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94" r:id="rId2"/>
    <p:sldId id="257" r:id="rId3"/>
    <p:sldId id="272" r:id="rId4"/>
    <p:sldId id="281" r:id="rId5"/>
    <p:sldId id="264" r:id="rId6"/>
    <p:sldId id="283" r:id="rId7"/>
    <p:sldId id="297" r:id="rId8"/>
    <p:sldId id="285" r:id="rId9"/>
    <p:sldId id="258" r:id="rId10"/>
    <p:sldId id="259" r:id="rId11"/>
    <p:sldId id="298" r:id="rId12"/>
    <p:sldId id="299" r:id="rId13"/>
    <p:sldId id="262" r:id="rId14"/>
    <p:sldId id="263" r:id="rId15"/>
    <p:sldId id="286" r:id="rId16"/>
    <p:sldId id="300" r:id="rId17"/>
    <p:sldId id="274" r:id="rId18"/>
    <p:sldId id="276" r:id="rId19"/>
    <p:sldId id="277" r:id="rId20"/>
    <p:sldId id="289" r:id="rId21"/>
    <p:sldId id="278" r:id="rId22"/>
    <p:sldId id="295" r:id="rId23"/>
    <p:sldId id="296" r:id="rId24"/>
    <p:sldId id="273" r:id="rId25"/>
    <p:sldId id="287" r:id="rId26"/>
    <p:sldId id="288" r:id="rId27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372D1-BB38-8245-B838-30EE24DAD7CC}" v="52" dt="2021-08-04T06:42:34.335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15"/>
    <p:restoredTop sz="95807"/>
  </p:normalViewPr>
  <p:slideViewPr>
    <p:cSldViewPr snapToGrid="0" snapToObjects="1">
      <p:cViewPr varScale="1">
        <p:scale>
          <a:sx n="91" d="100"/>
          <a:sy n="91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56A1DA-1EB4-4EBF-A0F9-435544BFACB5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5C173CA-6208-4D1F-A86D-4E2F4FDD986D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Verification of complaint</a:t>
          </a:r>
        </a:p>
      </dgm:t>
    </dgm:pt>
    <dgm:pt modelId="{6B8D6ACA-AD60-46FD-B683-2A4AA7052BC0}" type="parTrans" cxnId="{0B5AA38E-9D79-4963-B823-18CA1C0E71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E1B0FE6-8455-4396-AE01-28A2F0F89B63}" type="sibTrans" cxnId="{0B5AA38E-9D79-4963-B823-18CA1C0E71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4FFB86D-0F90-43FD-BDB9-2981BB5B45B1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Investigation by Initiating Officer</a:t>
          </a:r>
          <a:endParaRPr lang="en-US" sz="2400" b="1" u="sng" dirty="0">
            <a:solidFill>
              <a:schemeClr val="tx1"/>
            </a:solidFill>
          </a:endParaRPr>
        </a:p>
      </dgm:t>
    </dgm:pt>
    <dgm:pt modelId="{6D41E3A3-CBC5-4D2B-B6B9-3EDBF23D117A}" type="parTrans" cxnId="{521FFD4F-A105-4D8B-9380-4E6FC15683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54B1A0-DBCD-46DE-85BF-7B482CC4A374}" type="sibTrans" cxnId="{521FFD4F-A105-4D8B-9380-4E6FC15683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EA7334-B97C-433D-93BD-F471771CA99A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Provisional attachment* and filing of reference to adjudicating authority</a:t>
          </a:r>
          <a:endParaRPr lang="en-US" sz="2400" b="1" u="sng" dirty="0">
            <a:solidFill>
              <a:schemeClr val="tx1"/>
            </a:solidFill>
          </a:endParaRPr>
        </a:p>
      </dgm:t>
    </dgm:pt>
    <dgm:pt modelId="{D192B537-DAE9-432C-B1F8-999B766F83C8}" type="parTrans" cxnId="{6764ACD5-DC71-4D11-A814-87261C24C2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0C0669-72CA-4722-B0F6-B27A76A7A737}" type="sibTrans" cxnId="{6764ACD5-DC71-4D11-A814-87261C24C2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5E3F13-965C-4A8B-BF3E-63FE7A28370C}" type="pres">
      <dgm:prSet presAssocID="{6156A1DA-1EB4-4EBF-A0F9-435544BFACB5}" presName="Name0" presStyleCnt="0">
        <dgm:presLayoutVars>
          <dgm:dir/>
          <dgm:resizeHandles val="exact"/>
        </dgm:presLayoutVars>
      </dgm:prSet>
      <dgm:spPr/>
    </dgm:pt>
    <dgm:pt modelId="{FB203F88-2958-43E7-9F73-436A4E39FBF8}" type="pres">
      <dgm:prSet presAssocID="{D5C173CA-6208-4D1F-A86D-4E2F4FDD986D}" presName="node" presStyleLbl="node1" presStyleIdx="0" presStyleCnt="3" custLinFactNeighborX="12338" custLinFactNeighborY="381">
        <dgm:presLayoutVars>
          <dgm:bulletEnabled val="1"/>
        </dgm:presLayoutVars>
      </dgm:prSet>
      <dgm:spPr/>
    </dgm:pt>
    <dgm:pt modelId="{38A81C75-6F75-41E7-8049-39158445335E}" type="pres">
      <dgm:prSet presAssocID="{7E1B0FE6-8455-4396-AE01-28A2F0F89B63}" presName="sibTrans" presStyleLbl="sibTrans2D1" presStyleIdx="0" presStyleCnt="2"/>
      <dgm:spPr/>
    </dgm:pt>
    <dgm:pt modelId="{C1FD7F75-0001-4D0E-9194-85D9F7808392}" type="pres">
      <dgm:prSet presAssocID="{7E1B0FE6-8455-4396-AE01-28A2F0F89B63}" presName="connectorText" presStyleLbl="sibTrans2D1" presStyleIdx="0" presStyleCnt="2"/>
      <dgm:spPr/>
    </dgm:pt>
    <dgm:pt modelId="{690C84C9-03CF-4D3C-A12D-93759AA0EF67}" type="pres">
      <dgm:prSet presAssocID="{84FFB86D-0F90-43FD-BDB9-2981BB5B45B1}" presName="node" presStyleLbl="node1" presStyleIdx="1" presStyleCnt="3">
        <dgm:presLayoutVars>
          <dgm:bulletEnabled val="1"/>
        </dgm:presLayoutVars>
      </dgm:prSet>
      <dgm:spPr/>
    </dgm:pt>
    <dgm:pt modelId="{AA3F0ECA-B7D5-4511-B4CE-82CB4BA925EB}" type="pres">
      <dgm:prSet presAssocID="{5954B1A0-DBCD-46DE-85BF-7B482CC4A374}" presName="sibTrans" presStyleLbl="sibTrans2D1" presStyleIdx="1" presStyleCnt="2"/>
      <dgm:spPr/>
    </dgm:pt>
    <dgm:pt modelId="{B64B34C6-0650-4763-93B6-EEF4B88713D0}" type="pres">
      <dgm:prSet presAssocID="{5954B1A0-DBCD-46DE-85BF-7B482CC4A374}" presName="connectorText" presStyleLbl="sibTrans2D1" presStyleIdx="1" presStyleCnt="2"/>
      <dgm:spPr/>
    </dgm:pt>
    <dgm:pt modelId="{4BB7AF3C-9A1D-4A46-99E2-19D9B2309450}" type="pres">
      <dgm:prSet presAssocID="{A5EA7334-B97C-433D-93BD-F471771CA99A}" presName="node" presStyleLbl="node1" presStyleIdx="2" presStyleCnt="3">
        <dgm:presLayoutVars>
          <dgm:bulletEnabled val="1"/>
        </dgm:presLayoutVars>
      </dgm:prSet>
      <dgm:spPr/>
    </dgm:pt>
  </dgm:ptLst>
  <dgm:cxnLst>
    <dgm:cxn modelId="{C617C703-6D75-45E3-91C0-86023E2455A0}" type="presOf" srcId="{6156A1DA-1EB4-4EBF-A0F9-435544BFACB5}" destId="{A95E3F13-965C-4A8B-BF3E-63FE7A28370C}" srcOrd="0" destOrd="0" presId="urn:microsoft.com/office/officeart/2005/8/layout/process1"/>
    <dgm:cxn modelId="{97EF5304-A323-4C55-9509-066AEF93F660}" type="presOf" srcId="{84FFB86D-0F90-43FD-BDB9-2981BB5B45B1}" destId="{690C84C9-03CF-4D3C-A12D-93759AA0EF67}" srcOrd="0" destOrd="0" presId="urn:microsoft.com/office/officeart/2005/8/layout/process1"/>
    <dgm:cxn modelId="{8F46021D-1B6C-43E7-82D8-1A39EDD9A884}" type="presOf" srcId="{5954B1A0-DBCD-46DE-85BF-7B482CC4A374}" destId="{B64B34C6-0650-4763-93B6-EEF4B88713D0}" srcOrd="1" destOrd="0" presId="urn:microsoft.com/office/officeart/2005/8/layout/process1"/>
    <dgm:cxn modelId="{2714C825-B918-4023-9A3E-27973C3DF4E5}" type="presOf" srcId="{5954B1A0-DBCD-46DE-85BF-7B482CC4A374}" destId="{AA3F0ECA-B7D5-4511-B4CE-82CB4BA925EB}" srcOrd="0" destOrd="0" presId="urn:microsoft.com/office/officeart/2005/8/layout/process1"/>
    <dgm:cxn modelId="{521FFD4F-A105-4D8B-9380-4E6FC1568300}" srcId="{6156A1DA-1EB4-4EBF-A0F9-435544BFACB5}" destId="{84FFB86D-0F90-43FD-BDB9-2981BB5B45B1}" srcOrd="1" destOrd="0" parTransId="{6D41E3A3-CBC5-4D2B-B6B9-3EDBF23D117A}" sibTransId="{5954B1A0-DBCD-46DE-85BF-7B482CC4A374}"/>
    <dgm:cxn modelId="{29D58058-2FD0-4DB2-955D-E10D91E29A08}" type="presOf" srcId="{D5C173CA-6208-4D1F-A86D-4E2F4FDD986D}" destId="{FB203F88-2958-43E7-9F73-436A4E39FBF8}" srcOrd="0" destOrd="0" presId="urn:microsoft.com/office/officeart/2005/8/layout/process1"/>
    <dgm:cxn modelId="{0B5AA38E-9D79-4963-B823-18CA1C0E7136}" srcId="{6156A1DA-1EB4-4EBF-A0F9-435544BFACB5}" destId="{D5C173CA-6208-4D1F-A86D-4E2F4FDD986D}" srcOrd="0" destOrd="0" parTransId="{6B8D6ACA-AD60-46FD-B683-2A4AA7052BC0}" sibTransId="{7E1B0FE6-8455-4396-AE01-28A2F0F89B63}"/>
    <dgm:cxn modelId="{2DE494AE-2BD7-4D15-9D57-ADDE2A2A0AFD}" type="presOf" srcId="{7E1B0FE6-8455-4396-AE01-28A2F0F89B63}" destId="{C1FD7F75-0001-4D0E-9194-85D9F7808392}" srcOrd="1" destOrd="0" presId="urn:microsoft.com/office/officeart/2005/8/layout/process1"/>
    <dgm:cxn modelId="{6764ACD5-DC71-4D11-A814-87261C24C27A}" srcId="{6156A1DA-1EB4-4EBF-A0F9-435544BFACB5}" destId="{A5EA7334-B97C-433D-93BD-F471771CA99A}" srcOrd="2" destOrd="0" parTransId="{D192B537-DAE9-432C-B1F8-999B766F83C8}" sibTransId="{010C0669-72CA-4722-B0F6-B27A76A7A737}"/>
    <dgm:cxn modelId="{86156FD7-399A-4F71-A21B-D14CC8EDB48B}" type="presOf" srcId="{7E1B0FE6-8455-4396-AE01-28A2F0F89B63}" destId="{38A81C75-6F75-41E7-8049-39158445335E}" srcOrd="0" destOrd="0" presId="urn:microsoft.com/office/officeart/2005/8/layout/process1"/>
    <dgm:cxn modelId="{B62417F3-7FED-4B3B-95FF-9B80C56038E4}" type="presOf" srcId="{A5EA7334-B97C-433D-93BD-F471771CA99A}" destId="{4BB7AF3C-9A1D-4A46-99E2-19D9B2309450}" srcOrd="0" destOrd="0" presId="urn:microsoft.com/office/officeart/2005/8/layout/process1"/>
    <dgm:cxn modelId="{AD12FD9D-DFD4-485C-8569-6AAF41387F43}" type="presParOf" srcId="{A95E3F13-965C-4A8B-BF3E-63FE7A28370C}" destId="{FB203F88-2958-43E7-9F73-436A4E39FBF8}" srcOrd="0" destOrd="0" presId="urn:microsoft.com/office/officeart/2005/8/layout/process1"/>
    <dgm:cxn modelId="{A9998E18-41D6-4B1F-991D-BF580D93985E}" type="presParOf" srcId="{A95E3F13-965C-4A8B-BF3E-63FE7A28370C}" destId="{38A81C75-6F75-41E7-8049-39158445335E}" srcOrd="1" destOrd="0" presId="urn:microsoft.com/office/officeart/2005/8/layout/process1"/>
    <dgm:cxn modelId="{581E5C57-8E21-4F78-985E-396E9C2BC168}" type="presParOf" srcId="{38A81C75-6F75-41E7-8049-39158445335E}" destId="{C1FD7F75-0001-4D0E-9194-85D9F7808392}" srcOrd="0" destOrd="0" presId="urn:microsoft.com/office/officeart/2005/8/layout/process1"/>
    <dgm:cxn modelId="{86BD95F1-242F-462A-B123-40CE5CF01F3E}" type="presParOf" srcId="{A95E3F13-965C-4A8B-BF3E-63FE7A28370C}" destId="{690C84C9-03CF-4D3C-A12D-93759AA0EF67}" srcOrd="2" destOrd="0" presId="urn:microsoft.com/office/officeart/2005/8/layout/process1"/>
    <dgm:cxn modelId="{4E77B31B-B0CD-4F4D-B8D2-D609E589C84F}" type="presParOf" srcId="{A95E3F13-965C-4A8B-BF3E-63FE7A28370C}" destId="{AA3F0ECA-B7D5-4511-B4CE-82CB4BA925EB}" srcOrd="3" destOrd="0" presId="urn:microsoft.com/office/officeart/2005/8/layout/process1"/>
    <dgm:cxn modelId="{11D2B177-02E4-4B69-B84E-2A786776E43F}" type="presParOf" srcId="{AA3F0ECA-B7D5-4511-B4CE-82CB4BA925EB}" destId="{B64B34C6-0650-4763-93B6-EEF4B88713D0}" srcOrd="0" destOrd="0" presId="urn:microsoft.com/office/officeart/2005/8/layout/process1"/>
    <dgm:cxn modelId="{CFC16E43-D7EF-4691-BE91-27C0C7E8338F}" type="presParOf" srcId="{A95E3F13-965C-4A8B-BF3E-63FE7A28370C}" destId="{4BB7AF3C-9A1D-4A46-99E2-19D9B230945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56A1DA-1EB4-4EBF-A0F9-435544BFACB5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1DFA273-22B8-4EDF-A5EF-5FD472277053}">
      <dgm:prSet phldrT="[Text]" custT="1"/>
      <dgm:spPr/>
      <dgm:t>
        <a:bodyPr/>
        <a:lstStyle/>
        <a:p>
          <a:r>
            <a:rPr lang="en-US" sz="2400" b="1" dirty="0"/>
            <a:t>Adjudication by Adjudicating Authority</a:t>
          </a:r>
          <a:endParaRPr lang="en-US" sz="2400" b="1" u="sng" dirty="0"/>
        </a:p>
      </dgm:t>
    </dgm:pt>
    <dgm:pt modelId="{DA11A53C-CC3C-4E14-A1BC-3F44E82E510A}" type="parTrans" cxnId="{EDE9D7BF-0135-41C6-9CC5-1DC5AC4FBD9D}">
      <dgm:prSet/>
      <dgm:spPr/>
      <dgm:t>
        <a:bodyPr/>
        <a:lstStyle/>
        <a:p>
          <a:endParaRPr lang="en-US"/>
        </a:p>
      </dgm:t>
    </dgm:pt>
    <dgm:pt modelId="{14C38A6D-DCBF-4F79-9365-95B689AB4622}" type="sibTrans" cxnId="{EDE9D7BF-0135-41C6-9CC5-1DC5AC4FBD9D}">
      <dgm:prSet/>
      <dgm:spPr/>
      <dgm:t>
        <a:bodyPr/>
        <a:lstStyle/>
        <a:p>
          <a:endParaRPr lang="en-US"/>
        </a:p>
      </dgm:t>
    </dgm:pt>
    <dgm:pt modelId="{493BDAAF-DEAE-4CE4-84C2-DF9A42963F10}">
      <dgm:prSet phldrT="[Text]" custT="1"/>
      <dgm:spPr/>
      <dgm:t>
        <a:bodyPr/>
        <a:lstStyle/>
        <a:p>
          <a:r>
            <a:rPr lang="en-US" sz="2400" b="1" dirty="0"/>
            <a:t>Confiscation of Property by the Administrator</a:t>
          </a:r>
        </a:p>
      </dgm:t>
    </dgm:pt>
    <dgm:pt modelId="{224C4C58-986B-4F5F-8AE1-3E303218CCF2}" type="parTrans" cxnId="{7DC29A3E-2C39-4D88-8C8F-612C4BA80C61}">
      <dgm:prSet/>
      <dgm:spPr/>
      <dgm:t>
        <a:bodyPr/>
        <a:lstStyle/>
        <a:p>
          <a:endParaRPr lang="en-US"/>
        </a:p>
      </dgm:t>
    </dgm:pt>
    <dgm:pt modelId="{89C9F709-662E-44CD-B2CA-A773264D9C95}" type="sibTrans" cxnId="{7DC29A3E-2C39-4D88-8C8F-612C4BA80C61}">
      <dgm:prSet/>
      <dgm:spPr/>
      <dgm:t>
        <a:bodyPr/>
        <a:lstStyle/>
        <a:p>
          <a:endParaRPr lang="en-US"/>
        </a:p>
      </dgm:t>
    </dgm:pt>
    <dgm:pt modelId="{EDAB072D-6F71-4EE4-8D2D-D73BDB2BD55F}">
      <dgm:prSet phldrT="[Text]" custT="1"/>
      <dgm:spPr/>
      <dgm:t>
        <a:bodyPr/>
        <a:lstStyle/>
        <a:p>
          <a:endParaRPr lang="en-US" sz="2400" b="1" dirty="0"/>
        </a:p>
        <a:p>
          <a:r>
            <a:rPr lang="en-US" sz="2400" b="1" dirty="0"/>
            <a:t>Appellate Fora</a:t>
          </a:r>
        </a:p>
        <a:p>
          <a:endParaRPr lang="en-US" sz="2400" b="1" dirty="0"/>
        </a:p>
      </dgm:t>
    </dgm:pt>
    <dgm:pt modelId="{684055D6-34D2-4601-A6D5-1A3C4006AA04}" type="sibTrans" cxnId="{DAD03488-01AD-4861-8684-1F1C9057991B}">
      <dgm:prSet/>
      <dgm:spPr/>
      <dgm:t>
        <a:bodyPr/>
        <a:lstStyle/>
        <a:p>
          <a:endParaRPr lang="en-US"/>
        </a:p>
      </dgm:t>
    </dgm:pt>
    <dgm:pt modelId="{2D247C1E-03EB-4848-9DCE-872D450FBA0B}" type="parTrans" cxnId="{DAD03488-01AD-4861-8684-1F1C9057991B}">
      <dgm:prSet/>
      <dgm:spPr/>
      <dgm:t>
        <a:bodyPr/>
        <a:lstStyle/>
        <a:p>
          <a:endParaRPr lang="en-US"/>
        </a:p>
      </dgm:t>
    </dgm:pt>
    <dgm:pt modelId="{A95E3F13-965C-4A8B-BF3E-63FE7A28370C}" type="pres">
      <dgm:prSet presAssocID="{6156A1DA-1EB4-4EBF-A0F9-435544BFACB5}" presName="Name0" presStyleCnt="0">
        <dgm:presLayoutVars>
          <dgm:dir/>
          <dgm:resizeHandles val="exact"/>
        </dgm:presLayoutVars>
      </dgm:prSet>
      <dgm:spPr/>
    </dgm:pt>
    <dgm:pt modelId="{37922D5F-2BB3-461A-8D41-B277722A9700}" type="pres">
      <dgm:prSet presAssocID="{D1DFA273-22B8-4EDF-A5EF-5FD472277053}" presName="node" presStyleLbl="node1" presStyleIdx="0" presStyleCnt="3">
        <dgm:presLayoutVars>
          <dgm:bulletEnabled val="1"/>
        </dgm:presLayoutVars>
      </dgm:prSet>
      <dgm:spPr/>
    </dgm:pt>
    <dgm:pt modelId="{54F2E8B4-D99B-4E59-9DBA-A8C22B344A3A}" type="pres">
      <dgm:prSet presAssocID="{14C38A6D-DCBF-4F79-9365-95B689AB4622}" presName="sibTrans" presStyleLbl="sibTrans2D1" presStyleIdx="0" presStyleCnt="2"/>
      <dgm:spPr/>
    </dgm:pt>
    <dgm:pt modelId="{C8F2D0B9-C295-4371-95DE-E186FA1EA294}" type="pres">
      <dgm:prSet presAssocID="{14C38A6D-DCBF-4F79-9365-95B689AB4622}" presName="connectorText" presStyleLbl="sibTrans2D1" presStyleIdx="0" presStyleCnt="2"/>
      <dgm:spPr/>
    </dgm:pt>
    <dgm:pt modelId="{E5717535-DCCE-46A7-A369-00B178FC5523}" type="pres">
      <dgm:prSet presAssocID="{EDAB072D-6F71-4EE4-8D2D-D73BDB2BD55F}" presName="node" presStyleLbl="node1" presStyleIdx="1" presStyleCnt="3">
        <dgm:presLayoutVars>
          <dgm:bulletEnabled val="1"/>
        </dgm:presLayoutVars>
      </dgm:prSet>
      <dgm:spPr/>
    </dgm:pt>
    <dgm:pt modelId="{30E29292-3C02-4B35-A292-7A0609D4E8EF}" type="pres">
      <dgm:prSet presAssocID="{684055D6-34D2-4601-A6D5-1A3C4006AA04}" presName="sibTrans" presStyleLbl="sibTrans2D1" presStyleIdx="1" presStyleCnt="2"/>
      <dgm:spPr/>
    </dgm:pt>
    <dgm:pt modelId="{50CAD677-F25E-470A-A6DC-0D2786BEB5CC}" type="pres">
      <dgm:prSet presAssocID="{684055D6-34D2-4601-A6D5-1A3C4006AA04}" presName="connectorText" presStyleLbl="sibTrans2D1" presStyleIdx="1" presStyleCnt="2"/>
      <dgm:spPr/>
    </dgm:pt>
    <dgm:pt modelId="{C2C1147D-C97B-41BF-87AA-F7A8B5C54E75}" type="pres">
      <dgm:prSet presAssocID="{493BDAAF-DEAE-4CE4-84C2-DF9A42963F10}" presName="node" presStyleLbl="node1" presStyleIdx="2" presStyleCnt="3">
        <dgm:presLayoutVars>
          <dgm:bulletEnabled val="1"/>
        </dgm:presLayoutVars>
      </dgm:prSet>
      <dgm:spPr/>
    </dgm:pt>
  </dgm:ptLst>
  <dgm:cxnLst>
    <dgm:cxn modelId="{D166FA03-B91B-4749-AF99-0C1A1559C698}" type="presOf" srcId="{D1DFA273-22B8-4EDF-A5EF-5FD472277053}" destId="{37922D5F-2BB3-461A-8D41-B277722A9700}" srcOrd="0" destOrd="0" presId="urn:microsoft.com/office/officeart/2005/8/layout/process1"/>
    <dgm:cxn modelId="{35C9F306-31C9-4EBE-8E2A-B6AA16D6F2AE}" type="presOf" srcId="{493BDAAF-DEAE-4CE4-84C2-DF9A42963F10}" destId="{C2C1147D-C97B-41BF-87AA-F7A8B5C54E75}" srcOrd="0" destOrd="0" presId="urn:microsoft.com/office/officeart/2005/8/layout/process1"/>
    <dgm:cxn modelId="{7DC29A3E-2C39-4D88-8C8F-612C4BA80C61}" srcId="{6156A1DA-1EB4-4EBF-A0F9-435544BFACB5}" destId="{493BDAAF-DEAE-4CE4-84C2-DF9A42963F10}" srcOrd="2" destOrd="0" parTransId="{224C4C58-986B-4F5F-8AE1-3E303218CCF2}" sibTransId="{89C9F709-662E-44CD-B2CA-A773264D9C95}"/>
    <dgm:cxn modelId="{46712C51-FB40-4821-898B-B0018DE3CD23}" type="presOf" srcId="{14C38A6D-DCBF-4F79-9365-95B689AB4622}" destId="{54F2E8B4-D99B-4E59-9DBA-A8C22B344A3A}" srcOrd="0" destOrd="0" presId="urn:microsoft.com/office/officeart/2005/8/layout/process1"/>
    <dgm:cxn modelId="{3D369158-6D89-475B-AD00-FBE043C5ED93}" type="presOf" srcId="{684055D6-34D2-4601-A6D5-1A3C4006AA04}" destId="{30E29292-3C02-4B35-A292-7A0609D4E8EF}" srcOrd="0" destOrd="0" presId="urn:microsoft.com/office/officeart/2005/8/layout/process1"/>
    <dgm:cxn modelId="{DAD03488-01AD-4861-8684-1F1C9057991B}" srcId="{6156A1DA-1EB4-4EBF-A0F9-435544BFACB5}" destId="{EDAB072D-6F71-4EE4-8D2D-D73BDB2BD55F}" srcOrd="1" destOrd="0" parTransId="{2D247C1E-03EB-4848-9DCE-872D450FBA0B}" sibTransId="{684055D6-34D2-4601-A6D5-1A3C4006AA04}"/>
    <dgm:cxn modelId="{F5F7499D-CF31-4B35-850D-DED44E99656C}" type="presOf" srcId="{14C38A6D-DCBF-4F79-9365-95B689AB4622}" destId="{C8F2D0B9-C295-4371-95DE-E186FA1EA294}" srcOrd="1" destOrd="0" presId="urn:microsoft.com/office/officeart/2005/8/layout/process1"/>
    <dgm:cxn modelId="{DC3EA29D-9D3B-4243-9E1B-BCE0E4AEC577}" type="presOf" srcId="{EDAB072D-6F71-4EE4-8D2D-D73BDB2BD55F}" destId="{E5717535-DCCE-46A7-A369-00B178FC5523}" srcOrd="0" destOrd="0" presId="urn:microsoft.com/office/officeart/2005/8/layout/process1"/>
    <dgm:cxn modelId="{EDE9D7BF-0135-41C6-9CC5-1DC5AC4FBD9D}" srcId="{6156A1DA-1EB4-4EBF-A0F9-435544BFACB5}" destId="{D1DFA273-22B8-4EDF-A5EF-5FD472277053}" srcOrd="0" destOrd="0" parTransId="{DA11A53C-CC3C-4E14-A1BC-3F44E82E510A}" sibTransId="{14C38A6D-DCBF-4F79-9365-95B689AB4622}"/>
    <dgm:cxn modelId="{062A53EF-2D9E-48D3-BDD2-EECF9C03C777}" type="presOf" srcId="{6156A1DA-1EB4-4EBF-A0F9-435544BFACB5}" destId="{A95E3F13-965C-4A8B-BF3E-63FE7A28370C}" srcOrd="0" destOrd="0" presId="urn:microsoft.com/office/officeart/2005/8/layout/process1"/>
    <dgm:cxn modelId="{40D54DF9-D287-4310-AC5D-AA1BB62D2F55}" type="presOf" srcId="{684055D6-34D2-4601-A6D5-1A3C4006AA04}" destId="{50CAD677-F25E-470A-A6DC-0D2786BEB5CC}" srcOrd="1" destOrd="0" presId="urn:microsoft.com/office/officeart/2005/8/layout/process1"/>
    <dgm:cxn modelId="{822BAA2F-963F-44C1-8604-BDB7D804581A}" type="presParOf" srcId="{A95E3F13-965C-4A8B-BF3E-63FE7A28370C}" destId="{37922D5F-2BB3-461A-8D41-B277722A9700}" srcOrd="0" destOrd="0" presId="urn:microsoft.com/office/officeart/2005/8/layout/process1"/>
    <dgm:cxn modelId="{47DC843E-E8BF-4921-B155-337DE0F929FA}" type="presParOf" srcId="{A95E3F13-965C-4A8B-BF3E-63FE7A28370C}" destId="{54F2E8B4-D99B-4E59-9DBA-A8C22B344A3A}" srcOrd="1" destOrd="0" presId="urn:microsoft.com/office/officeart/2005/8/layout/process1"/>
    <dgm:cxn modelId="{BCF53266-ECE5-4921-B015-95D4D5D1CF27}" type="presParOf" srcId="{54F2E8B4-D99B-4E59-9DBA-A8C22B344A3A}" destId="{C8F2D0B9-C295-4371-95DE-E186FA1EA294}" srcOrd="0" destOrd="0" presId="urn:microsoft.com/office/officeart/2005/8/layout/process1"/>
    <dgm:cxn modelId="{6EA77963-C902-4EB2-A292-4A015CBD3D80}" type="presParOf" srcId="{A95E3F13-965C-4A8B-BF3E-63FE7A28370C}" destId="{E5717535-DCCE-46A7-A369-00B178FC5523}" srcOrd="2" destOrd="0" presId="urn:microsoft.com/office/officeart/2005/8/layout/process1"/>
    <dgm:cxn modelId="{C8459229-2ADB-48A2-93C6-CDCECC6B5E64}" type="presParOf" srcId="{A95E3F13-965C-4A8B-BF3E-63FE7A28370C}" destId="{30E29292-3C02-4B35-A292-7A0609D4E8EF}" srcOrd="3" destOrd="0" presId="urn:microsoft.com/office/officeart/2005/8/layout/process1"/>
    <dgm:cxn modelId="{E12B06F9-3BE7-4863-8A05-C1A1A2C8BF41}" type="presParOf" srcId="{30E29292-3C02-4B35-A292-7A0609D4E8EF}" destId="{50CAD677-F25E-470A-A6DC-0D2786BEB5CC}" srcOrd="0" destOrd="0" presId="urn:microsoft.com/office/officeart/2005/8/layout/process1"/>
    <dgm:cxn modelId="{400DCB0C-0ED2-4500-8CEB-ED01B3FD7BDF}" type="presParOf" srcId="{A95E3F13-965C-4A8B-BF3E-63FE7A28370C}" destId="{C2C1147D-C97B-41BF-87AA-F7A8B5C54E7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03F88-2958-43E7-9F73-436A4E39FBF8}">
      <dsp:nvSpPr>
        <dsp:cNvPr id="0" name=""/>
        <dsp:cNvSpPr/>
      </dsp:nvSpPr>
      <dsp:spPr>
        <a:xfrm>
          <a:off x="122170" y="620484"/>
          <a:ext cx="2318320" cy="236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Verification of complaint</a:t>
          </a:r>
        </a:p>
      </dsp:txBody>
      <dsp:txXfrm>
        <a:off x="190071" y="688385"/>
        <a:ext cx="2182518" cy="2233232"/>
      </dsp:txXfrm>
    </dsp:sp>
    <dsp:sp modelId="{38A81C75-6F75-41E7-8049-39158445335E}">
      <dsp:nvSpPr>
        <dsp:cNvPr id="0" name=""/>
        <dsp:cNvSpPr/>
      </dsp:nvSpPr>
      <dsp:spPr>
        <a:xfrm rot="21590090">
          <a:off x="2643718" y="1512981"/>
          <a:ext cx="430846" cy="5749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2643718" y="1628156"/>
        <a:ext cx="301592" cy="344965"/>
      </dsp:txXfrm>
    </dsp:sp>
    <dsp:sp modelId="{690C84C9-03CF-4D3C-A12D-93759AA0EF67}">
      <dsp:nvSpPr>
        <dsp:cNvPr id="0" name=""/>
        <dsp:cNvSpPr/>
      </dsp:nvSpPr>
      <dsp:spPr>
        <a:xfrm>
          <a:off x="3253405" y="611458"/>
          <a:ext cx="2318320" cy="236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Investigation by Initiating Officer</a:t>
          </a:r>
          <a:endParaRPr lang="en-US" sz="2400" b="1" u="sng" kern="1200" dirty="0">
            <a:solidFill>
              <a:schemeClr val="tx1"/>
            </a:solidFill>
          </a:endParaRPr>
        </a:p>
      </dsp:txBody>
      <dsp:txXfrm>
        <a:off x="3321306" y="679359"/>
        <a:ext cx="2182518" cy="2233232"/>
      </dsp:txXfrm>
    </dsp:sp>
    <dsp:sp modelId="{AA3F0ECA-B7D5-4511-B4CE-82CB4BA925EB}">
      <dsp:nvSpPr>
        <dsp:cNvPr id="0" name=""/>
        <dsp:cNvSpPr/>
      </dsp:nvSpPr>
      <dsp:spPr>
        <a:xfrm>
          <a:off x="5803558" y="1508503"/>
          <a:ext cx="491484" cy="57494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5803558" y="1623492"/>
        <a:ext cx="344039" cy="344965"/>
      </dsp:txXfrm>
    </dsp:sp>
    <dsp:sp modelId="{4BB7AF3C-9A1D-4A46-99E2-19D9B2309450}">
      <dsp:nvSpPr>
        <dsp:cNvPr id="0" name=""/>
        <dsp:cNvSpPr/>
      </dsp:nvSpPr>
      <dsp:spPr>
        <a:xfrm>
          <a:off x="6499054" y="611458"/>
          <a:ext cx="2318320" cy="236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Provisional attachment* and filing of reference to adjudicating authority</a:t>
          </a:r>
          <a:endParaRPr lang="en-US" sz="2400" b="1" u="sng" kern="1200" dirty="0">
            <a:solidFill>
              <a:schemeClr val="tx1"/>
            </a:solidFill>
          </a:endParaRPr>
        </a:p>
      </dsp:txBody>
      <dsp:txXfrm>
        <a:off x="6566955" y="679359"/>
        <a:ext cx="2182518" cy="2233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22D5F-2BB3-461A-8D41-B277722A9700}">
      <dsp:nvSpPr>
        <dsp:cNvPr id="0" name=""/>
        <dsp:cNvSpPr/>
      </dsp:nvSpPr>
      <dsp:spPr>
        <a:xfrm>
          <a:off x="7701" y="1422084"/>
          <a:ext cx="2301999" cy="1575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Adjudication by Adjudicating Authority</a:t>
          </a:r>
          <a:endParaRPr lang="en-US" sz="2400" b="1" u="sng" kern="1200" dirty="0"/>
        </a:p>
      </dsp:txBody>
      <dsp:txXfrm>
        <a:off x="53844" y="1468227"/>
        <a:ext cx="2209713" cy="1483144"/>
      </dsp:txXfrm>
    </dsp:sp>
    <dsp:sp modelId="{54F2E8B4-D99B-4E59-9DBA-A8C22B344A3A}">
      <dsp:nvSpPr>
        <dsp:cNvPr id="0" name=""/>
        <dsp:cNvSpPr/>
      </dsp:nvSpPr>
      <dsp:spPr>
        <a:xfrm>
          <a:off x="2539900" y="1924352"/>
          <a:ext cx="488023" cy="5708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2539900" y="2038531"/>
        <a:ext cx="341616" cy="342537"/>
      </dsp:txXfrm>
    </dsp:sp>
    <dsp:sp modelId="{E5717535-DCCE-46A7-A369-00B178FC5523}">
      <dsp:nvSpPr>
        <dsp:cNvPr id="0" name=""/>
        <dsp:cNvSpPr/>
      </dsp:nvSpPr>
      <dsp:spPr>
        <a:xfrm>
          <a:off x="3230500" y="1422084"/>
          <a:ext cx="2301999" cy="1575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Appellate Fora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/>
        </a:p>
      </dsp:txBody>
      <dsp:txXfrm>
        <a:off x="3276643" y="1468227"/>
        <a:ext cx="2209713" cy="1483144"/>
      </dsp:txXfrm>
    </dsp:sp>
    <dsp:sp modelId="{30E29292-3C02-4B35-A292-7A0609D4E8EF}">
      <dsp:nvSpPr>
        <dsp:cNvPr id="0" name=""/>
        <dsp:cNvSpPr/>
      </dsp:nvSpPr>
      <dsp:spPr>
        <a:xfrm>
          <a:off x="5762699" y="1924352"/>
          <a:ext cx="488023" cy="57089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762699" y="2038531"/>
        <a:ext cx="341616" cy="342537"/>
      </dsp:txXfrm>
    </dsp:sp>
    <dsp:sp modelId="{C2C1147D-C97B-41BF-87AA-F7A8B5C54E75}">
      <dsp:nvSpPr>
        <dsp:cNvPr id="0" name=""/>
        <dsp:cNvSpPr/>
      </dsp:nvSpPr>
      <dsp:spPr>
        <a:xfrm>
          <a:off x="6453299" y="1422084"/>
          <a:ext cx="2301999" cy="15754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Confiscation of Property by the Administrator</a:t>
          </a:r>
        </a:p>
      </dsp:txBody>
      <dsp:txXfrm>
        <a:off x="6499442" y="1468227"/>
        <a:ext cx="2209713" cy="148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B8EB9-DCF1-5C46-A967-5D96FBA990E2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808CD-D074-7A46-A564-7CE5C520EC8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3175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FC4038-F9C6-4B16-94B0-9EB2F1E901E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A8EA-9DF6-9D48-A0C6-DB13C90C6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798C7-4B4B-8A4D-A60E-E1B567E6C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317B-D704-F840-8D05-BC7EB37F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5E65D-6E6D-8244-A36F-C48C5AAA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F910-4114-FB4E-8077-25E51C16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9845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260C-C838-0D4E-935D-76D3F4D1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7E94B-9B18-2142-9EC4-67E66E7A4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87209-524D-AC40-AD94-EFFFD1BB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D15BA-F941-A64D-AEF0-324DC1DE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D9690-39A2-0B4E-A2B0-70CF8200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0023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6F34D-97F3-FF49-A51E-9EF3559C4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B93F4-5E38-DF4C-B5D3-87FA527E1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7FB30-F8A6-1848-9EF6-31416AB2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FC191-A7EC-964B-B4E3-6AB16AA6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E1F1C-FACC-444C-9326-E1FD670C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5448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3408-A6D2-3C44-9A7C-92ACA556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144A-D1B2-B44A-B0A4-35C96328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entury Gothic" panose="020B0502020202020204" pitchFamily="34" charset="0"/>
              </a:defRPr>
            </a:lvl1pPr>
            <a:lvl2pPr>
              <a:defRPr sz="28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2400">
                <a:latin typeface="Century Gothic" panose="020B0502020202020204" pitchFamily="34" charset="0"/>
              </a:defRPr>
            </a:lvl4pPr>
            <a:lvl5pPr>
              <a:defRPr sz="24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P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42E3B-1547-2248-8380-B9D135C99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5944D-ABC8-B74C-AA3D-9136A922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4433E-54B9-1D4C-9C60-B6CF26D7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2BF5A6-3852-3F4A-BF65-72F3686C90F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7" y="52387"/>
            <a:ext cx="1305145" cy="14546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3BD4B3-5855-D345-9CA6-84344228BC0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69378"/>
            <a:ext cx="1295400" cy="137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D24CB-24B9-7B4C-BCD6-B0CBF651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7CF2B-FBC7-CD40-BD18-C8F14C4EF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F5EFC-82A0-4B43-A710-F91AB5AF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E72DB-5C5B-5B48-9754-F1DCE555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A2518-A507-6C4B-9908-9E44CE55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4396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38D5-9E21-B24F-989C-07E41837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E1735-2EAB-1B41-96D3-1AA33A072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15D6-2135-C94C-815D-264369A58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ACAC5-D426-AE40-9F89-005644B2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D8D96-3600-8446-91B7-D196A681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1381D-0A28-9840-9A98-28C9F652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6245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12EB-4EEC-6043-BDCB-5E44A04E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6A7E3-4A12-CF47-856C-BE774ED5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246D9-CB21-A148-A49D-7C96F656A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F222D-3F81-1F4C-B9CC-AB3F05740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352067-EB42-FB41-AA8D-153F0545E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78AA98-D147-0D46-915C-CDAB78E7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70E0C-87BF-044E-8590-4554BD75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CD2C2-4FCF-FA49-8643-4B69402F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9023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7E0C-035A-4041-A206-A636EB4C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F891D-AB31-0D4A-AA87-B7BF13CE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E11D8-6B1E-8947-8DAA-E0CC854C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35AB7-4989-4D48-9613-F0AE8D48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2231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C9DA8-5FF8-9441-82D6-D3BD3E6E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E6E64C-69D2-F64C-871D-0FC83E5D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1EE1C-2919-3B49-8728-34425052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7258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CAC3-5FC7-7A4E-B9DE-5F5BC7DEB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5BAC4-BCB0-4947-8463-AC89A6554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C4F6D-CE49-F147-AF59-E8547938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E76EB-C125-5C4E-9C2C-3F0773A1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A67B8-D840-A441-8D2B-8C7311E2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AC6D1-A1DC-494D-9071-61C9C874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215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59C2-4655-DC41-9EE3-CCA00E953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A1DB7-A588-834B-ADD4-930E79D35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DD75E-A279-AE44-97AE-8F1D2C413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39DE1-1FAE-0F4C-8141-EA068D69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A7F78-598E-1848-AA81-21A47ACE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74E0E-EC06-EB49-A711-E5C7DADF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351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1EABE-DA4E-944C-8D06-C145B62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6F98D-7DDB-E048-BBC5-65BE1676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768C-6A2D-8240-877A-9AC151894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B190-6A82-F449-B613-50BC5E624AC3}" type="datetimeFigureOut">
              <a:rPr lang="en-PK" smtClean="0"/>
              <a:t>05/08/2021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CD895-A35A-764A-ACC0-E7AB26179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F5367-1C0D-7948-BC6E-784F94132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B2E3D-C4F0-4F4E-93B7-FC68B565DA4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491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ser Cut Wooden Fancy Bismillah Calligraphy Wall | Etsy">
            <a:extLst>
              <a:ext uri="{FF2B5EF4-FFF2-40B4-BE49-F238E27FC236}">
                <a16:creationId xmlns:a16="http://schemas.microsoft.com/office/drawing/2014/main" id="{08B85856-A88D-47C3-BF27-A291C6892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45" y="456099"/>
            <a:ext cx="6925710" cy="5370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803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988" y="332908"/>
            <a:ext cx="8884023" cy="1056621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667435"/>
            <a:ext cx="11098306" cy="4741303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2"/>
            </a:pPr>
            <a:endParaRPr lang="en-US" sz="3000" i="1" u="sng" dirty="0"/>
          </a:p>
          <a:p>
            <a:pPr marL="385763" indent="-385763">
              <a:buFont typeface="+mj-lt"/>
              <a:buAutoNum type="arabicPeriod" startAt="2"/>
            </a:pPr>
            <a:r>
              <a:rPr lang="en-US" sz="3000" i="1" u="sng" dirty="0"/>
              <a:t>Second Definition</a:t>
            </a:r>
          </a:p>
          <a:p>
            <a:pPr marL="0" indent="0">
              <a:buNone/>
            </a:pPr>
            <a:endParaRPr lang="en-US" sz="3000" i="1" u="sng" dirty="0"/>
          </a:p>
          <a:p>
            <a:pPr marL="0" indent="0">
              <a:buNone/>
            </a:pPr>
            <a:r>
              <a:rPr lang="en-US" sz="2800" i="1" dirty="0"/>
              <a:t>	A transaction or arrangement in respect of a property 	carried out or made in a fictitious name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4000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988" y="332908"/>
            <a:ext cx="8884023" cy="1056621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667435"/>
            <a:ext cx="11098306" cy="47413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i="1" dirty="0"/>
          </a:p>
          <a:p>
            <a:pPr marL="385763" indent="-385763">
              <a:buFont typeface="+mj-lt"/>
              <a:buAutoNum type="arabicPeriod" startAt="3"/>
            </a:pPr>
            <a:r>
              <a:rPr lang="en-US" sz="3000" i="1" u="sng" dirty="0"/>
              <a:t>Third Definition</a:t>
            </a:r>
          </a:p>
          <a:p>
            <a:pPr marL="0" indent="0">
              <a:buNone/>
            </a:pPr>
            <a:endParaRPr lang="en-US" sz="3000" i="1" u="sng" dirty="0"/>
          </a:p>
          <a:p>
            <a:pPr marL="0" indent="0">
              <a:buNone/>
            </a:pPr>
            <a:r>
              <a:rPr lang="en-US" sz="2800" i="1" dirty="0"/>
              <a:t>	A transaction or arrangement in respect of a property 	where the owner of the property is not aware of, or 	denies knowledge of, such ownership; or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endParaRPr lang="en-US" sz="4000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6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988" y="332908"/>
            <a:ext cx="8884023" cy="1056621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8" y="1667435"/>
            <a:ext cx="11098306" cy="4741303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4"/>
            </a:pPr>
            <a:endParaRPr lang="en-US" sz="3000" i="1" u="sng" dirty="0"/>
          </a:p>
          <a:p>
            <a:pPr marL="385763" indent="-385763">
              <a:buFont typeface="+mj-lt"/>
              <a:buAutoNum type="arabicPeriod" startAt="4"/>
            </a:pPr>
            <a:r>
              <a:rPr lang="en-US" sz="3000" i="1" u="sng" dirty="0"/>
              <a:t>Fourth Definition</a:t>
            </a:r>
          </a:p>
          <a:p>
            <a:pPr marL="0" indent="0">
              <a:buNone/>
            </a:pPr>
            <a:endParaRPr lang="en-US" sz="3000" i="1" u="sng" dirty="0"/>
          </a:p>
          <a:p>
            <a:pPr marL="0" indent="0">
              <a:buNone/>
            </a:pPr>
            <a:r>
              <a:rPr lang="en-US" sz="2800" i="1" dirty="0"/>
              <a:t>	A transaction or arrangement in respect of property 	where the person providing consideration is not traceable 	or is fictitious</a:t>
            </a:r>
          </a:p>
          <a:p>
            <a:endParaRPr lang="en-US" sz="3200" i="1" dirty="0"/>
          </a:p>
          <a:p>
            <a:pPr marL="0" indent="0">
              <a:buNone/>
            </a:pPr>
            <a:endParaRPr lang="en-US" sz="4000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  <a:p>
            <a:pPr marL="385763" indent="-385763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3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Benamidar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Benamidar</a:t>
            </a:r>
            <a:r>
              <a:rPr lang="en-US" sz="3200" dirty="0"/>
              <a:t> means</a:t>
            </a:r>
          </a:p>
          <a:p>
            <a:pPr marL="0" indent="0">
              <a:buNone/>
            </a:pPr>
            <a:endParaRPr lang="en-US" sz="3200" dirty="0"/>
          </a:p>
          <a:p>
            <a:pPr marL="342900" lvl="1" indent="0">
              <a:buNone/>
            </a:pPr>
            <a:r>
              <a:rPr lang="en-US" sz="3200" i="1" dirty="0"/>
              <a:t>“A person or a fictitious person, as the case may be, in whose name the Benami property is transferred or held and includes a person who lends his name;”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5334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Beneficial Owner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09800"/>
            <a:ext cx="991468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Beneficial owner</a:t>
            </a:r>
            <a:r>
              <a:rPr lang="en-US" sz="3200" dirty="0"/>
              <a:t> means</a:t>
            </a:r>
          </a:p>
          <a:p>
            <a:pPr marL="0" indent="0">
              <a:buNone/>
            </a:pPr>
            <a:endParaRPr lang="en-US" sz="3200" dirty="0"/>
          </a:p>
          <a:p>
            <a:pPr marL="342900" lvl="1" indent="0">
              <a:buNone/>
            </a:pPr>
            <a:r>
              <a:rPr lang="en-US" sz="3200" i="1" dirty="0"/>
              <a:t>“A person, whether his identity is known or not, for whose benefit the Benami property is held by a Benamidar;”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57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1981"/>
          </a:xfrm>
        </p:spPr>
        <p:txBody>
          <a:bodyPr/>
          <a:lstStyle/>
          <a:p>
            <a:pPr algn="ctr"/>
            <a:r>
              <a:rPr lang="en-US" b="1" dirty="0"/>
              <a:t>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1783080"/>
            <a:ext cx="11201400" cy="4469131"/>
          </a:xfrm>
        </p:spPr>
        <p:txBody>
          <a:bodyPr>
            <a:normAutofit/>
          </a:bodyPr>
          <a:lstStyle/>
          <a:p>
            <a:r>
              <a:rPr lang="en-US" sz="2600" dirty="0"/>
              <a:t>The following authorities have been established to enforce the law</a:t>
            </a:r>
          </a:p>
          <a:p>
            <a:endParaRPr lang="en-US" sz="2400" dirty="0"/>
          </a:p>
          <a:p>
            <a:pPr marL="800100" lvl="1" indent="-457200">
              <a:buAutoNum type="arabicPeriod"/>
            </a:pPr>
            <a:r>
              <a:rPr lang="en-US" sz="2400" b="1" dirty="0"/>
              <a:t>  </a:t>
            </a:r>
            <a:r>
              <a:rPr lang="en-US" b="1" u="sng" dirty="0"/>
              <a:t>Director General Anti Benami Initiative</a:t>
            </a:r>
          </a:p>
          <a:p>
            <a:pPr marL="342900" lvl="1" indent="0">
              <a:buNone/>
            </a:pPr>
            <a:r>
              <a:rPr lang="en-US" sz="2400" b="1" dirty="0"/>
              <a:t>	</a:t>
            </a:r>
            <a:r>
              <a:rPr lang="en-US" sz="2600" dirty="0"/>
              <a:t>Administrative head of all Benami Zones</a:t>
            </a:r>
          </a:p>
          <a:p>
            <a:pPr marL="800100" lvl="2" indent="0">
              <a:buNone/>
            </a:pPr>
            <a:endParaRPr lang="en-US" sz="2600" dirty="0"/>
          </a:p>
          <a:p>
            <a:pPr marL="342900" lvl="1" indent="0">
              <a:buNone/>
            </a:pPr>
            <a:r>
              <a:rPr lang="en-US" sz="2400" b="1" dirty="0"/>
              <a:t>2.	</a:t>
            </a:r>
            <a:r>
              <a:rPr lang="en-US" b="1" u="sng" dirty="0"/>
              <a:t>Approving Authority</a:t>
            </a:r>
          </a:p>
          <a:p>
            <a:pPr marL="342900" lvl="1" indent="0">
              <a:buNone/>
            </a:pPr>
            <a:r>
              <a:rPr lang="en-US" sz="2400" dirty="0"/>
              <a:t>	Can only be Commissioner IR. Heads a Benami Zone.</a:t>
            </a:r>
          </a:p>
          <a:p>
            <a:pPr marL="342900" lvl="1" indent="0">
              <a:buNone/>
            </a:pPr>
            <a:endParaRPr lang="en-US" sz="2400" dirty="0"/>
          </a:p>
          <a:p>
            <a:pPr marL="342900" lvl="1" indent="0">
              <a:buNone/>
            </a:pPr>
            <a:r>
              <a:rPr lang="en-US" sz="2400" b="1" dirty="0"/>
              <a:t>3.	</a:t>
            </a:r>
            <a:r>
              <a:rPr lang="en-US" b="1" u="sng" dirty="0"/>
              <a:t>Initiating Officer</a:t>
            </a:r>
          </a:p>
          <a:p>
            <a:pPr marL="342900" lvl="1" indent="0">
              <a:buNone/>
            </a:pPr>
            <a:r>
              <a:rPr lang="en-US" sz="2400" dirty="0"/>
              <a:t>	Can only be DCIR. Investigates cases and files references.</a:t>
            </a:r>
          </a:p>
          <a:p>
            <a:pPr marL="342900" lvl="1" indent="0">
              <a:buNone/>
            </a:pPr>
            <a:endParaRPr lang="en-US" sz="2400" b="1" u="sng" dirty="0"/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38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342900" lvl="1" indent="0">
              <a:buNone/>
            </a:pPr>
            <a:r>
              <a:rPr lang="en-US" sz="2400" b="1" dirty="0"/>
              <a:t>4.	</a:t>
            </a:r>
            <a:r>
              <a:rPr lang="en-US" b="1" u="sng" dirty="0"/>
              <a:t>Administrator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sz="2400" dirty="0"/>
              <a:t>Can only be ACIR. Confiscates and administers benami 	property.</a:t>
            </a:r>
          </a:p>
          <a:p>
            <a:pPr marL="342900" lvl="1" indent="0">
              <a:buNone/>
            </a:pPr>
            <a:endParaRPr lang="en-US" sz="2400" dirty="0"/>
          </a:p>
          <a:p>
            <a:pPr marL="342900" lvl="1" indent="0">
              <a:buNone/>
            </a:pPr>
            <a:r>
              <a:rPr lang="en-US" sz="2400" b="1" dirty="0"/>
              <a:t>5.	</a:t>
            </a:r>
            <a:r>
              <a:rPr lang="en-US" b="1" u="sng" dirty="0"/>
              <a:t>Adjudicating Authority</a:t>
            </a:r>
          </a:p>
          <a:p>
            <a:pPr marL="342900" lvl="1" indent="0">
              <a:buNone/>
            </a:pPr>
            <a:r>
              <a:rPr lang="en-US" sz="2400" dirty="0"/>
              <a:t>	Adjudicates in the cases where references have been filed and 	declares whether a property is benami or not and passes the 	confiscation order</a:t>
            </a:r>
          </a:p>
          <a:p>
            <a:pPr lvl="1" indent="-342900">
              <a:buFont typeface="+mj-lt"/>
              <a:buAutoNum type="arabicPeriod"/>
            </a:pPr>
            <a:endParaRPr lang="en-US" sz="2400" b="1" u="sng" dirty="0"/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1AF848-1BAA-7143-AA76-FEBCE7A5F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365125"/>
            <a:ext cx="9132570" cy="1200785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Contd.</a:t>
            </a:r>
            <a:endParaRPr lang="en-PK" sz="3200" dirty="0"/>
          </a:p>
        </p:txBody>
      </p:sp>
    </p:spTree>
    <p:extLst>
      <p:ext uri="{BB962C8B-B14F-4D97-AF65-F5344CB8AC3E}">
        <p14:creationId xmlns:p14="http://schemas.microsoft.com/office/powerpoint/2010/main" val="2495621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65127"/>
            <a:ext cx="5867400" cy="1325563"/>
          </a:xfrm>
        </p:spPr>
        <p:txBody>
          <a:bodyPr/>
          <a:lstStyle/>
          <a:p>
            <a:pPr algn="ctr"/>
            <a:r>
              <a:rPr lang="en-US" b="1" dirty="0"/>
              <a:t>Legal Process 1/2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847308"/>
              </p:ext>
            </p:extLst>
          </p:nvPr>
        </p:nvGraphicFramePr>
        <p:xfrm>
          <a:off x="1766668" y="1742050"/>
          <a:ext cx="8825132" cy="359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48640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b="1" i="1" u="sng" dirty="0"/>
              <a:t>Attachment</a:t>
            </a:r>
            <a:r>
              <a:rPr lang="en-US" i="1" dirty="0"/>
              <a:t> means the prohibition of transfer, conversion, disposition or movement of property, by an order issued under the act. </a:t>
            </a:r>
            <a:r>
              <a:rPr lang="en-US" b="1" i="1" u="sng" dirty="0"/>
              <a:t>Sec 2(4)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43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81001"/>
            <a:ext cx="5105400" cy="1325563"/>
          </a:xfrm>
        </p:spPr>
        <p:txBody>
          <a:bodyPr/>
          <a:lstStyle/>
          <a:p>
            <a:pPr algn="ctr"/>
            <a:r>
              <a:rPr lang="en-US" b="1" dirty="0"/>
              <a:t>Legal Process 2/2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319483"/>
              </p:ext>
            </p:extLst>
          </p:nvPr>
        </p:nvGraphicFramePr>
        <p:xfrm>
          <a:off x="1752600" y="1856935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8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Criminal Offences-Penalties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77" y="2020513"/>
            <a:ext cx="11134845" cy="447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Penalty for Benami Transaction (Sec 51)</a:t>
            </a:r>
          </a:p>
          <a:p>
            <a:pPr lvl="1"/>
            <a:r>
              <a:rPr lang="en-US" dirty="0"/>
              <a:t>Confiscation of Property</a:t>
            </a:r>
          </a:p>
          <a:p>
            <a:pPr lvl="1"/>
            <a:r>
              <a:rPr lang="en-US" dirty="0"/>
              <a:t>Imprisonment for 1 to 7 years </a:t>
            </a:r>
          </a:p>
          <a:p>
            <a:pPr lvl="1"/>
            <a:r>
              <a:rPr lang="en-US" dirty="0"/>
              <a:t>Fine up to 25% of FMV of property in question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Penalty for False information (Sec 52)</a:t>
            </a:r>
          </a:p>
          <a:p>
            <a:pPr lvl="1"/>
            <a:r>
              <a:rPr lang="en-US" dirty="0"/>
              <a:t>Rigorous Imprisonment for 6 months to 5 years </a:t>
            </a:r>
          </a:p>
          <a:p>
            <a:pPr lvl="1"/>
            <a:r>
              <a:rPr lang="en-US" dirty="0"/>
              <a:t>Fine up to 10% of Fair market value of property in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35" y="1515035"/>
            <a:ext cx="11896165" cy="1286436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Awareness Campaign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Benami Transactions (Prohibition) Act, 2017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3349647"/>
            <a:ext cx="8458200" cy="1556825"/>
          </a:xfrm>
        </p:spPr>
        <p:txBody>
          <a:bodyPr>
            <a:normAutofit fontScale="92500" lnSpcReduction="20000"/>
          </a:bodyPr>
          <a:lstStyle/>
          <a:p>
            <a:endParaRPr lang="en-US" sz="3800" b="1" dirty="0"/>
          </a:p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Benami Zone II, Lahore</a:t>
            </a:r>
          </a:p>
          <a:p>
            <a:r>
              <a:rPr lang="en-US" dirty="0"/>
              <a:t>                            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DF5AAE-985C-5B4A-BFD0-DFE6B0FC488C}"/>
              </a:ext>
            </a:extLst>
          </p:cNvPr>
          <p:cNvSpPr txBox="1"/>
          <p:nvPr/>
        </p:nvSpPr>
        <p:spPr>
          <a:xfrm>
            <a:off x="3544718" y="5717776"/>
            <a:ext cx="420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August 05, 2021</a:t>
            </a:r>
          </a:p>
        </p:txBody>
      </p:sp>
    </p:spTree>
    <p:extLst>
      <p:ext uri="{BB962C8B-B14F-4D97-AF65-F5344CB8AC3E}">
        <p14:creationId xmlns:p14="http://schemas.microsoft.com/office/powerpoint/2010/main" val="254933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Special Courts for Prosecution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0846"/>
            <a:ext cx="10515600" cy="3140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Trial for punishment under the law to take place before special courts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9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696" y="365127"/>
            <a:ext cx="8229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Incentive for Whistleblowers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67046"/>
              </p:ext>
            </p:extLst>
          </p:nvPr>
        </p:nvGraphicFramePr>
        <p:xfrm>
          <a:off x="829178" y="2279739"/>
          <a:ext cx="10309469" cy="3807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5806">
                  <a:extLst>
                    <a:ext uri="{9D8B030D-6E8A-4147-A177-3AD203B41FA5}">
                      <a16:colId xmlns:a16="http://schemas.microsoft.com/office/drawing/2014/main" val="1676292544"/>
                    </a:ext>
                  </a:extLst>
                </a:gridCol>
                <a:gridCol w="5553663">
                  <a:extLst>
                    <a:ext uri="{9D8B030D-6E8A-4147-A177-3AD203B41FA5}">
                      <a16:colId xmlns:a16="http://schemas.microsoft.com/office/drawing/2014/main" val="1587820830"/>
                    </a:ext>
                  </a:extLst>
                </a:gridCol>
              </a:tblGrid>
              <a:tr h="97398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Value of Benami property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Reward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015921"/>
                  </a:ext>
                </a:extLst>
              </a:tr>
              <a:tr h="8419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PKR 2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M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 or less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5%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of the value of property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652508"/>
                  </a:ext>
                </a:extLst>
              </a:tr>
              <a:tr h="9956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PKR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2 M to 5 M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PKR 100k plus  4%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of amount exceeding 2 M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81653"/>
                  </a:ext>
                </a:extLst>
              </a:tr>
              <a:tr h="9956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Over PKR 5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PKR 220k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plus 3% of amount exceeding 5 M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68244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69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EDE3-AAF0-ED42-A950-46D84FB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64" y="365125"/>
            <a:ext cx="8839201" cy="1325563"/>
          </a:xfrm>
        </p:spPr>
        <p:txBody>
          <a:bodyPr/>
          <a:lstStyle/>
          <a:p>
            <a:pPr algn="ctr"/>
            <a:r>
              <a:rPr lang="en-PK" b="1" dirty="0"/>
              <a:t>Practical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FE79-6D45-174A-BA21-ABB82FC5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515"/>
            <a:ext cx="10515600" cy="3100061"/>
          </a:xfrm>
        </p:spPr>
        <p:txBody>
          <a:bodyPr>
            <a:normAutofit/>
          </a:bodyPr>
          <a:lstStyle/>
          <a:p>
            <a:r>
              <a:rPr lang="en-PK" dirty="0"/>
              <a:t>Pine Kernel Nuts Case (Export)</a:t>
            </a:r>
          </a:p>
          <a:p>
            <a:pPr marL="0" indent="0">
              <a:buNone/>
            </a:pPr>
            <a:endParaRPr lang="en-PK" dirty="0"/>
          </a:p>
          <a:p>
            <a:r>
              <a:rPr lang="en-PK" dirty="0"/>
              <a:t>Benami Business Case</a:t>
            </a:r>
          </a:p>
          <a:p>
            <a:pPr marL="0" indent="0">
              <a:buNone/>
            </a:pPr>
            <a:endParaRPr lang="en-PK" dirty="0"/>
          </a:p>
          <a:p>
            <a:r>
              <a:rPr lang="en-PK" dirty="0"/>
              <a:t>Property Case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859353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01FF-6726-BA4F-B6CC-CCC0F5D2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4" y="1638795"/>
            <a:ext cx="10515600" cy="3515095"/>
          </a:xfrm>
        </p:spPr>
        <p:txBody>
          <a:bodyPr>
            <a:normAutofit/>
          </a:bodyPr>
          <a:lstStyle/>
          <a:p>
            <a:pPr algn="ctr"/>
            <a:r>
              <a:rPr lang="en-PK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419057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7772400" cy="16764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9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44033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Power of the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Same powers as vested in Civil court under CCP 1908 while trying a suit in respect of following matters, namely </a:t>
            </a:r>
            <a:r>
              <a:rPr lang="en-US" sz="2600" b="1" u="sng" dirty="0"/>
              <a:t>(Sec 16)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Discovery and inspection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Enforcing attendance of any person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Compelling production of books of accounts and other documents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Issuing Commissions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Receiving evidence on affidavits; and</a:t>
            </a:r>
          </a:p>
          <a:p>
            <a:pPr lvl="1" indent="-342900">
              <a:buFont typeface="+mj-lt"/>
              <a:buAutoNum type="arabicPeriod"/>
            </a:pPr>
            <a:r>
              <a:rPr lang="en-US" sz="2600" dirty="0"/>
              <a:t>Any other matter which may be prescribed</a:t>
            </a:r>
          </a:p>
          <a:p>
            <a:pPr marL="0" indent="0">
              <a:buNone/>
            </a:pPr>
            <a:endParaRPr lang="en-US" sz="2600" b="1" u="sng" dirty="0"/>
          </a:p>
          <a:p>
            <a:r>
              <a:rPr lang="en-US" sz="2600" dirty="0"/>
              <a:t>Proceedings to be deemed judicial proceeding within the meaning of section 193 and 228 of PPC 1860.</a:t>
            </a:r>
          </a:p>
          <a:p>
            <a:endParaRPr lang="en-US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7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Power to Collect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005014"/>
            <a:ext cx="7886700" cy="4167187"/>
          </a:xfrm>
        </p:spPr>
        <p:txBody>
          <a:bodyPr>
            <a:noAutofit/>
          </a:bodyPr>
          <a:lstStyle/>
          <a:p>
            <a:r>
              <a:rPr lang="en-US" sz="2400" dirty="0"/>
              <a:t>Call for record from any person for the purpose of this act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Power to enter and search premises for the purpose of this act </a:t>
            </a:r>
            <a:r>
              <a:rPr lang="en-US" sz="2400" b="1" u="sng" dirty="0"/>
              <a:t>(Sec 19)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Power to impound documents </a:t>
            </a:r>
            <a:r>
              <a:rPr lang="en-US" sz="2400" b="1" u="sng" dirty="0"/>
              <a:t>(Sec 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628" y="365127"/>
            <a:ext cx="8518967" cy="1325563"/>
          </a:xfrm>
        </p:spPr>
        <p:txBody>
          <a:bodyPr/>
          <a:lstStyle/>
          <a:p>
            <a:pPr algn="ctr"/>
            <a:r>
              <a:rPr lang="en-US" b="1" dirty="0"/>
              <a:t>Sequence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18" y="1981200"/>
            <a:ext cx="10273552" cy="4572000"/>
          </a:xfrm>
        </p:spPr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Motives behind Benami Transactions</a:t>
            </a:r>
          </a:p>
          <a:p>
            <a:r>
              <a:rPr lang="en-PK" sz="2800" dirty="0"/>
              <a:t>Benami Transactions (Prohibition) Act 2017</a:t>
            </a:r>
            <a:endParaRPr lang="en-US" sz="2800" dirty="0"/>
          </a:p>
          <a:p>
            <a:pPr lvl="1"/>
            <a:r>
              <a:rPr lang="en-US" sz="2400" dirty="0"/>
              <a:t>Definitions</a:t>
            </a:r>
          </a:p>
          <a:p>
            <a:pPr lvl="1"/>
            <a:r>
              <a:rPr lang="en-US" sz="2400" dirty="0"/>
              <a:t>Authorities</a:t>
            </a:r>
          </a:p>
          <a:p>
            <a:pPr lvl="1"/>
            <a:r>
              <a:rPr lang="en-US" sz="2400" dirty="0"/>
              <a:t>Legal Procedure</a:t>
            </a:r>
          </a:p>
          <a:p>
            <a:pPr lvl="1"/>
            <a:r>
              <a:rPr lang="en-US" sz="2400" dirty="0"/>
              <a:t>Criminal Offences-Penalties</a:t>
            </a:r>
          </a:p>
          <a:p>
            <a:pPr lvl="1"/>
            <a:r>
              <a:rPr lang="en-US" sz="2400" dirty="0"/>
              <a:t>Special Courts for Prosecution</a:t>
            </a:r>
          </a:p>
          <a:p>
            <a:pPr lvl="1"/>
            <a:r>
              <a:rPr lang="en-US" sz="2400" dirty="0"/>
              <a:t>Incentive for whistleblowers</a:t>
            </a:r>
          </a:p>
          <a:p>
            <a:r>
              <a:rPr lang="en-US" sz="2800" dirty="0"/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0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754" y="381001"/>
            <a:ext cx="8657863" cy="1325563"/>
          </a:xfrm>
        </p:spPr>
        <p:txBody>
          <a:bodyPr/>
          <a:lstStyle/>
          <a:p>
            <a:pPr algn="ctr"/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08" y="2037417"/>
            <a:ext cx="11317184" cy="419305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word Benami is of Persian Origin ,it means “without a name”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laymen terms Benami Transaction is a transaction where a person buys a property in the name of another person or transfers property to another person with an </a:t>
            </a:r>
            <a:r>
              <a:rPr lang="en-US" sz="2800" b="1" dirty="0"/>
              <a:t>intention</a:t>
            </a:r>
            <a:r>
              <a:rPr lang="en-US" sz="2800" dirty="0"/>
              <a:t> to benefit himself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 common phenomenon in subcontinent</a:t>
            </a:r>
          </a:p>
          <a:p>
            <a:endParaRPr lang="en-US" sz="2800" dirty="0"/>
          </a:p>
          <a:p>
            <a:r>
              <a:rPr lang="en-US" sz="2800" dirty="0"/>
              <a:t>Undocumented economy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4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329" y="506414"/>
            <a:ext cx="8579224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 </a:t>
            </a:r>
            <a:r>
              <a:rPr lang="en-US" sz="3600" b="1" dirty="0"/>
              <a:t>Motives Behind Benami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595" y="1981201"/>
            <a:ext cx="10602410" cy="4225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To evade taxes: parking untaxed profits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To hide proceeds of crime/Corruption/Money Laundering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To defraud creditors/Banks/Financial Institutions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To avoid departmental probe and scrutiny of regulators etc.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9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683" y="483015"/>
            <a:ext cx="8766234" cy="1031875"/>
          </a:xfrm>
        </p:spPr>
        <p:txBody>
          <a:bodyPr>
            <a:normAutofit fontScale="90000"/>
          </a:bodyPr>
          <a:lstStyle/>
          <a:p>
            <a:pPr algn="ctr"/>
            <a:r>
              <a:rPr lang="en-PK" sz="3600" b="1" dirty="0"/>
              <a:t>Benami Transactions (Prohibition) Act 2017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630" y="1953955"/>
            <a:ext cx="10206318" cy="4103946"/>
          </a:xfrm>
        </p:spPr>
        <p:txBody>
          <a:bodyPr>
            <a:noAutofit/>
          </a:bodyPr>
          <a:lstStyle/>
          <a:p>
            <a:r>
              <a:rPr lang="en-US" sz="2800" dirty="0"/>
              <a:t>Act was promulgated on 14</a:t>
            </a:r>
            <a:r>
              <a:rPr lang="en-US" sz="2800" baseline="30000" dirty="0"/>
              <a:t>th</a:t>
            </a:r>
            <a:r>
              <a:rPr lang="en-US" sz="2800" dirty="0"/>
              <a:t> Feb 2017</a:t>
            </a:r>
          </a:p>
          <a:p>
            <a:endParaRPr lang="en-US" sz="2800" dirty="0"/>
          </a:p>
          <a:p>
            <a:r>
              <a:rPr lang="en-US" sz="2800" dirty="0"/>
              <a:t>Prohibits benami transactions or holding of benami property from the date of enactment of the Act </a:t>
            </a:r>
          </a:p>
          <a:p>
            <a:pPr marL="0" indent="0">
              <a:buNone/>
            </a:pPr>
            <a:endParaRPr lang="ur-PK" sz="2800" dirty="0"/>
          </a:p>
          <a:p>
            <a:r>
              <a:rPr lang="en-US" sz="2800" dirty="0"/>
              <a:t>Prohibits retransfer of property to Beneficial owner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6D7D-B59C-3C48-94F3-9202CD89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Benami property to be confiscated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Extends to the whole of Pakistan through 3 Zones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Benami Zone I - Islamabad (KP, ICT and Rawalpindi Division)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Benami Zone II – Lahore (Punjab except for Rawalpindi Division)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Benami Zone III- Karachi ( Sindh and Balochistan)</a:t>
            </a:r>
          </a:p>
          <a:p>
            <a:endParaRPr lang="en-PK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6F3FC2B1-70A0-664B-9205-7A727B53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956" y="365125"/>
            <a:ext cx="8884355" cy="1325563"/>
          </a:xfrm>
        </p:spPr>
        <p:txBody>
          <a:bodyPr/>
          <a:lstStyle/>
          <a:p>
            <a:pPr algn="r"/>
            <a:r>
              <a:rPr lang="en-PK" sz="3600" dirty="0"/>
              <a:t>Contd.</a:t>
            </a:r>
          </a:p>
        </p:txBody>
      </p:sp>
    </p:spTree>
    <p:extLst>
      <p:ext uri="{BB962C8B-B14F-4D97-AF65-F5344CB8AC3E}">
        <p14:creationId xmlns:p14="http://schemas.microsoft.com/office/powerpoint/2010/main" val="188789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428514"/>
            <a:ext cx="7886700" cy="1050044"/>
          </a:xfrm>
        </p:spPr>
        <p:txBody>
          <a:bodyPr/>
          <a:lstStyle/>
          <a:p>
            <a:pPr algn="ctr"/>
            <a:r>
              <a:rPr lang="en-US" b="1" dirty="0"/>
              <a:t>Benami 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70" y="1949585"/>
            <a:ext cx="10529530" cy="4771890"/>
          </a:xfrm>
        </p:spPr>
        <p:txBody>
          <a:bodyPr>
            <a:normAutofit/>
          </a:bodyPr>
          <a:lstStyle/>
          <a:p>
            <a:r>
              <a:rPr lang="en-US" sz="2800" b="1" dirty="0"/>
              <a:t>The law provides 4 definitions of Benami Transactions</a:t>
            </a:r>
          </a:p>
          <a:p>
            <a:pPr marL="0" indent="0">
              <a:buNone/>
            </a:pP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u="sng" dirty="0"/>
              <a:t>First Definition </a:t>
            </a:r>
          </a:p>
          <a:p>
            <a:r>
              <a:rPr lang="en-US" sz="2800" i="1" dirty="0"/>
              <a:t>A transaction or arrangement</a:t>
            </a:r>
          </a:p>
          <a:p>
            <a:pPr lvl="1"/>
            <a:r>
              <a:rPr lang="en-US" sz="2400" i="1" dirty="0"/>
              <a:t>Where a property is held by one person </a:t>
            </a:r>
          </a:p>
          <a:p>
            <a:pPr lvl="1"/>
            <a:r>
              <a:rPr lang="en-US" sz="2400" i="1" dirty="0"/>
              <a:t>And the consideration for such property has been  provided by another person </a:t>
            </a:r>
          </a:p>
          <a:p>
            <a:pPr lvl="1"/>
            <a:r>
              <a:rPr lang="en-US" sz="2400" i="1" dirty="0"/>
              <a:t>for benefit of the person providing the consideration</a:t>
            </a:r>
          </a:p>
          <a:p>
            <a:endParaRPr lang="en-US" sz="2800" i="1" dirty="0"/>
          </a:p>
          <a:p>
            <a:pPr lvl="1"/>
            <a:endParaRPr lang="en-US" sz="1700" i="1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315" y="1520190"/>
            <a:ext cx="10961370" cy="4744720"/>
          </a:xfrm>
        </p:spPr>
        <p:txBody>
          <a:bodyPr>
            <a:normAutofit/>
          </a:bodyPr>
          <a:lstStyle/>
          <a:p>
            <a:pPr lvl="2" indent="-457200"/>
            <a:endParaRPr lang="en-US" sz="2800" dirty="0"/>
          </a:p>
          <a:p>
            <a:pPr lvl="2" indent="-457200"/>
            <a:r>
              <a:rPr lang="en-US" sz="2800" dirty="0"/>
              <a:t>Property held in the name of the following individuals </a:t>
            </a:r>
            <a:r>
              <a:rPr lang="en-US" sz="2800" u="sng" dirty="0"/>
              <a:t>is excluded</a:t>
            </a:r>
            <a:r>
              <a:rPr lang="en-US" sz="2800" dirty="0"/>
              <a:t> from the first definition</a:t>
            </a:r>
          </a:p>
          <a:p>
            <a:pPr lvl="4" indent="-457200"/>
            <a:r>
              <a:rPr lang="en-US" dirty="0"/>
              <a:t>Trustees</a:t>
            </a:r>
          </a:p>
          <a:p>
            <a:pPr lvl="4" indent="-457200"/>
            <a:r>
              <a:rPr lang="en-US" dirty="0"/>
              <a:t>Director of a Company</a:t>
            </a:r>
          </a:p>
          <a:p>
            <a:pPr lvl="4" indent="-457200"/>
            <a:r>
              <a:rPr lang="en-US" dirty="0"/>
              <a:t>Executor</a:t>
            </a:r>
          </a:p>
          <a:p>
            <a:pPr lvl="4" indent="-457200"/>
            <a:r>
              <a:rPr lang="en-US" dirty="0"/>
              <a:t>Partner </a:t>
            </a:r>
          </a:p>
          <a:p>
            <a:pPr lvl="4" indent="-457200"/>
            <a:r>
              <a:rPr lang="en-US" dirty="0"/>
              <a:t>Agent or legal advisor</a:t>
            </a:r>
          </a:p>
          <a:p>
            <a:pPr lvl="4" indent="-457200"/>
            <a:r>
              <a:rPr lang="en-US" dirty="0"/>
              <a:t>Immediate family members and joint owner, as long as the real owner has known sources of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8B7F-CAB5-934D-94B4-552961EDA5B1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BFDB368-8267-E740-8FB3-8C790DDC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09" y="365125"/>
            <a:ext cx="8653855" cy="1063625"/>
          </a:xfrm>
        </p:spPr>
        <p:txBody>
          <a:bodyPr>
            <a:normAutofit/>
          </a:bodyPr>
          <a:lstStyle/>
          <a:p>
            <a:pPr algn="r"/>
            <a:r>
              <a:rPr lang="en-PK" sz="3200" dirty="0"/>
              <a:t>Contd.</a:t>
            </a:r>
          </a:p>
        </p:txBody>
      </p:sp>
    </p:spTree>
    <p:extLst>
      <p:ext uri="{BB962C8B-B14F-4D97-AF65-F5344CB8AC3E}">
        <p14:creationId xmlns:p14="http://schemas.microsoft.com/office/powerpoint/2010/main" val="284735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929</Words>
  <Application>Microsoft Macintosh PowerPoint</Application>
  <PresentationFormat>Widescreen</PresentationFormat>
  <Paragraphs>209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Office Theme</vt:lpstr>
      <vt:lpstr>PowerPoint Presentation</vt:lpstr>
      <vt:lpstr>Awareness Campaign Benami Transactions (Prohibition) Act, 2017 </vt:lpstr>
      <vt:lpstr>Sequence of Presentation</vt:lpstr>
      <vt:lpstr>Introduction</vt:lpstr>
      <vt:lpstr> Motives Behind Benami Transactions</vt:lpstr>
      <vt:lpstr>Benami Transactions (Prohibition) Act 2017</vt:lpstr>
      <vt:lpstr>Contd.</vt:lpstr>
      <vt:lpstr>Benami Transaction</vt:lpstr>
      <vt:lpstr>Contd.</vt:lpstr>
      <vt:lpstr>Contd.</vt:lpstr>
      <vt:lpstr>Contd.</vt:lpstr>
      <vt:lpstr>Contd.</vt:lpstr>
      <vt:lpstr>Benamidar</vt:lpstr>
      <vt:lpstr>Beneficial Owner</vt:lpstr>
      <vt:lpstr>Authorities</vt:lpstr>
      <vt:lpstr>Contd.</vt:lpstr>
      <vt:lpstr>Legal Process 1/2</vt:lpstr>
      <vt:lpstr>Legal Process 2/2</vt:lpstr>
      <vt:lpstr>Criminal Offences-Penalties</vt:lpstr>
      <vt:lpstr>Special Courts for Prosecution</vt:lpstr>
      <vt:lpstr>Incentive for Whistleblowers</vt:lpstr>
      <vt:lpstr>Practical Examples</vt:lpstr>
      <vt:lpstr>Q&amp;A</vt:lpstr>
      <vt:lpstr>Thank you</vt:lpstr>
      <vt:lpstr>Power of the Authorities</vt:lpstr>
      <vt:lpstr>Power to Collect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Benami Transactions (Prohibition) Act, 2017 (BTPA’17)</dc:title>
  <dc:creator>Rudar Amjad</dc:creator>
  <cp:lastModifiedBy>Rudar Amjad</cp:lastModifiedBy>
  <cp:revision>8</cp:revision>
  <dcterms:created xsi:type="dcterms:W3CDTF">2021-08-02T08:16:12Z</dcterms:created>
  <dcterms:modified xsi:type="dcterms:W3CDTF">2021-08-05T06:29:49Z</dcterms:modified>
</cp:coreProperties>
</file>