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2" r:id="rId3"/>
    <p:sldId id="258" r:id="rId4"/>
    <p:sldId id="273" r:id="rId5"/>
    <p:sldId id="274" r:id="rId6"/>
    <p:sldId id="270" r:id="rId7"/>
    <p:sldId id="259" r:id="rId8"/>
    <p:sldId id="26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10F58-9607-4137-9876-BA150456B18D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10244-F8DC-4C2F-AEBD-D2200CCF1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7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2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7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8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55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8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3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prstClr val="white"/>
                </a:solidFill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8488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9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0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2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3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4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2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Adil Mukhtar - AD E-Commerce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932191"/>
            <a:ext cx="804822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</a:t>
            </a:r>
          </a:p>
          <a:p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 </a:t>
            </a:r>
          </a:p>
          <a:p>
            <a:r>
              <a:rPr lang="en-US" sz="9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66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Adil Mukhtar</a:t>
            </a:r>
            <a:endParaRPr lang="en-US" b="1" dirty="0">
              <a:solidFill>
                <a:srgbClr val="ED7D31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Asst</a:t>
            </a:r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b="1" dirty="0" smtClean="0">
                <a:solidFill>
                  <a:srgbClr val="ED7D31">
                    <a:lumMod val="75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Director (E-Commerce)</a:t>
            </a:r>
            <a:endParaRPr lang="en-US" b="1" dirty="0">
              <a:solidFill>
                <a:srgbClr val="ED7D31">
                  <a:lumMod val="75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en-US" sz="16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Halal &amp; New Opportunities </a:t>
            </a:r>
            <a:r>
              <a:rPr lang="en-US" sz="1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Division</a:t>
            </a:r>
          </a:p>
          <a:p>
            <a:r>
              <a:rPr lang="en-US" sz="16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Trade Development Authority of Pakistan</a:t>
            </a:r>
            <a:endParaRPr lang="en-US" sz="16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4596953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309153" y="2497168"/>
            <a:ext cx="2509101" cy="244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6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9819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01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Seller Registration procedure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36024" y="4997508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3079867"/>
            <a:ext cx="6444963" cy="140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Introduction and Advantages of Ecommerce</a:t>
            </a:r>
            <a:r>
              <a:rPr lang="en-US" spc="-5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Amazon: pros and cons of selling on Amazon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Step-by-Step Guide to Registration Process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10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Selling plans and options available with Amazon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84100" y="2687663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6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02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Projection and Account Management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08837" y="5319480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239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Guide on how to add New Products (Product Listing) 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Manage Inventory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Write Product Detail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 Display Page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Answers the Queries?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write Product Specification / Contents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 Engine Optimization for your Products</a:t>
            </a:r>
            <a:endParaRPr lang="en-US" spc="-40" dirty="0">
              <a:solidFill>
                <a:srgbClr val="A5A5A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58343" y="2848649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1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03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Payments Procedures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 fee structure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 Processing Time 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Payment/Deposit Method for the Sellers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SBP Regulations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44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04</a:t>
            </a:r>
          </a:p>
          <a:p>
            <a:r>
              <a:rPr lang="en-US" sz="3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 and Logistics</a:t>
            </a:r>
            <a:endParaRPr lang="en-US" sz="20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063401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and Logistics options available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Tracking number of Shipments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 Chart of different Logistic companies</a:t>
            </a:r>
          </a:p>
          <a:p>
            <a:pPr marL="342900" indent="-342900" algn="just">
              <a:lnSpc>
                <a:spcPct val="115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rgbClr val="A5A5A5">
                    <a:lumMod val="75000"/>
                  </a:srgb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FBA and FBM Logistics Challenges and way forward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7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89318" y="1218705"/>
            <a:ext cx="95679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Outcome &amp; Feedback</a:t>
            </a:r>
            <a:endParaRPr lang="en-US" sz="44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Companies shall be able to </a:t>
            </a:r>
            <a:r>
              <a:rPr lang="en-US" sz="28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register hassle free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will sell in a more engaging way.</a:t>
            </a:r>
          </a:p>
          <a:p>
            <a:pPr algn="r"/>
            <a:endParaRPr lang="en-US" sz="28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81866"/>
            <a:ext cx="5709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Feedback from the participants for improvement . . .</a:t>
            </a: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899301" y="3147516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53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835" y="2316941"/>
            <a:ext cx="8479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Individual Country Series</a:t>
            </a:r>
            <a:endParaRPr lang="en-US" sz="40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512" y="3961541"/>
            <a:ext cx="8573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Series of webinars in collaboration with TIOs to tap the markets of their respective countries via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Amazon/E-Commerce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First held </a:t>
            </a:r>
            <a:r>
              <a:rPr lang="en-US" sz="240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2400" smtClean="0">
                <a:solidFill>
                  <a:srgbClr val="FF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Canada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553" y="3222187"/>
            <a:ext cx="771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Tapping Markets via </a:t>
            </a:r>
            <a:r>
              <a:rPr lang="en-US" sz="28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Amazon/</a:t>
            </a:r>
            <a:r>
              <a:rPr lang="en-US" sz="28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E-Commerce</a:t>
            </a:r>
            <a:endParaRPr lang="en-US" sz="16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9834" y="1855276"/>
            <a:ext cx="847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on Amazon . . .</a:t>
            </a:r>
            <a:endParaRPr lang="en-US" sz="16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28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431" y="2409964"/>
            <a:ext cx="11523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Wise Seminar/Webinar Series</a:t>
            </a:r>
            <a:endParaRPr lang="en-US" sz="36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9834" y="3967888"/>
            <a:ext cx="9171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Series of s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eminars/webinars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 collaboration with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Product Associations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identify niche products to sell via Amazon/E-Commerce</a:t>
            </a: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First held for </a:t>
            </a:r>
            <a:r>
              <a:rPr lang="en-US" sz="2400" b="1" dirty="0" smtClean="0">
                <a:solidFill>
                  <a:schemeClr val="accent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Chemical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553" y="3222187"/>
            <a:ext cx="771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Exploring Niche Product</a:t>
            </a:r>
            <a:endParaRPr lang="en-US" sz="2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9834" y="1855276"/>
            <a:ext cx="8479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More on Amazon . . .</a:t>
            </a:r>
            <a:endParaRPr lang="en-US" sz="1600" b="1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6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22679" y="4567789"/>
            <a:ext cx="84797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99940" y="4384641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1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1815" y="989912"/>
            <a:ext cx="990795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Why </a:t>
            </a:r>
            <a:r>
              <a:rPr lang="en-US" sz="6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Amazon?</a:t>
            </a:r>
            <a:r>
              <a:rPr lang="en-US" sz="44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44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300 million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active customers in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more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 180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countries</a:t>
            </a:r>
          </a:p>
          <a:p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</a:t>
            </a:r>
            <a:r>
              <a:rPr lang="en-US" sz="3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195 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million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monthly unique visitors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(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the U.S. alone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</a:t>
            </a:r>
            <a:r>
              <a:rPr lang="en-US" sz="3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</a:t>
            </a:r>
            <a:r>
              <a:rPr lang="en-US" sz="3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1.5 billion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reported sales by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third-party businesses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during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Prime 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Day 2018</a:t>
            </a: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695906" y="3186810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66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4096" y="1739540"/>
            <a:ext cx="10692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8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Edge!</a:t>
            </a:r>
            <a:endParaRPr lang="en-US" sz="44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096" y="3601588"/>
            <a:ext cx="10509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When you start selling on Amazon, you become part of a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retail destination that’s home to sellers of all kinds, from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Fortune 500 organizations to artisan vendors who make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handcrafted goods.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They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all sell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Amazon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a reason: to reach the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hundreds of millions of customers who visit Amazon to shop.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37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080" y="1699448"/>
            <a:ext cx="956792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Since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third-party sellers joined Amazon in 1999,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they’ve grown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account for </a:t>
            </a:r>
            <a:r>
              <a:rPr lang="en-US" sz="66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58%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sales.</a:t>
            </a:r>
          </a:p>
          <a:p>
            <a:endParaRPr lang="en-US" sz="28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● Third-party sales on Amazon are growing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60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52%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year (compared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25% for </a:t>
            </a:r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first-</a:t>
            </a:r>
          </a:p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party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sales by Amazon)</a:t>
            </a:r>
          </a:p>
          <a:p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899301" y="3147516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-128788" y="251381"/>
            <a:ext cx="1069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80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Experience!</a:t>
            </a:r>
            <a:endParaRPr lang="en-US" sz="32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576" y="1652211"/>
            <a:ext cx="1069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</a:t>
            </a:r>
            <a:r>
              <a:rPr lang="en-US" sz="80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  <a:r>
              <a:rPr lang="en-US" sz="66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800" b="1" dirty="0" smtClean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right for you?</a:t>
            </a:r>
            <a:endParaRPr lang="en-US" sz="3200" b="1" dirty="0">
              <a:solidFill>
                <a:srgbClr val="70AD4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577" y="2975650"/>
            <a:ext cx="105091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short answer is: </a:t>
            </a:r>
            <a:r>
              <a:rPr lang="en-US" sz="4400" b="1" dirty="0" smtClean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yes</a:t>
            </a:r>
            <a:r>
              <a:rPr lang="en-US" sz="3600" b="1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en-US" sz="3600" b="1" dirty="0" smtClean="0">
              <a:solidFill>
                <a:srgbClr val="00B05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largest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household brands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sell on Amazon. So do emerging brands</a:t>
            </a:r>
          </a:p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that will pop on your radar soon. Small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 medium-sized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businesses thrive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on Amazon,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and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they account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more than half the units sold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 Amazon stores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worldwide. Whatever your business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is—and whatever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size it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is—Amazon will help you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grow.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Find your fit and start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selling.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80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5906" y="1906045"/>
            <a:ext cx="847976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Objective</a:t>
            </a:r>
            <a:r>
              <a:rPr lang="en-US" sz="4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equip Pakistani businesses with required skills and knowledge for selling on </a:t>
            </a:r>
            <a:r>
              <a:rPr lang="en-US" sz="40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5906" y="4060481"/>
            <a:ext cx="8573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High fees around 1000 US$ being charged by private sector companies,  </a:t>
            </a:r>
            <a:r>
              <a:rPr lang="en-US" sz="2400" dirty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TDAP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 conducting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these trainings free of cost . .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01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chemeClr val="accent6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5760" y="1769520"/>
            <a:ext cx="847976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Scope</a:t>
            </a:r>
            <a:r>
              <a:rPr lang="en-US" sz="44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In the first phase, </a:t>
            </a:r>
          </a:p>
          <a:p>
            <a:pPr algn="ctr"/>
            <a:r>
              <a:rPr lang="en-US" sz="40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2000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businesses shall be equipped </a:t>
            </a:r>
            <a:endParaRPr lang="en-US" sz="40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9393" y="3940582"/>
            <a:ext cx="7731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                   Later on more than 10,000 business shall be trained across Pakistan . . . </a:t>
            </a: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1695906" y="3186810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9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529931FE-9223-4992-97F5-A126BF888093}"/>
              </a:ext>
            </a:extLst>
          </p:cNvPr>
          <p:cNvGrpSpPr/>
          <p:nvPr/>
        </p:nvGrpSpPr>
        <p:grpSpPr>
          <a:xfrm>
            <a:off x="-9668" y="1375011"/>
            <a:ext cx="12192000" cy="5199416"/>
            <a:chOff x="-196402" y="761687"/>
            <a:chExt cx="12192000" cy="5331609"/>
          </a:xfrm>
        </p:grpSpPr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826D9CB6-964A-4B03-B878-575427EB5E04}"/>
                </a:ext>
              </a:extLst>
            </p:cNvPr>
            <p:cNvSpPr/>
            <p:nvPr/>
          </p:nvSpPr>
          <p:spPr>
            <a:xfrm>
              <a:off x="-196402" y="2852936"/>
              <a:ext cx="4787061" cy="3240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4838BCCF-FE60-47C9-AF2E-503B8CD7B49F}"/>
                </a:ext>
              </a:extLst>
            </p:cNvPr>
            <p:cNvSpPr/>
            <p:nvPr/>
          </p:nvSpPr>
          <p:spPr>
            <a:xfrm>
              <a:off x="4310090" y="761687"/>
              <a:ext cx="3120277" cy="533160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id="{AFE79F32-CB3F-4B2A-B38A-7F45C258B290}"/>
                </a:ext>
              </a:extLst>
            </p:cNvPr>
            <p:cNvSpPr/>
            <p:nvPr/>
          </p:nvSpPr>
          <p:spPr>
            <a:xfrm>
              <a:off x="7430367" y="2852936"/>
              <a:ext cx="4565231" cy="3240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4535B6-8DAF-4D1A-85DC-5B87A97EA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179" y="654931"/>
            <a:ext cx="9797831" cy="52322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Meet the Team</a:t>
            </a:r>
            <a:endParaRPr lang="en-US" sz="2800" b="1" dirty="0">
              <a:solidFill>
                <a:schemeClr val="accent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BE2C27-690D-45B0-A6BC-CEC359C6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191" y="1519027"/>
            <a:ext cx="2221541" cy="369332"/>
          </a:xfrm>
        </p:spPr>
        <p:txBody>
          <a:bodyPr/>
          <a:lstStyle/>
          <a:p>
            <a:pPr algn="ctr"/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C9C59A-D8A3-4BC0-A190-9A5FC771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7102" y="6631595"/>
            <a:ext cx="439241" cy="390437"/>
          </a:xfrm>
        </p:spPr>
        <p:txBody>
          <a:bodyPr/>
          <a:lstStyle/>
          <a:p>
            <a:r>
              <a:rPr lang="en-US" dirty="0" smtClean="0"/>
              <a:t>1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84F9F185-8434-4294-BBDE-17683BF524A3}"/>
              </a:ext>
            </a:extLst>
          </p:cNvPr>
          <p:cNvGrpSpPr/>
          <p:nvPr/>
        </p:nvGrpSpPr>
        <p:grpSpPr>
          <a:xfrm>
            <a:off x="4804472" y="3114917"/>
            <a:ext cx="2589322" cy="1116476"/>
            <a:chOff x="5822500" y="1991263"/>
            <a:chExt cx="1593118" cy="733196"/>
          </a:xfrm>
        </p:grpSpPr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5F797FCC-957A-4BB6-BEA3-E48EE1D89856}"/>
                </a:ext>
              </a:extLst>
            </p:cNvPr>
            <p:cNvSpPr/>
            <p:nvPr/>
          </p:nvSpPr>
          <p:spPr>
            <a:xfrm>
              <a:off x="5822500" y="1991263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cap="all" dirty="0" smtClean="0"/>
                <a:t>Amazon foca</a:t>
              </a:r>
              <a:r>
                <a:rPr lang="en-US" b="1" cap="all" dirty="0" smtClean="0"/>
                <a:t>l group</a:t>
              </a:r>
              <a:endParaRPr lang="en-US" b="1" cap="all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2CF3D135-F000-44BA-8AA2-98E4B1E117DD}"/>
                </a:ext>
              </a:extLst>
            </p:cNvPr>
            <p:cNvSpPr/>
            <p:nvPr/>
          </p:nvSpPr>
          <p:spPr>
            <a:xfrm>
              <a:off x="6077399" y="2504501"/>
              <a:ext cx="1338219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Services Div.</a:t>
              </a:r>
              <a:endParaRPr lang="en-US" sz="1100" b="1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30C5D9ED-B15B-4B5D-BCB4-2A183729491E}"/>
              </a:ext>
            </a:extLst>
          </p:cNvPr>
          <p:cNvGrpSpPr/>
          <p:nvPr/>
        </p:nvGrpSpPr>
        <p:grpSpPr>
          <a:xfrm>
            <a:off x="256231" y="4031087"/>
            <a:ext cx="1929896" cy="1096613"/>
            <a:chOff x="3257669" y="4073541"/>
            <a:chExt cx="1401944" cy="733196"/>
          </a:xfrm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5DB1E28D-776E-402E-8C29-AE4E179FEF63}"/>
                </a:ext>
              </a:extLst>
            </p:cNvPr>
            <p:cNvSpPr/>
            <p:nvPr/>
          </p:nvSpPr>
          <p:spPr>
            <a:xfrm>
              <a:off x="3257669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Rohail</a:t>
              </a: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Nazir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F06E58D7-213C-4AD3-8B22-B5376C192B6E}"/>
                </a:ext>
              </a:extLst>
            </p:cNvPr>
            <p:cNvSpPr/>
            <p:nvPr/>
          </p:nvSpPr>
          <p:spPr>
            <a:xfrm>
              <a:off x="3512568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Dy</a:t>
              </a:r>
              <a:r>
                <a:rPr lang="en-US" sz="1100" b="1" dirty="0" smtClean="0"/>
                <a:t>. </a:t>
              </a:r>
              <a:r>
                <a:rPr lang="en-US" sz="1100" b="1" dirty="0" smtClean="0"/>
                <a:t>Director</a:t>
              </a:r>
              <a:endParaRPr lang="en-US" sz="1100" b="1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943854C6-A4A1-42DA-9829-1F5225287CFD}"/>
              </a:ext>
            </a:extLst>
          </p:cNvPr>
          <p:cNvGrpSpPr/>
          <p:nvPr/>
        </p:nvGrpSpPr>
        <p:grpSpPr>
          <a:xfrm>
            <a:off x="2295534" y="4003255"/>
            <a:ext cx="2025844" cy="1124445"/>
            <a:chOff x="4967556" y="4073541"/>
            <a:chExt cx="1401944" cy="733196"/>
          </a:xfrm>
        </p:grpSpPr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3E6F72DD-ACA8-4E36-8DDF-8E5DBCAC6F9A}"/>
                </a:ext>
              </a:extLst>
            </p:cNvPr>
            <p:cNvSpPr/>
            <p:nvPr/>
          </p:nvSpPr>
          <p:spPr>
            <a:xfrm>
              <a:off x="4967556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Adil </a:t>
              </a:r>
              <a:r>
                <a:rPr lang="en-US" sz="1600" b="1" cap="all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Mukhtar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ACD1532F-9F13-434E-8E3F-75120C258F55}"/>
                </a:ext>
              </a:extLst>
            </p:cNvPr>
            <p:cNvSpPr/>
            <p:nvPr/>
          </p:nvSpPr>
          <p:spPr>
            <a:xfrm>
              <a:off x="5222455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 smtClean="0"/>
                <a:t>Asst. Director</a:t>
              </a:r>
              <a:endParaRPr lang="en-US" sz="1100" b="1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4D2F2ABF-BF23-4353-9011-74B96D4D26F3}"/>
              </a:ext>
            </a:extLst>
          </p:cNvPr>
          <p:cNvGrpSpPr/>
          <p:nvPr/>
        </p:nvGrpSpPr>
        <p:grpSpPr>
          <a:xfrm>
            <a:off x="7976715" y="4031087"/>
            <a:ext cx="1995658" cy="1176180"/>
            <a:chOff x="6677443" y="4073541"/>
            <a:chExt cx="1401944" cy="733196"/>
          </a:xfrm>
        </p:grpSpPr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20C7D78C-7679-4137-8E30-ECABC3622F03}"/>
                </a:ext>
              </a:extLst>
            </p:cNvPr>
            <p:cNvSpPr/>
            <p:nvPr/>
          </p:nvSpPr>
          <p:spPr>
            <a:xfrm>
              <a:off x="6677443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URVA HASSAN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35840803-CC1B-41D3-9AFA-118E333A897C}"/>
                </a:ext>
              </a:extLst>
            </p:cNvPr>
            <p:cNvSpPr/>
            <p:nvPr/>
          </p:nvSpPr>
          <p:spPr>
            <a:xfrm>
              <a:off x="6932342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/>
                <a:t>Asst. Director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="" xmlns:a16="http://schemas.microsoft.com/office/drawing/2014/main" id="{A6A42D34-4BB1-4F83-B63C-BC424FC5064A}"/>
              </a:ext>
            </a:extLst>
          </p:cNvPr>
          <p:cNvGrpSpPr/>
          <p:nvPr/>
        </p:nvGrpSpPr>
        <p:grpSpPr>
          <a:xfrm>
            <a:off x="10237563" y="4031087"/>
            <a:ext cx="1886030" cy="1096613"/>
            <a:chOff x="8387330" y="4073541"/>
            <a:chExt cx="1401944" cy="733196"/>
          </a:xfrm>
        </p:grpSpPr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5152B4AE-8F72-48F7-9417-635351246062}"/>
                </a:ext>
              </a:extLst>
            </p:cNvPr>
            <p:cNvSpPr/>
            <p:nvPr/>
          </p:nvSpPr>
          <p:spPr>
            <a:xfrm>
              <a:off x="8387330" y="4073541"/>
              <a:ext cx="1274494" cy="659876"/>
            </a:xfrm>
            <a:custGeom>
              <a:avLst/>
              <a:gdLst>
                <a:gd name="connsiteX0" fmla="*/ 0 w 1274494"/>
                <a:gd name="connsiteY0" fmla="*/ 0 h 659876"/>
                <a:gd name="connsiteX1" fmla="*/ 1274494 w 1274494"/>
                <a:gd name="connsiteY1" fmla="*/ 0 h 659876"/>
                <a:gd name="connsiteX2" fmla="*/ 1274494 w 1274494"/>
                <a:gd name="connsiteY2" fmla="*/ 659876 h 659876"/>
                <a:gd name="connsiteX3" fmla="*/ 0 w 1274494"/>
                <a:gd name="connsiteY3" fmla="*/ 659876 h 659876"/>
                <a:gd name="connsiteX4" fmla="*/ 0 w 1274494"/>
                <a:gd name="connsiteY4" fmla="*/ 0 h 6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4494" h="659876">
                  <a:moveTo>
                    <a:pt x="0" y="0"/>
                  </a:moveTo>
                  <a:lnTo>
                    <a:pt x="1274494" y="0"/>
                  </a:lnTo>
                  <a:lnTo>
                    <a:pt x="1274494" y="659876"/>
                  </a:lnTo>
                  <a:lnTo>
                    <a:pt x="0" y="659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931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cap="all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AMIR KHAN</a:t>
              </a:r>
              <a:endParaRPr lang="en-US" sz="1600" b="1" cap="all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6155BF61-6B41-465C-BFC6-D952AE8C58B5}"/>
                </a:ext>
              </a:extLst>
            </p:cNvPr>
            <p:cNvSpPr/>
            <p:nvPr/>
          </p:nvSpPr>
          <p:spPr>
            <a:xfrm>
              <a:off x="8642229" y="4586779"/>
              <a:ext cx="1147045" cy="219958"/>
            </a:xfrm>
            <a:custGeom>
              <a:avLst/>
              <a:gdLst>
                <a:gd name="connsiteX0" fmla="*/ 0 w 1147045"/>
                <a:gd name="connsiteY0" fmla="*/ 0 h 219958"/>
                <a:gd name="connsiteX1" fmla="*/ 1147045 w 1147045"/>
                <a:gd name="connsiteY1" fmla="*/ 0 h 219958"/>
                <a:gd name="connsiteX2" fmla="*/ 1147045 w 1147045"/>
                <a:gd name="connsiteY2" fmla="*/ 219958 h 219958"/>
                <a:gd name="connsiteX3" fmla="*/ 0 w 1147045"/>
                <a:gd name="connsiteY3" fmla="*/ 219958 h 219958"/>
                <a:gd name="connsiteX4" fmla="*/ 0 w 1147045"/>
                <a:gd name="connsiteY4" fmla="*/ 0 h 21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045" h="219958">
                  <a:moveTo>
                    <a:pt x="0" y="0"/>
                  </a:moveTo>
                  <a:lnTo>
                    <a:pt x="1147045" y="0"/>
                  </a:lnTo>
                  <a:lnTo>
                    <a:pt x="1147045" y="219958"/>
                  </a:lnTo>
                  <a:lnTo>
                    <a:pt x="0" y="219958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accent4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/>
                <a:t>Asst. </a:t>
              </a:r>
              <a:r>
                <a:rPr lang="en-US" sz="1100" b="1" dirty="0" smtClean="0"/>
                <a:t>Manager</a:t>
              </a:r>
              <a:endParaRPr lang="en-US" sz="1100" b="1" dirty="0"/>
            </a:p>
          </p:txBody>
        </p:sp>
      </p:grpSp>
      <p:pic>
        <p:nvPicPr>
          <p:cNvPr id="44" name="Picture 43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458057" y="1578016"/>
            <a:ext cx="1174563" cy="117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3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678" y="932191"/>
            <a:ext cx="84797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70AD4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Modules</a:t>
            </a:r>
            <a:endParaRPr lang="en-US" sz="5400" b="1" dirty="0">
              <a:solidFill>
                <a:prstClr val="black">
                  <a:lumMod val="50000"/>
                  <a:lumOff val="50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461419" y="2601532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91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605</Words>
  <Application>Microsoft Office PowerPoint</Application>
  <PresentationFormat>Widescreen</PresentationFormat>
  <Paragraphs>116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GeosansLight</vt:lpstr>
      <vt:lpstr>Segoe UI</vt:lpstr>
      <vt:lpstr>Segoe UI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Meet the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8</cp:revision>
  <dcterms:created xsi:type="dcterms:W3CDTF">2021-08-24T11:20:02Z</dcterms:created>
  <dcterms:modified xsi:type="dcterms:W3CDTF">2022-03-27T16:07:46Z</dcterms:modified>
</cp:coreProperties>
</file>