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390" r:id="rId3"/>
    <p:sldId id="391" r:id="rId4"/>
    <p:sldId id="393" r:id="rId5"/>
    <p:sldId id="394" r:id="rId6"/>
    <p:sldId id="395" r:id="rId7"/>
    <p:sldId id="399" r:id="rId8"/>
    <p:sldId id="426" r:id="rId9"/>
    <p:sldId id="427" r:id="rId10"/>
    <p:sldId id="428" r:id="rId11"/>
    <p:sldId id="429" r:id="rId12"/>
    <p:sldId id="430" r:id="rId13"/>
    <p:sldId id="431" r:id="rId14"/>
    <p:sldId id="433" r:id="rId15"/>
    <p:sldId id="435" r:id="rId16"/>
    <p:sldId id="437" r:id="rId17"/>
    <p:sldId id="438" r:id="rId18"/>
    <p:sldId id="439" r:id="rId19"/>
    <p:sldId id="3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shra Shafique - IBD" initials="BS-I" lastIdx="3" clrIdx="0">
    <p:extLst>
      <p:ext uri="{19B8F6BF-5375-455C-9EA6-DF929625EA0E}">
        <p15:presenceInfo xmlns:p15="http://schemas.microsoft.com/office/powerpoint/2012/main" userId="S-1-5-21-883914912-1963687674-618671499-12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50" autoAdjust="0"/>
    <p:restoredTop sz="94660"/>
  </p:normalViewPr>
  <p:slideViewPr>
    <p:cSldViewPr snapToGrid="0">
      <p:cViewPr varScale="1">
        <p:scale>
          <a:sx n="73" d="100"/>
          <a:sy n="73" d="100"/>
        </p:scale>
        <p:origin x="570" y="120"/>
      </p:cViewPr>
      <p:guideLst/>
    </p:cSldViewPr>
  </p:slideViewPr>
  <p:notesTextViewPr>
    <p:cViewPr>
      <p:scale>
        <a:sx n="1" d="1"/>
        <a:sy n="1" d="1"/>
      </p:scale>
      <p:origin x="0" y="0"/>
    </p:cViewPr>
  </p:notesTextViewPr>
  <p:notesViewPr>
    <p:cSldViewPr snapToGrid="0" showGuides="1">
      <p:cViewPr varScale="1">
        <p:scale>
          <a:sx n="56" d="100"/>
          <a:sy n="56" d="100"/>
        </p:scale>
        <p:origin x="283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E:\PM%20Presentation\Donut_ALi.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E:\PM%20Presentation\Donut_ALi.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E:\PM%20Presentation\Donut_ALi.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Sheet1!$A$2</c:f>
              <c:strCache>
                <c:ptCount val="1"/>
                <c:pt idx="0">
                  <c:v>Total Business</c:v>
                </c:pt>
              </c:strCache>
            </c:strRef>
          </c:tx>
          <c:dPt>
            <c:idx val="0"/>
            <c:bubble3D val="0"/>
            <c:spPr>
              <a:solidFill>
                <a:schemeClr val="accent6"/>
              </a:solidFill>
              <a:ln>
                <a:noFill/>
              </a:ln>
              <a:effectLst/>
            </c:spPr>
            <c:extLst>
              <c:ext xmlns:c16="http://schemas.microsoft.com/office/drawing/2014/chart" uri="{C3380CC4-5D6E-409C-BE32-E72D297353CC}">
                <c16:uniqueId val="{00000001-1849-401F-9A3B-E77EB7A3AD2A}"/>
              </c:ext>
            </c:extLst>
          </c:dPt>
          <c:dPt>
            <c:idx val="1"/>
            <c:bubble3D val="0"/>
            <c:spPr>
              <a:solidFill>
                <a:schemeClr val="accent5"/>
              </a:solidFill>
              <a:ln>
                <a:noFill/>
              </a:ln>
              <a:effectLst/>
            </c:spPr>
            <c:extLst>
              <c:ext xmlns:c16="http://schemas.microsoft.com/office/drawing/2014/chart" uri="{C3380CC4-5D6E-409C-BE32-E72D297353CC}">
                <c16:uniqueId val="{00000003-1849-401F-9A3B-E77EB7A3AD2A}"/>
              </c:ext>
            </c:extLst>
          </c:dPt>
          <c:val>
            <c:numRef>
              <c:f>Sheet1!$B$2:$C$2</c:f>
              <c:numCache>
                <c:formatCode>General</c:formatCode>
                <c:ptCount val="2"/>
                <c:pt idx="0">
                  <c:v>90</c:v>
                </c:pt>
                <c:pt idx="1">
                  <c:v>10</c:v>
                </c:pt>
              </c:numCache>
            </c:numRef>
          </c:val>
          <c:extLst>
            <c:ext xmlns:c16="http://schemas.microsoft.com/office/drawing/2014/chart" uri="{C3380CC4-5D6E-409C-BE32-E72D297353CC}">
              <c16:uniqueId val="{00000004-1849-401F-9A3B-E77EB7A3AD2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solidFill>
      <a:schemeClr val="bg1"/>
    </a:solidFill>
    <a:ln w="12700"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Sheet1!$A$3</c:f>
              <c:strCache>
                <c:ptCount val="1"/>
                <c:pt idx="0">
                  <c:v>% of GDP</c:v>
                </c:pt>
              </c:strCache>
            </c:strRef>
          </c:tx>
          <c:dPt>
            <c:idx val="0"/>
            <c:bubble3D val="0"/>
            <c:spPr>
              <a:solidFill>
                <a:schemeClr val="accent6"/>
              </a:solidFill>
              <a:ln>
                <a:noFill/>
              </a:ln>
              <a:effectLst/>
            </c:spPr>
            <c:extLst>
              <c:ext xmlns:c16="http://schemas.microsoft.com/office/drawing/2014/chart" uri="{C3380CC4-5D6E-409C-BE32-E72D297353CC}">
                <c16:uniqueId val="{00000001-86A6-47E2-BF3F-00EB9670E29F}"/>
              </c:ext>
            </c:extLst>
          </c:dPt>
          <c:dPt>
            <c:idx val="1"/>
            <c:bubble3D val="0"/>
            <c:spPr>
              <a:solidFill>
                <a:schemeClr val="accent5"/>
              </a:solidFill>
              <a:ln>
                <a:noFill/>
              </a:ln>
              <a:effectLst/>
            </c:spPr>
            <c:extLst>
              <c:ext xmlns:c16="http://schemas.microsoft.com/office/drawing/2014/chart" uri="{C3380CC4-5D6E-409C-BE32-E72D297353CC}">
                <c16:uniqueId val="{00000003-86A6-47E2-BF3F-00EB9670E29F}"/>
              </c:ext>
            </c:extLst>
          </c:dPt>
          <c:val>
            <c:numRef>
              <c:f>Sheet1!$B$3:$C$3</c:f>
              <c:numCache>
                <c:formatCode>General</c:formatCode>
                <c:ptCount val="2"/>
                <c:pt idx="0">
                  <c:v>30</c:v>
                </c:pt>
                <c:pt idx="1">
                  <c:v>70</c:v>
                </c:pt>
              </c:numCache>
            </c:numRef>
          </c:val>
          <c:extLst>
            <c:ext xmlns:c16="http://schemas.microsoft.com/office/drawing/2014/chart" uri="{C3380CC4-5D6E-409C-BE32-E72D297353CC}">
              <c16:uniqueId val="{00000004-86A6-47E2-BF3F-00EB9670E29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solidFill>
      <a:schemeClr val="bg1"/>
    </a:solidFill>
    <a:ln w="12700"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Sheet1!$A$4</c:f>
              <c:strCache>
                <c:ptCount val="1"/>
                <c:pt idx="0">
                  <c:v>% Employment </c:v>
                </c:pt>
              </c:strCache>
            </c:strRef>
          </c:tx>
          <c:dPt>
            <c:idx val="0"/>
            <c:bubble3D val="0"/>
            <c:spPr>
              <a:solidFill>
                <a:schemeClr val="accent6"/>
              </a:solidFill>
              <a:ln>
                <a:noFill/>
              </a:ln>
              <a:effectLst/>
            </c:spPr>
            <c:extLst>
              <c:ext xmlns:c16="http://schemas.microsoft.com/office/drawing/2014/chart" uri="{C3380CC4-5D6E-409C-BE32-E72D297353CC}">
                <c16:uniqueId val="{00000001-18ED-47AA-9040-9BB969AFCAD9}"/>
              </c:ext>
            </c:extLst>
          </c:dPt>
          <c:dPt>
            <c:idx val="1"/>
            <c:bubble3D val="0"/>
            <c:spPr>
              <a:solidFill>
                <a:schemeClr val="accent5"/>
              </a:solidFill>
              <a:ln>
                <a:noFill/>
              </a:ln>
              <a:effectLst/>
            </c:spPr>
            <c:extLst>
              <c:ext xmlns:c16="http://schemas.microsoft.com/office/drawing/2014/chart" uri="{C3380CC4-5D6E-409C-BE32-E72D297353CC}">
                <c16:uniqueId val="{00000003-18ED-47AA-9040-9BB969AFCAD9}"/>
              </c:ext>
            </c:extLst>
          </c:dPt>
          <c:val>
            <c:numRef>
              <c:f>Sheet1!$B$4:$C$4</c:f>
              <c:numCache>
                <c:formatCode>General</c:formatCode>
                <c:ptCount val="2"/>
                <c:pt idx="0">
                  <c:v>78</c:v>
                </c:pt>
                <c:pt idx="1">
                  <c:v>22</c:v>
                </c:pt>
              </c:numCache>
            </c:numRef>
          </c:val>
          <c:extLst>
            <c:ext xmlns:c16="http://schemas.microsoft.com/office/drawing/2014/chart" uri="{C3380CC4-5D6E-409C-BE32-E72D297353CC}">
              <c16:uniqueId val="{00000004-18ED-47AA-9040-9BB969AFCAD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solidFill>
      <a:schemeClr val="bg1"/>
    </a:solidFill>
    <a:ln w="12700"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7C58B-85E2-4319-98DC-56B1A6006083}" type="doc">
      <dgm:prSet loTypeId="urn:microsoft.com/office/officeart/2005/8/layout/arrow2" loCatId="process" qsTypeId="urn:microsoft.com/office/officeart/2005/8/quickstyle/3d2#1" qsCatId="3D" csTypeId="urn:microsoft.com/office/officeart/2005/8/colors/colorful5" csCatId="colorful" phldr="1"/>
      <dgm:spPr/>
      <dgm:t>
        <a:bodyPr/>
        <a:lstStyle/>
        <a:p>
          <a:endParaRPr lang="en-US"/>
        </a:p>
      </dgm:t>
    </dgm:pt>
    <dgm:pt modelId="{C3FB4E6F-0A66-4710-8F63-D1620E909CE9}">
      <dgm:prSet phldrT="[Text]" custT="1"/>
      <dgm:spPr>
        <a:noFill/>
      </dgm:spPr>
      <dgm:t>
        <a:bodyPr/>
        <a:lstStyle/>
        <a:p>
          <a:pPr algn="ctr"/>
          <a:r>
            <a:rPr lang="en-US" sz="2000" b="1" i="0" dirty="0" smtClean="0">
              <a:solidFill>
                <a:srgbClr val="00B050"/>
              </a:solidFill>
              <a:latin typeface="Times New Roman" panose="02020603050405020304" pitchFamily="18" charset="0"/>
              <a:cs typeface="Times New Roman" panose="02020603050405020304" pitchFamily="18" charset="0"/>
            </a:rPr>
            <a:t>Benchmarks 2025</a:t>
          </a:r>
          <a:endParaRPr lang="en-US" sz="2000" b="1" i="0" dirty="0">
            <a:solidFill>
              <a:srgbClr val="00B050"/>
            </a:solidFill>
            <a:latin typeface="Times New Roman" panose="02020603050405020304" pitchFamily="18" charset="0"/>
            <a:cs typeface="Times New Roman" panose="02020603050405020304" pitchFamily="18" charset="0"/>
          </a:endParaRPr>
        </a:p>
        <a:p>
          <a:pPr algn="ctr"/>
          <a:r>
            <a:rPr lang="en-US" sz="2000" b="1" dirty="0" smtClean="0">
              <a:latin typeface="Times New Roman" panose="02020603050405020304" pitchFamily="18" charset="0"/>
              <a:cs typeface="Times New Roman" panose="02020603050405020304" pitchFamily="18" charset="0"/>
            </a:rPr>
            <a:t>SME Finance: </a:t>
          </a:r>
          <a:r>
            <a:rPr lang="en-US" sz="2000" b="1" dirty="0" err="1" smtClean="0">
              <a:latin typeface="Times New Roman" panose="02020603050405020304" pitchFamily="18" charset="0"/>
              <a:cs typeface="Times New Roman" panose="02020603050405020304" pitchFamily="18" charset="0"/>
            </a:rPr>
            <a:t>Rs</a:t>
          </a:r>
          <a:r>
            <a:rPr lang="en-US" sz="2000" b="1" dirty="0" smtClean="0">
              <a:latin typeface="Times New Roman" panose="02020603050405020304" pitchFamily="18" charset="0"/>
              <a:cs typeface="Times New Roman" panose="02020603050405020304" pitchFamily="18" charset="0"/>
            </a:rPr>
            <a:t> 800 billion</a:t>
          </a:r>
        </a:p>
        <a:p>
          <a:pPr algn="ctr"/>
          <a:r>
            <a:rPr lang="en-US" sz="2000" b="1" dirty="0" smtClean="0">
              <a:latin typeface="Times New Roman" panose="02020603050405020304" pitchFamily="18" charset="0"/>
              <a:cs typeface="Times New Roman" panose="02020603050405020304" pitchFamily="18" charset="0"/>
            </a:rPr>
            <a:t>No</a:t>
          </a:r>
          <a:r>
            <a:rPr lang="en-US" sz="2000" b="1" dirty="0">
              <a:latin typeface="Times New Roman" panose="02020603050405020304" pitchFamily="18" charset="0"/>
              <a:cs typeface="Times New Roman" panose="02020603050405020304" pitchFamily="18" charset="0"/>
            </a:rPr>
            <a:t>. of SME </a:t>
          </a:r>
          <a:r>
            <a:rPr lang="en-US" sz="2000" b="1" dirty="0" smtClean="0">
              <a:latin typeface="Times New Roman" panose="02020603050405020304" pitchFamily="18" charset="0"/>
              <a:cs typeface="Times New Roman" panose="02020603050405020304" pitchFamily="18" charset="0"/>
            </a:rPr>
            <a:t>borrowers: 700,000</a:t>
          </a:r>
          <a:endParaRPr lang="en-US" sz="2000" b="1" dirty="0">
            <a:latin typeface="Times New Roman" panose="02020603050405020304" pitchFamily="18" charset="0"/>
            <a:cs typeface="Times New Roman" panose="02020603050405020304" pitchFamily="18" charset="0"/>
          </a:endParaRPr>
        </a:p>
      </dgm:t>
    </dgm:pt>
    <dgm:pt modelId="{C069E2AB-6A8C-4673-9064-560F2E6CCEE2}" type="parTrans" cxnId="{97D0DACA-470C-44BF-B712-02C8F922D1A0}">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53F33346-74A8-484E-A3AB-2971EBBC1B00}" type="sibTrans" cxnId="{97D0DACA-470C-44BF-B712-02C8F922D1A0}">
      <dgm:prSet/>
      <dgm:spPr/>
      <dgm:t>
        <a:bodyPr/>
        <a:lstStyle/>
        <a:p>
          <a:endParaRPr lang="en-US" b="1" dirty="0">
            <a:solidFill>
              <a:schemeClr val="tx1"/>
            </a:solidFill>
            <a:latin typeface="Times New Roman" panose="02020603050405020304" pitchFamily="18" charset="0"/>
            <a:cs typeface="Times New Roman" panose="02020603050405020304" pitchFamily="18" charset="0"/>
          </a:endParaRPr>
        </a:p>
      </dgm:t>
    </dgm:pt>
    <dgm:pt modelId="{3AD959B7-0A8B-444F-BFC0-8368E61F7AB6}">
      <dgm:prSet phldrT="[Text]" custT="1"/>
      <dgm:spPr/>
      <dgm:t>
        <a:bodyPr/>
        <a:lstStyle/>
        <a:p>
          <a:pPr algn="ctr"/>
          <a:r>
            <a:rPr lang="en-US" sz="2000" b="1" dirty="0" smtClean="0">
              <a:solidFill>
                <a:schemeClr val="accent5">
                  <a:lumMod val="75000"/>
                </a:schemeClr>
              </a:solidFill>
              <a:latin typeface="Times New Roman" panose="02020603050405020304" pitchFamily="18" charset="0"/>
              <a:cs typeface="Times New Roman" panose="02020603050405020304" pitchFamily="18" charset="0"/>
            </a:rPr>
            <a:t>Mar 2022 </a:t>
          </a:r>
          <a:r>
            <a:rPr lang="en-US" sz="2000" b="1" dirty="0">
              <a:solidFill>
                <a:schemeClr val="accent5">
                  <a:lumMod val="75000"/>
                </a:schemeClr>
              </a:solidFill>
              <a:latin typeface="Times New Roman" panose="02020603050405020304" pitchFamily="18" charset="0"/>
              <a:cs typeface="Times New Roman" panose="02020603050405020304" pitchFamily="18" charset="0"/>
            </a:rPr>
            <a:t>Status </a:t>
          </a:r>
          <a:endParaRPr lang="en-US" sz="2000" b="1" dirty="0" smtClean="0">
            <a:solidFill>
              <a:schemeClr val="accent5">
                <a:lumMod val="75000"/>
              </a:schemeClr>
            </a:solidFill>
            <a:latin typeface="Times New Roman" panose="02020603050405020304" pitchFamily="18" charset="0"/>
            <a:cs typeface="Times New Roman" panose="02020603050405020304" pitchFamily="18" charset="0"/>
          </a:endParaRPr>
        </a:p>
        <a:p>
          <a:r>
            <a:rPr lang="en-US" sz="2000" b="1" u="none" dirty="0" smtClean="0">
              <a:latin typeface="Times New Roman" panose="02020603050405020304" pitchFamily="18" charset="0"/>
              <a:cs typeface="Times New Roman" panose="02020603050405020304" pitchFamily="18" charset="0"/>
            </a:rPr>
            <a:t>SME Finance: </a:t>
          </a:r>
          <a:r>
            <a:rPr lang="en-US" sz="2000" b="1" u="none" dirty="0" err="1" smtClean="0">
              <a:latin typeface="Times New Roman" panose="02020603050405020304" pitchFamily="18" charset="0"/>
              <a:cs typeface="Times New Roman" panose="02020603050405020304" pitchFamily="18" charset="0"/>
            </a:rPr>
            <a:t>Rs</a:t>
          </a:r>
          <a:r>
            <a:rPr lang="en-US" sz="2000" b="1" u="none" dirty="0" smtClean="0">
              <a:latin typeface="Times New Roman" panose="02020603050405020304" pitchFamily="18" charset="0"/>
              <a:cs typeface="Times New Roman" panose="02020603050405020304" pitchFamily="18" charset="0"/>
            </a:rPr>
            <a:t>. 499.72 billion</a:t>
          </a:r>
        </a:p>
        <a:p>
          <a:r>
            <a:rPr lang="en-US" sz="2000" b="1" u="none" dirty="0" smtClean="0">
              <a:latin typeface="Times New Roman" panose="02020603050405020304" pitchFamily="18" charset="0"/>
              <a:cs typeface="Times New Roman" panose="02020603050405020304" pitchFamily="18" charset="0"/>
            </a:rPr>
            <a:t>No</a:t>
          </a:r>
          <a:r>
            <a:rPr lang="en-US" sz="2000" b="1" u="none" dirty="0">
              <a:latin typeface="Times New Roman" panose="02020603050405020304" pitchFamily="18" charset="0"/>
              <a:cs typeface="Times New Roman" panose="02020603050405020304" pitchFamily="18" charset="0"/>
            </a:rPr>
            <a:t>. of SME </a:t>
          </a:r>
          <a:r>
            <a:rPr lang="en-US" sz="2000" b="1" u="none" dirty="0" smtClean="0">
              <a:latin typeface="Times New Roman" panose="02020603050405020304" pitchFamily="18" charset="0"/>
              <a:cs typeface="Times New Roman" panose="02020603050405020304" pitchFamily="18" charset="0"/>
            </a:rPr>
            <a:t>borrowers: 169,165</a:t>
          </a:r>
          <a:endParaRPr lang="en-US" sz="2000" b="1" u="none" dirty="0">
            <a:latin typeface="Times New Roman" panose="02020603050405020304" pitchFamily="18" charset="0"/>
            <a:cs typeface="Times New Roman" panose="02020603050405020304" pitchFamily="18" charset="0"/>
          </a:endParaRPr>
        </a:p>
      </dgm:t>
    </dgm:pt>
    <dgm:pt modelId="{4DA029C7-34F5-4D03-BF6F-22DA1575CA58}" type="parTrans" cxnId="{D59448E6-BF60-4211-BF47-8E75D68D98AB}">
      <dgm:prSet/>
      <dgm:spPr/>
      <dgm:t>
        <a:bodyPr/>
        <a:lstStyle/>
        <a:p>
          <a:endParaRPr lang="en-US">
            <a:latin typeface="Times New Roman" panose="02020603050405020304" pitchFamily="18" charset="0"/>
            <a:cs typeface="Times New Roman" panose="02020603050405020304" pitchFamily="18" charset="0"/>
          </a:endParaRPr>
        </a:p>
      </dgm:t>
    </dgm:pt>
    <dgm:pt modelId="{A8141CE6-89DA-4992-8AB9-09F0A91C1A6A}" type="sibTrans" cxnId="{D59448E6-BF60-4211-BF47-8E75D68D98AB}">
      <dgm:prSet/>
      <dgm:spPr/>
      <dgm:t>
        <a:bodyPr/>
        <a:lstStyle/>
        <a:p>
          <a:endParaRPr lang="en-US">
            <a:latin typeface="Times New Roman" panose="02020603050405020304" pitchFamily="18" charset="0"/>
            <a:cs typeface="Times New Roman" panose="02020603050405020304" pitchFamily="18" charset="0"/>
          </a:endParaRPr>
        </a:p>
      </dgm:t>
    </dgm:pt>
    <dgm:pt modelId="{DDEA2D36-3A0D-486F-B07F-0B2120C739C7}" type="pres">
      <dgm:prSet presAssocID="{9527C58B-85E2-4319-98DC-56B1A6006083}" presName="arrowDiagram" presStyleCnt="0">
        <dgm:presLayoutVars>
          <dgm:chMax val="5"/>
          <dgm:dir/>
          <dgm:resizeHandles val="exact"/>
        </dgm:presLayoutVars>
      </dgm:prSet>
      <dgm:spPr/>
      <dgm:t>
        <a:bodyPr/>
        <a:lstStyle/>
        <a:p>
          <a:endParaRPr lang="en-US"/>
        </a:p>
      </dgm:t>
    </dgm:pt>
    <dgm:pt modelId="{4469D8A0-DC70-40DF-A46D-69D9D6D90DB6}" type="pres">
      <dgm:prSet presAssocID="{9527C58B-85E2-4319-98DC-56B1A6006083}" presName="arrow" presStyleLbl="bgShp" presStyleIdx="0" presStyleCnt="1" custAng="343915" custScaleX="74576" custScaleY="84177" custLinFactNeighborX="-1915" custLinFactNeighborY="6843"/>
      <dgm:spPr/>
    </dgm:pt>
    <dgm:pt modelId="{0212805E-7621-404F-8892-2D275F126411}" type="pres">
      <dgm:prSet presAssocID="{9527C58B-85E2-4319-98DC-56B1A6006083}" presName="arrowDiagram2" presStyleCnt="0"/>
      <dgm:spPr/>
    </dgm:pt>
    <dgm:pt modelId="{15562851-6753-4669-896B-692DA573D458}" type="pres">
      <dgm:prSet presAssocID="{3AD959B7-0A8B-444F-BFC0-8368E61F7AB6}" presName="bullet2a" presStyleLbl="node1" presStyleIdx="0" presStyleCnt="2" custLinFactX="-100000" custLinFactY="100000" custLinFactNeighborX="-116590" custLinFactNeighborY="199031"/>
      <dgm:spPr/>
    </dgm:pt>
    <dgm:pt modelId="{2AFF4FFC-EC1D-47CC-83ED-4B4F9CAD4108}" type="pres">
      <dgm:prSet presAssocID="{3AD959B7-0A8B-444F-BFC0-8368E61F7AB6}" presName="textBox2a" presStyleLbl="revTx" presStyleIdx="0" presStyleCnt="2" custScaleX="212273" custScaleY="39234" custLinFactNeighborX="-77162" custLinFactNeighborY="14514">
        <dgm:presLayoutVars>
          <dgm:bulletEnabled val="1"/>
        </dgm:presLayoutVars>
      </dgm:prSet>
      <dgm:spPr/>
      <dgm:t>
        <a:bodyPr/>
        <a:lstStyle/>
        <a:p>
          <a:endParaRPr lang="en-US"/>
        </a:p>
      </dgm:t>
    </dgm:pt>
    <dgm:pt modelId="{6D868577-C286-4D82-9975-7B0B80100EAD}" type="pres">
      <dgm:prSet presAssocID="{C3FB4E6F-0A66-4710-8F63-D1620E909CE9}" presName="bullet2b" presStyleLbl="node1" presStyleIdx="1" presStyleCnt="2" custLinFactX="158811" custLinFactNeighborX="200000" custLinFactNeighborY="13573"/>
      <dgm:spPr/>
    </dgm:pt>
    <dgm:pt modelId="{D37BFDAC-7BB3-4529-84FD-657B247ABB9A}" type="pres">
      <dgm:prSet presAssocID="{C3FB4E6F-0A66-4710-8F63-D1620E909CE9}" presName="textBox2b" presStyleLbl="revTx" presStyleIdx="1" presStyleCnt="2" custScaleX="154631" custScaleY="62349" custLinFactNeighborX="68497" custLinFactNeighborY="-55150">
        <dgm:presLayoutVars>
          <dgm:bulletEnabled val="1"/>
        </dgm:presLayoutVars>
      </dgm:prSet>
      <dgm:spPr/>
      <dgm:t>
        <a:bodyPr/>
        <a:lstStyle/>
        <a:p>
          <a:endParaRPr lang="en-US"/>
        </a:p>
      </dgm:t>
    </dgm:pt>
  </dgm:ptLst>
  <dgm:cxnLst>
    <dgm:cxn modelId="{9E972B13-D13F-40ED-9FCA-9DEB54F99C99}" type="presOf" srcId="{9527C58B-85E2-4319-98DC-56B1A6006083}" destId="{DDEA2D36-3A0D-486F-B07F-0B2120C739C7}" srcOrd="0" destOrd="0" presId="urn:microsoft.com/office/officeart/2005/8/layout/arrow2"/>
    <dgm:cxn modelId="{21143C1A-4640-495A-9205-D4117CA74417}" type="presOf" srcId="{C3FB4E6F-0A66-4710-8F63-D1620E909CE9}" destId="{D37BFDAC-7BB3-4529-84FD-657B247ABB9A}" srcOrd="0" destOrd="0" presId="urn:microsoft.com/office/officeart/2005/8/layout/arrow2"/>
    <dgm:cxn modelId="{97D0DACA-470C-44BF-B712-02C8F922D1A0}" srcId="{9527C58B-85E2-4319-98DC-56B1A6006083}" destId="{C3FB4E6F-0A66-4710-8F63-D1620E909CE9}" srcOrd="1" destOrd="0" parTransId="{C069E2AB-6A8C-4673-9064-560F2E6CCEE2}" sibTransId="{53F33346-74A8-484E-A3AB-2971EBBC1B00}"/>
    <dgm:cxn modelId="{D59448E6-BF60-4211-BF47-8E75D68D98AB}" srcId="{9527C58B-85E2-4319-98DC-56B1A6006083}" destId="{3AD959B7-0A8B-444F-BFC0-8368E61F7AB6}" srcOrd="0" destOrd="0" parTransId="{4DA029C7-34F5-4D03-BF6F-22DA1575CA58}" sibTransId="{A8141CE6-89DA-4992-8AB9-09F0A91C1A6A}"/>
    <dgm:cxn modelId="{C51B6A11-B3CB-4000-A52F-CD80AA5B60AC}" type="presOf" srcId="{3AD959B7-0A8B-444F-BFC0-8368E61F7AB6}" destId="{2AFF4FFC-EC1D-47CC-83ED-4B4F9CAD4108}" srcOrd="0" destOrd="0" presId="urn:microsoft.com/office/officeart/2005/8/layout/arrow2"/>
    <dgm:cxn modelId="{906E8C9A-4355-404D-84A3-40507F216085}" type="presParOf" srcId="{DDEA2D36-3A0D-486F-B07F-0B2120C739C7}" destId="{4469D8A0-DC70-40DF-A46D-69D9D6D90DB6}" srcOrd="0" destOrd="0" presId="urn:microsoft.com/office/officeart/2005/8/layout/arrow2"/>
    <dgm:cxn modelId="{DAC67BCE-43EE-4651-9A0F-A748BD4E3CA4}" type="presParOf" srcId="{DDEA2D36-3A0D-486F-B07F-0B2120C739C7}" destId="{0212805E-7621-404F-8892-2D275F126411}" srcOrd="1" destOrd="0" presId="urn:microsoft.com/office/officeart/2005/8/layout/arrow2"/>
    <dgm:cxn modelId="{1FE26BD2-23A8-4A97-A331-0690FF4B5C73}" type="presParOf" srcId="{0212805E-7621-404F-8892-2D275F126411}" destId="{15562851-6753-4669-896B-692DA573D458}" srcOrd="0" destOrd="0" presId="urn:microsoft.com/office/officeart/2005/8/layout/arrow2"/>
    <dgm:cxn modelId="{3BFD2095-DCD8-4BB3-87DB-E9D1E271F091}" type="presParOf" srcId="{0212805E-7621-404F-8892-2D275F126411}" destId="{2AFF4FFC-EC1D-47CC-83ED-4B4F9CAD4108}" srcOrd="1" destOrd="0" presId="urn:microsoft.com/office/officeart/2005/8/layout/arrow2"/>
    <dgm:cxn modelId="{E5CDC368-255A-4388-8E1C-970C689FEE95}" type="presParOf" srcId="{0212805E-7621-404F-8892-2D275F126411}" destId="{6D868577-C286-4D82-9975-7B0B80100EAD}" srcOrd="2" destOrd="0" presId="urn:microsoft.com/office/officeart/2005/8/layout/arrow2"/>
    <dgm:cxn modelId="{2B4BF342-B147-41CF-8A81-F764808FB091}" type="presParOf" srcId="{0212805E-7621-404F-8892-2D275F126411}" destId="{D37BFDAC-7BB3-4529-84FD-657B247ABB9A}" srcOrd="3"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9D8A0-DC70-40DF-A46D-69D9D6D90DB6}">
      <dsp:nvSpPr>
        <dsp:cNvPr id="0" name=""/>
        <dsp:cNvSpPr/>
      </dsp:nvSpPr>
      <dsp:spPr>
        <a:xfrm rot="343915">
          <a:off x="2210229" y="445506"/>
          <a:ext cx="5276345" cy="3722267"/>
        </a:xfrm>
        <a:prstGeom prst="swooshArrow">
          <a:avLst>
            <a:gd name="adj1" fmla="val 25000"/>
            <a:gd name="adj2" fmla="val 25000"/>
          </a:avLst>
        </a:prstGeom>
        <a:gradFill rotWithShape="0">
          <a:gsLst>
            <a:gs pos="0">
              <a:schemeClr val="accent5">
                <a:tint val="40000"/>
                <a:hueOff val="0"/>
                <a:satOff val="0"/>
                <a:lumOff val="0"/>
                <a:alphaOff val="0"/>
                <a:shade val="85000"/>
                <a:satMod val="130000"/>
              </a:schemeClr>
            </a:gs>
            <a:gs pos="34000">
              <a:schemeClr val="accent5">
                <a:tint val="40000"/>
                <a:hueOff val="0"/>
                <a:satOff val="0"/>
                <a:lumOff val="0"/>
                <a:alphaOff val="0"/>
                <a:shade val="87000"/>
                <a:satMod val="125000"/>
              </a:schemeClr>
            </a:gs>
            <a:gs pos="70000">
              <a:schemeClr val="accent5">
                <a:tint val="40000"/>
                <a:hueOff val="0"/>
                <a:satOff val="0"/>
                <a:lumOff val="0"/>
                <a:alphaOff val="0"/>
                <a:tint val="100000"/>
                <a:shade val="90000"/>
                <a:satMod val="130000"/>
              </a:schemeClr>
            </a:gs>
            <a:gs pos="100000">
              <a:schemeClr val="accent5">
                <a:tint val="40000"/>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5562851-6753-4669-896B-692DA573D458}">
      <dsp:nvSpPr>
        <dsp:cNvPr id="0" name=""/>
        <dsp:cNvSpPr/>
      </dsp:nvSpPr>
      <dsp:spPr>
        <a:xfrm>
          <a:off x="2554953" y="3150452"/>
          <a:ext cx="247629" cy="247629"/>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AFF4FFC-EC1D-47CC-83ED-4B4F9CAD4108}">
      <dsp:nvSpPr>
        <dsp:cNvPr id="0" name=""/>
        <dsp:cNvSpPr/>
      </dsp:nvSpPr>
      <dsp:spPr>
        <a:xfrm>
          <a:off x="150022" y="3381512"/>
          <a:ext cx="4881038" cy="740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14" tIns="0" rIns="0" bIns="0" numCol="1" spcCol="1270" anchor="t" anchorCtr="0">
          <a:noAutofit/>
        </a:bodyPr>
        <a:lstStyle/>
        <a:p>
          <a:pPr lvl="0" algn="ctr" defTabSz="889000">
            <a:lnSpc>
              <a:spcPct val="90000"/>
            </a:lnSpc>
            <a:spcBef>
              <a:spcPct val="0"/>
            </a:spcBef>
            <a:spcAft>
              <a:spcPct val="35000"/>
            </a:spcAft>
          </a:pPr>
          <a:r>
            <a:rPr lang="en-US" sz="2000" b="1" kern="1200" dirty="0" smtClean="0">
              <a:solidFill>
                <a:schemeClr val="accent5">
                  <a:lumMod val="75000"/>
                </a:schemeClr>
              </a:solidFill>
              <a:latin typeface="Times New Roman" panose="02020603050405020304" pitchFamily="18" charset="0"/>
              <a:cs typeface="Times New Roman" panose="02020603050405020304" pitchFamily="18" charset="0"/>
            </a:rPr>
            <a:t>Mar 2022 </a:t>
          </a:r>
          <a:r>
            <a:rPr lang="en-US" sz="2000" b="1" kern="1200" dirty="0">
              <a:solidFill>
                <a:schemeClr val="accent5">
                  <a:lumMod val="75000"/>
                </a:schemeClr>
              </a:solidFill>
              <a:latin typeface="Times New Roman" panose="02020603050405020304" pitchFamily="18" charset="0"/>
              <a:cs typeface="Times New Roman" panose="02020603050405020304" pitchFamily="18" charset="0"/>
            </a:rPr>
            <a:t>Status </a:t>
          </a:r>
          <a:endParaRPr lang="en-US" sz="2000" b="1" kern="1200" dirty="0" smtClean="0">
            <a:solidFill>
              <a:schemeClr val="accent5">
                <a:lumMod val="75000"/>
              </a:schemeClr>
            </a:solidFill>
            <a:latin typeface="Times New Roman" panose="02020603050405020304" pitchFamily="18" charset="0"/>
            <a:cs typeface="Times New Roman" panose="02020603050405020304" pitchFamily="18" charset="0"/>
          </a:endParaRPr>
        </a:p>
        <a:p>
          <a:pPr lvl="0" defTabSz="889000">
            <a:lnSpc>
              <a:spcPct val="90000"/>
            </a:lnSpc>
            <a:spcBef>
              <a:spcPct val="0"/>
            </a:spcBef>
            <a:spcAft>
              <a:spcPct val="35000"/>
            </a:spcAft>
          </a:pPr>
          <a:r>
            <a:rPr lang="en-US" sz="2000" b="1" u="none" kern="1200" dirty="0" smtClean="0">
              <a:latin typeface="Times New Roman" panose="02020603050405020304" pitchFamily="18" charset="0"/>
              <a:cs typeface="Times New Roman" panose="02020603050405020304" pitchFamily="18" charset="0"/>
            </a:rPr>
            <a:t>SME Finance: </a:t>
          </a:r>
          <a:r>
            <a:rPr lang="en-US" sz="2000" b="1" u="none" kern="1200" dirty="0" err="1" smtClean="0">
              <a:latin typeface="Times New Roman" panose="02020603050405020304" pitchFamily="18" charset="0"/>
              <a:cs typeface="Times New Roman" panose="02020603050405020304" pitchFamily="18" charset="0"/>
            </a:rPr>
            <a:t>Rs</a:t>
          </a:r>
          <a:r>
            <a:rPr lang="en-US" sz="2000" b="1" u="none" kern="1200" dirty="0" smtClean="0">
              <a:latin typeface="Times New Roman" panose="02020603050405020304" pitchFamily="18" charset="0"/>
              <a:cs typeface="Times New Roman" panose="02020603050405020304" pitchFamily="18" charset="0"/>
            </a:rPr>
            <a:t>. 499.72 billion</a:t>
          </a:r>
        </a:p>
        <a:p>
          <a:pPr lvl="0" defTabSz="889000">
            <a:lnSpc>
              <a:spcPct val="90000"/>
            </a:lnSpc>
            <a:spcBef>
              <a:spcPct val="0"/>
            </a:spcBef>
            <a:spcAft>
              <a:spcPct val="35000"/>
            </a:spcAft>
          </a:pPr>
          <a:r>
            <a:rPr lang="en-US" sz="2000" b="1" u="none" kern="1200" dirty="0" smtClean="0">
              <a:latin typeface="Times New Roman" panose="02020603050405020304" pitchFamily="18" charset="0"/>
              <a:cs typeface="Times New Roman" panose="02020603050405020304" pitchFamily="18" charset="0"/>
            </a:rPr>
            <a:t>No</a:t>
          </a:r>
          <a:r>
            <a:rPr lang="en-US" sz="2000" b="1" u="none" kern="1200" dirty="0">
              <a:latin typeface="Times New Roman" panose="02020603050405020304" pitchFamily="18" charset="0"/>
              <a:cs typeface="Times New Roman" panose="02020603050405020304" pitchFamily="18" charset="0"/>
            </a:rPr>
            <a:t>. of SME </a:t>
          </a:r>
          <a:r>
            <a:rPr lang="en-US" sz="2000" b="1" u="none" kern="1200" dirty="0" smtClean="0">
              <a:latin typeface="Times New Roman" panose="02020603050405020304" pitchFamily="18" charset="0"/>
              <a:cs typeface="Times New Roman" panose="02020603050405020304" pitchFamily="18" charset="0"/>
            </a:rPr>
            <a:t>borrowers: 169,165</a:t>
          </a:r>
          <a:endParaRPr lang="en-US" sz="2000" b="1" u="none" kern="1200" dirty="0">
            <a:latin typeface="Times New Roman" panose="02020603050405020304" pitchFamily="18" charset="0"/>
            <a:cs typeface="Times New Roman" panose="02020603050405020304" pitchFamily="18" charset="0"/>
          </a:endParaRPr>
        </a:p>
      </dsp:txBody>
      <dsp:txXfrm>
        <a:off x="150022" y="3381512"/>
        <a:ext cx="4881038" cy="740806"/>
      </dsp:txXfrm>
    </dsp:sp>
    <dsp:sp modelId="{6D868577-C286-4D82-9975-7B0B80100EAD}">
      <dsp:nvSpPr>
        <dsp:cNvPr id="0" name=""/>
        <dsp:cNvSpPr/>
      </dsp:nvSpPr>
      <dsp:spPr>
        <a:xfrm>
          <a:off x="6896201" y="1339984"/>
          <a:ext cx="424507" cy="424507"/>
        </a:xfrm>
        <a:prstGeom prst="ellipse">
          <a:avLst/>
        </a:prstGeom>
        <a:gradFill rotWithShape="0">
          <a:gsLst>
            <a:gs pos="0">
              <a:schemeClr val="accent5">
                <a:hueOff val="2127120"/>
                <a:satOff val="-23891"/>
                <a:lumOff val="-5098"/>
                <a:alphaOff val="0"/>
                <a:shade val="85000"/>
                <a:satMod val="130000"/>
              </a:schemeClr>
            </a:gs>
            <a:gs pos="34000">
              <a:schemeClr val="accent5">
                <a:hueOff val="2127120"/>
                <a:satOff val="-23891"/>
                <a:lumOff val="-5098"/>
                <a:alphaOff val="0"/>
                <a:shade val="87000"/>
                <a:satMod val="125000"/>
              </a:schemeClr>
            </a:gs>
            <a:gs pos="70000">
              <a:schemeClr val="accent5">
                <a:hueOff val="2127120"/>
                <a:satOff val="-23891"/>
                <a:lumOff val="-5098"/>
                <a:alphaOff val="0"/>
                <a:tint val="100000"/>
                <a:shade val="90000"/>
                <a:satMod val="130000"/>
              </a:schemeClr>
            </a:gs>
            <a:gs pos="100000">
              <a:schemeClr val="accent5">
                <a:hueOff val="2127120"/>
                <a:satOff val="-23891"/>
                <a:lumOff val="-5098"/>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37BFDAC-7BB3-4529-84FD-657B247ABB9A}">
      <dsp:nvSpPr>
        <dsp:cNvPr id="0" name=""/>
        <dsp:cNvSpPr/>
      </dsp:nvSpPr>
      <dsp:spPr>
        <a:xfrm>
          <a:off x="6532209" y="431281"/>
          <a:ext cx="3555609" cy="1825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938" tIns="0" rIns="0" bIns="0" numCol="1" spcCol="1270" anchor="t" anchorCtr="0">
          <a:noAutofit/>
        </a:bodyPr>
        <a:lstStyle/>
        <a:p>
          <a:pPr lvl="0" algn="ctr" defTabSz="889000">
            <a:lnSpc>
              <a:spcPct val="90000"/>
            </a:lnSpc>
            <a:spcBef>
              <a:spcPct val="0"/>
            </a:spcBef>
            <a:spcAft>
              <a:spcPct val="35000"/>
            </a:spcAft>
          </a:pPr>
          <a:r>
            <a:rPr lang="en-US" sz="2000" b="1" i="0" kern="1200" dirty="0" smtClean="0">
              <a:solidFill>
                <a:srgbClr val="00B050"/>
              </a:solidFill>
              <a:latin typeface="Times New Roman" panose="02020603050405020304" pitchFamily="18" charset="0"/>
              <a:cs typeface="Times New Roman" panose="02020603050405020304" pitchFamily="18" charset="0"/>
            </a:rPr>
            <a:t>Benchmarks 2025</a:t>
          </a:r>
          <a:endParaRPr lang="en-US" sz="2000" b="1" i="0" kern="1200" dirty="0">
            <a:solidFill>
              <a:srgbClr val="00B050"/>
            </a:solidFill>
            <a:latin typeface="Times New Roman" panose="02020603050405020304" pitchFamily="18" charset="0"/>
            <a:cs typeface="Times New Roman" panose="02020603050405020304" pitchFamily="18" charset="0"/>
          </a:endParaRPr>
        </a:p>
        <a:p>
          <a:pPr lvl="0" algn="ctr" defTabSz="889000">
            <a:lnSpc>
              <a:spcPct val="90000"/>
            </a:lnSpc>
            <a:spcBef>
              <a:spcPct val="0"/>
            </a:spcBef>
            <a:spcAft>
              <a:spcPct val="35000"/>
            </a:spcAft>
          </a:pPr>
          <a:r>
            <a:rPr lang="en-US" sz="2000" b="1" kern="1200" dirty="0" smtClean="0">
              <a:latin typeface="Times New Roman" panose="02020603050405020304" pitchFamily="18" charset="0"/>
              <a:cs typeface="Times New Roman" panose="02020603050405020304" pitchFamily="18" charset="0"/>
            </a:rPr>
            <a:t>SME Finance: </a:t>
          </a:r>
          <a:r>
            <a:rPr lang="en-US" sz="2000" b="1" kern="1200" dirty="0" err="1" smtClean="0">
              <a:latin typeface="Times New Roman" panose="02020603050405020304" pitchFamily="18" charset="0"/>
              <a:cs typeface="Times New Roman" panose="02020603050405020304" pitchFamily="18" charset="0"/>
            </a:rPr>
            <a:t>Rs</a:t>
          </a:r>
          <a:r>
            <a:rPr lang="en-US" sz="2000" b="1" kern="1200" dirty="0" smtClean="0">
              <a:latin typeface="Times New Roman" panose="02020603050405020304" pitchFamily="18" charset="0"/>
              <a:cs typeface="Times New Roman" panose="02020603050405020304" pitchFamily="18" charset="0"/>
            </a:rPr>
            <a:t> 800 billion</a:t>
          </a:r>
        </a:p>
        <a:p>
          <a:pPr lvl="0" algn="ctr" defTabSz="889000">
            <a:lnSpc>
              <a:spcPct val="90000"/>
            </a:lnSpc>
            <a:spcBef>
              <a:spcPct val="0"/>
            </a:spcBef>
            <a:spcAft>
              <a:spcPct val="35000"/>
            </a:spcAft>
          </a:pPr>
          <a:r>
            <a:rPr lang="en-US" sz="2000" b="1" kern="1200" dirty="0" smtClean="0">
              <a:latin typeface="Times New Roman" panose="02020603050405020304" pitchFamily="18" charset="0"/>
              <a:cs typeface="Times New Roman" panose="02020603050405020304" pitchFamily="18" charset="0"/>
            </a:rPr>
            <a:t>No</a:t>
          </a:r>
          <a:r>
            <a:rPr lang="en-US" sz="2000" b="1" kern="1200" dirty="0">
              <a:latin typeface="Times New Roman" panose="02020603050405020304" pitchFamily="18" charset="0"/>
              <a:cs typeface="Times New Roman" panose="02020603050405020304" pitchFamily="18" charset="0"/>
            </a:rPr>
            <a:t>. of SME </a:t>
          </a:r>
          <a:r>
            <a:rPr lang="en-US" sz="2000" b="1" kern="1200" dirty="0" smtClean="0">
              <a:latin typeface="Times New Roman" panose="02020603050405020304" pitchFamily="18" charset="0"/>
              <a:cs typeface="Times New Roman" panose="02020603050405020304" pitchFamily="18" charset="0"/>
            </a:rPr>
            <a:t>borrowers: 700,000</a:t>
          </a:r>
          <a:endParaRPr lang="en-US" sz="2000" b="1" kern="1200" dirty="0">
            <a:latin typeface="Times New Roman" panose="02020603050405020304" pitchFamily="18" charset="0"/>
            <a:cs typeface="Times New Roman" panose="02020603050405020304" pitchFamily="18" charset="0"/>
          </a:endParaRPr>
        </a:p>
      </dsp:txBody>
      <dsp:txXfrm>
        <a:off x="6532209" y="431281"/>
        <a:ext cx="3555609" cy="182516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0.24214</cdr:x>
      <cdr:y>0.32778</cdr:y>
    </cdr:from>
    <cdr:to>
      <cdr:x>0.75785</cdr:x>
      <cdr:y>0.67222</cdr:y>
    </cdr:to>
    <cdr:sp macro="" textlink="">
      <cdr:nvSpPr>
        <cdr:cNvPr id="2" name="TextBox 1"/>
        <cdr:cNvSpPr txBox="1"/>
      </cdr:nvSpPr>
      <cdr:spPr>
        <a:xfrm xmlns:a="http://schemas.openxmlformats.org/drawingml/2006/main">
          <a:off x="435909" y="374653"/>
          <a:ext cx="928381" cy="3936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t>  </a:t>
          </a:r>
          <a:r>
            <a:rPr lang="en-US" sz="2000" b="1" dirty="0">
              <a:latin typeface="+mn-lt"/>
            </a:rPr>
            <a:t>90%</a:t>
          </a:r>
        </a:p>
      </cdr:txBody>
    </cdr:sp>
  </cdr:relSizeAnchor>
</c:userShapes>
</file>

<file path=ppt/drawings/drawing2.xml><?xml version="1.0" encoding="utf-8"?>
<c:userShapes xmlns:c="http://schemas.openxmlformats.org/drawingml/2006/chart">
  <cdr:relSizeAnchor xmlns:cdr="http://schemas.openxmlformats.org/drawingml/2006/chartDrawing">
    <cdr:from>
      <cdr:x>0.24214</cdr:x>
      <cdr:y>0.31555</cdr:y>
    </cdr:from>
    <cdr:to>
      <cdr:x>0.75785</cdr:x>
      <cdr:y>0.65999</cdr:y>
    </cdr:to>
    <cdr:sp macro="" textlink="">
      <cdr:nvSpPr>
        <cdr:cNvPr id="2" name="TextBox 1"/>
        <cdr:cNvSpPr txBox="1"/>
      </cdr:nvSpPr>
      <cdr:spPr>
        <a:xfrm xmlns:a="http://schemas.openxmlformats.org/drawingml/2006/main">
          <a:off x="435900" y="384719"/>
          <a:ext cx="928382" cy="419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mn-lt"/>
            </a:rPr>
            <a:t>   </a:t>
          </a:r>
          <a:r>
            <a:rPr lang="en-US" sz="2000" b="1" dirty="0" smtClean="0">
              <a:latin typeface="+mn-lt"/>
            </a:rPr>
            <a:t>40</a:t>
          </a:r>
          <a:r>
            <a:rPr lang="en-US" sz="2000" b="1" dirty="0">
              <a:latin typeface="+mn-lt"/>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0.24214</cdr:x>
      <cdr:y>0.31939</cdr:y>
    </cdr:from>
    <cdr:to>
      <cdr:x>0.75785</cdr:x>
      <cdr:y>0.66383</cdr:y>
    </cdr:to>
    <cdr:sp macro="" textlink="">
      <cdr:nvSpPr>
        <cdr:cNvPr id="2" name="TextBox 1"/>
        <cdr:cNvSpPr txBox="1"/>
      </cdr:nvSpPr>
      <cdr:spPr>
        <a:xfrm xmlns:a="http://schemas.openxmlformats.org/drawingml/2006/main">
          <a:off x="435900" y="367978"/>
          <a:ext cx="928382" cy="3968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mn-lt"/>
            </a:rPr>
            <a:t>   </a:t>
          </a:r>
          <a:r>
            <a:rPr lang="en-US" sz="2000" b="1" dirty="0"/>
            <a:t>6</a:t>
          </a:r>
          <a:r>
            <a:rPr lang="en-US" sz="2000" b="1" dirty="0" smtClean="0">
              <a:latin typeface="+mn-lt"/>
            </a:rPr>
            <a:t>2%</a:t>
          </a:r>
          <a:endParaRPr lang="en-US" sz="2000" b="1" dirty="0">
            <a:latin typeface="+mn-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BA1D12-EE56-4F24-A4F7-22D8CE3FBA1F}" type="datetimeFigureOut">
              <a:rPr lang="en-US" smtClean="0"/>
              <a:t>12/23/2022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F221788-3959-43A7-A88F-3E7D155102D1}" type="slidenum">
              <a:rPr lang="en-US" smtClean="0"/>
              <a:t>‹#›</a:t>
            </a:fld>
            <a:endParaRPr lang="en-US"/>
          </a:p>
        </p:txBody>
      </p:sp>
    </p:spTree>
    <p:extLst>
      <p:ext uri="{BB962C8B-B14F-4D97-AF65-F5344CB8AC3E}">
        <p14:creationId xmlns:p14="http://schemas.microsoft.com/office/powerpoint/2010/main" val="1588412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9F642B4B-E9A9-4A3D-9801-B1A635F1BFDB}" type="datetimeFigureOut">
              <a:rPr lang="en-US" smtClean="0"/>
              <a:t>12/23/2022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756D3CD2-159C-43B1-ABD5-614944302ED2}" type="slidenum">
              <a:rPr lang="en-US" smtClean="0"/>
              <a:t>‹#›</a:t>
            </a:fld>
            <a:endParaRPr lang="en-US" dirty="0"/>
          </a:p>
        </p:txBody>
      </p:sp>
    </p:spTree>
    <p:extLst>
      <p:ext uri="{BB962C8B-B14F-4D97-AF65-F5344CB8AC3E}">
        <p14:creationId xmlns:p14="http://schemas.microsoft.com/office/powerpoint/2010/main" val="2604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meda.org/index.php?option=com_content&amp;view=article&amp;id=7:state-of-smes-in-pakistan&amp;catid=1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https://smeda.org/index.php?option=com_content&amp;view=article&amp;id=7:state-of-smes-in-pakistan&amp;catid=15</a:t>
            </a:r>
            <a:endParaRPr lang="en-US" dirty="0"/>
          </a:p>
        </p:txBody>
      </p:sp>
      <p:sp>
        <p:nvSpPr>
          <p:cNvPr id="4" name="Slide Number Placeholder 3"/>
          <p:cNvSpPr>
            <a:spLocks noGrp="1"/>
          </p:cNvSpPr>
          <p:nvPr>
            <p:ph type="sldNum" sz="quarter" idx="10"/>
          </p:nvPr>
        </p:nvSpPr>
        <p:spPr/>
        <p:txBody>
          <a:bodyPr/>
          <a:lstStyle/>
          <a:p>
            <a:pPr>
              <a:defRPr/>
            </a:pPr>
            <a:fld id="{6F495ACD-1B82-49CD-87AB-15B0E9C29AC9}" type="slidenum">
              <a:rPr lang="en-US" smtClean="0"/>
              <a:pPr>
                <a:defRPr/>
              </a:pPr>
              <a:t>2</a:t>
            </a:fld>
            <a:endParaRPr lang="en-US" dirty="0"/>
          </a:p>
        </p:txBody>
      </p:sp>
    </p:spTree>
    <p:extLst>
      <p:ext uri="{BB962C8B-B14F-4D97-AF65-F5344CB8AC3E}">
        <p14:creationId xmlns:p14="http://schemas.microsoft.com/office/powerpoint/2010/main" val="350954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41288" y="757238"/>
            <a:ext cx="6729412" cy="3784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kern="0" dirty="0" smtClean="0">
              <a:latin typeface="Cambria" pitchFamily="18"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9FF5946-CB34-462F-96F9-385D941A0837}" type="slidenum">
              <a:rPr lang="en-US" altLang="en-US" smtClean="0">
                <a:latin typeface="Arial" panose="020B0604020202020204" pitchFamily="34" charset="0"/>
                <a:cs typeface="Arial" panose="020B0604020202020204" pitchFamily="34" charset="0"/>
              </a:rPr>
              <a:pPr fontAlgn="base">
                <a:spcBef>
                  <a:spcPct val="0"/>
                </a:spcBef>
                <a:spcAft>
                  <a:spcPct val="0"/>
                </a:spcAft>
              </a:pPr>
              <a:t>6</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458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F5CBD-C789-4ABA-A957-B5B9AB18DEB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64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1838960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2355432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48684" y="6516688"/>
            <a:ext cx="785283" cy="239712"/>
          </a:xfrm>
          <a:prstGeom prst="rect">
            <a:avLst/>
          </a:prstGeom>
          <a:solidFill>
            <a:schemeClr val="bg1"/>
          </a:solidFill>
          <a:ln w="9525" algn="ctr">
            <a:solidFill>
              <a:schemeClr val="bg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endParaRPr lang="en-US" altLang="en-US" sz="2400" dirty="0" smtClean="0">
              <a:solidFill>
                <a:srgbClr val="808080"/>
              </a:solidFill>
            </a:endParaRPr>
          </a:p>
        </p:txBody>
      </p:sp>
      <p:sp>
        <p:nvSpPr>
          <p:cNvPr id="3" name="Rectangle 2"/>
          <p:cNvSpPr>
            <a:spLocks noChangeArrowheads="1"/>
          </p:cNvSpPr>
          <p:nvPr userDrawn="1"/>
        </p:nvSpPr>
        <p:spPr bwMode="auto">
          <a:xfrm>
            <a:off x="7586133" y="6613525"/>
            <a:ext cx="4986867" cy="21748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lnSpc>
                <a:spcPct val="115000"/>
              </a:lnSpc>
              <a:spcBef>
                <a:spcPts val="0"/>
              </a:spcBef>
              <a:spcAft>
                <a:spcPts val="1000"/>
              </a:spcAft>
              <a:defRPr/>
            </a:pPr>
            <a:r>
              <a:rPr lang="en-GB" altLang="en-US" sz="700" dirty="0" smtClean="0">
                <a:solidFill>
                  <a:srgbClr val="000000"/>
                </a:solidFill>
              </a:rPr>
              <a:t>Copyright © 2017 Habib Bank Limited.  All Rights Reserved.</a:t>
            </a:r>
            <a:endParaRPr lang="en-US" altLang="en-US" sz="700" dirty="0" smtClean="0">
              <a:solidFill>
                <a:srgbClr val="000000"/>
              </a:solidFill>
            </a:endParaRPr>
          </a:p>
        </p:txBody>
      </p:sp>
      <p:sp>
        <p:nvSpPr>
          <p:cNvPr id="4" name="Slide Number Placeholder 5"/>
          <p:cNvSpPr>
            <a:spLocks noGrp="1"/>
          </p:cNvSpPr>
          <p:nvPr>
            <p:ph type="sldNum" sz="quarter" idx="10"/>
          </p:nvPr>
        </p:nvSpPr>
        <p:spPr>
          <a:xfrm>
            <a:off x="7067551" y="403226"/>
            <a:ext cx="4116916" cy="365125"/>
          </a:xfrm>
        </p:spPr>
        <p:txBody>
          <a:bodyPr/>
          <a:lstStyle>
            <a:lvl1pPr algn="ctr">
              <a:defRPr>
                <a:solidFill>
                  <a:srgbClr val="006666"/>
                </a:solidFill>
                <a:latin typeface="Arial" charset="0"/>
                <a:cs typeface="Arial" charset="0"/>
              </a:defRPr>
            </a:lvl1pPr>
          </a:lstStyle>
          <a:p>
            <a:pPr>
              <a:defRPr/>
            </a:pPr>
            <a:r>
              <a:rPr lang="en-US" dirty="0"/>
              <a:t>Learning &amp; Development</a:t>
            </a:r>
          </a:p>
        </p:txBody>
      </p:sp>
    </p:spTree>
    <p:extLst>
      <p:ext uri="{BB962C8B-B14F-4D97-AF65-F5344CB8AC3E}">
        <p14:creationId xmlns:p14="http://schemas.microsoft.com/office/powerpoint/2010/main" val="60000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1979041257"/>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F5CBD-C789-4ABA-A957-B5B9AB18DEB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40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31883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289180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340207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387189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B679CC-6DAA-41DA-BA22-5748541369D7}" type="datetimeFigureOut">
              <a:rPr lang="en-US" smtClean="0"/>
              <a:t>12/23/2022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4F5CBD-C789-4ABA-A957-B5B9AB18DEBF}" type="slidenum">
              <a:rPr lang="en-US" smtClean="0"/>
              <a:t>‹#›</a:t>
            </a:fld>
            <a:endParaRPr lang="en-US" dirty="0"/>
          </a:p>
        </p:txBody>
      </p:sp>
    </p:spTree>
    <p:extLst>
      <p:ext uri="{BB962C8B-B14F-4D97-AF65-F5344CB8AC3E}">
        <p14:creationId xmlns:p14="http://schemas.microsoft.com/office/powerpoint/2010/main" val="297112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B679CC-6DAA-41DA-BA22-5748541369D7}" type="datetimeFigureOut">
              <a:rPr lang="en-US" smtClean="0"/>
              <a:t>12/23/2022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4F5CBD-C789-4ABA-A957-B5B9AB18DEBF}" type="slidenum">
              <a:rPr lang="en-US" smtClean="0"/>
              <a:t>‹#›</a:t>
            </a:fld>
            <a:endParaRPr lang="en-US" dirty="0"/>
          </a:p>
        </p:txBody>
      </p:sp>
    </p:spTree>
    <p:extLst>
      <p:ext uri="{BB962C8B-B14F-4D97-AF65-F5344CB8AC3E}">
        <p14:creationId xmlns:p14="http://schemas.microsoft.com/office/powerpoint/2010/main" val="254954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5B679CC-6DAA-41DA-BA22-5748541369D7}" type="datetimeFigureOut">
              <a:rPr lang="en-US" smtClean="0"/>
              <a:t>12/23/2022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4F5CBD-C789-4ABA-A957-B5B9AB18DEB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704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sbp.org.pk/smefd/PolicyPromotionSME-Finance.pdf"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C1-Annex.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984375" y="2481943"/>
            <a:ext cx="9053739" cy="1685108"/>
          </a:xfrm>
        </p:spPr>
        <p:txBody>
          <a:bodyPr>
            <a:normAutofit/>
          </a:bodyPr>
          <a:lstStyle/>
          <a:p>
            <a:pPr algn="ctr"/>
            <a:r>
              <a:rPr lang="en-US" sz="4400" b="1" dirty="0">
                <a:solidFill>
                  <a:schemeClr val="tx1"/>
                </a:solidFill>
              </a:rPr>
              <a:t>Prime Minister's Youth Business &amp; Agriculture Loan Scheme (PMYB&amp;ALS)</a:t>
            </a:r>
            <a:endParaRPr lang="en-US" altLang="en-US" sz="9600" b="1" dirty="0" smtClean="0">
              <a:solidFill>
                <a:schemeClr val="tx1"/>
              </a:solidFill>
              <a:latin typeface="+mn-lt"/>
            </a:endParaRPr>
          </a:p>
        </p:txBody>
      </p:sp>
      <p:sp>
        <p:nvSpPr>
          <p:cNvPr id="5123" name="Subtitle 2"/>
          <p:cNvSpPr>
            <a:spLocks noGrp="1"/>
          </p:cNvSpPr>
          <p:nvPr>
            <p:ph type="subTitle" idx="1"/>
          </p:nvPr>
        </p:nvSpPr>
        <p:spPr>
          <a:xfrm>
            <a:off x="1136470" y="4422171"/>
            <a:ext cx="9901644" cy="1560617"/>
          </a:xfrm>
        </p:spPr>
        <p:txBody>
          <a:bodyPr>
            <a:normAutofit/>
          </a:bodyPr>
          <a:lstStyle/>
          <a:p>
            <a:pPr algn="ctr" eaLnBrk="1" hangingPunct="1"/>
            <a:endParaRPr lang="en-US" altLang="en-US" b="1" dirty="0" smtClean="0">
              <a:solidFill>
                <a:srgbClr val="800000"/>
              </a:solidFill>
              <a:latin typeface="+mn-lt"/>
            </a:endParaRPr>
          </a:p>
          <a:p>
            <a:pPr algn="ctr" eaLnBrk="1" hangingPunct="1">
              <a:spcBef>
                <a:spcPts val="0"/>
              </a:spcBef>
              <a:spcAft>
                <a:spcPts val="0"/>
              </a:spcAft>
            </a:pPr>
            <a:r>
              <a:rPr lang="en-US" altLang="en-US" b="1" dirty="0" smtClean="0">
                <a:solidFill>
                  <a:srgbClr val="800000"/>
                </a:solidFill>
                <a:latin typeface="+mn-lt"/>
              </a:rPr>
              <a:t>Development Finance Division</a:t>
            </a:r>
          </a:p>
          <a:p>
            <a:pPr algn="ctr" eaLnBrk="1" hangingPunct="1">
              <a:spcBef>
                <a:spcPts val="0"/>
              </a:spcBef>
              <a:spcAft>
                <a:spcPts val="0"/>
              </a:spcAft>
            </a:pPr>
            <a:r>
              <a:rPr lang="en-US" altLang="en-US" b="1" dirty="0" smtClean="0">
                <a:solidFill>
                  <a:srgbClr val="800000"/>
                </a:solidFill>
                <a:latin typeface="+mn-lt"/>
              </a:rPr>
              <a:t>SBP-BSC Gujranwala</a:t>
            </a:r>
            <a:endParaRPr lang="en-US" altLang="en-US" b="1" dirty="0">
              <a:solidFill>
                <a:srgbClr val="800000"/>
              </a:solidFill>
              <a:latin typeface="+mn-lt"/>
            </a:endParaRPr>
          </a:p>
        </p:txBody>
      </p:sp>
      <p:sp>
        <p:nvSpPr>
          <p:cNvPr id="5124" name="AutoShape 5" descr="Image result for SBP logo"/>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Arial" panose="020B0604020202020204" pitchFamily="34" charset="0"/>
              <a:cs typeface="Arial" panose="020B0604020202020204" pitchFamily="34" charset="0"/>
            </a:endParaRPr>
          </a:p>
        </p:txBody>
      </p:sp>
      <p:sp>
        <p:nvSpPr>
          <p:cNvPr id="5125" name="AutoShape 7" descr="Image result for SBP logo"/>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Arial" panose="020B0604020202020204" pitchFamily="34" charset="0"/>
              <a:cs typeface="Arial" panose="020B0604020202020204" pitchFamily="34" charset="0"/>
            </a:endParaRPr>
          </a:p>
        </p:txBody>
      </p:sp>
      <p:pic>
        <p:nvPicPr>
          <p:cNvPr id="5126" name="Picture 14" descr="State_Bank_of_Pakistan_logo.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25368" y="1053738"/>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236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Prime Minister's Youth Business &amp; Agriculture Loan Scheme (PMYB&amp;ALS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9665147"/>
              </p:ext>
            </p:extLst>
          </p:nvPr>
        </p:nvGraphicFramePr>
        <p:xfrm>
          <a:off x="1096962" y="1846262"/>
          <a:ext cx="10058718" cy="2921681"/>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2921681">
                <a:tc>
                  <a:txBody>
                    <a:bodyPr/>
                    <a:lstStyle/>
                    <a:p>
                      <a:pPr algn="ctr"/>
                      <a:r>
                        <a:rPr lang="en-US" b="1" dirty="0" smtClean="0">
                          <a:latin typeface="+mn-lt"/>
                        </a:rPr>
                        <a:t>Loan Tenor</a:t>
                      </a:r>
                      <a:endParaRPr lang="en-US" b="1" dirty="0">
                        <a:latin typeface="+mn-lt"/>
                      </a:endParaRPr>
                    </a:p>
                  </a:txBody>
                  <a:tcPr anchor="ctr"/>
                </a:tc>
                <a:tc>
                  <a:txBody>
                    <a:bodyPr/>
                    <a:lstStyle/>
                    <a:p>
                      <a:pPr algn="just"/>
                      <a:r>
                        <a:rPr lang="en-US" b="1" dirty="0" smtClean="0"/>
                        <a:t>T1: </a:t>
                      </a:r>
                      <a:r>
                        <a:rPr lang="en-US" dirty="0" smtClean="0"/>
                        <a:t>Up to 3 years and repayment will be in equal monthly installments. However, in case of crop loan, tenor will be up to 1 year and repayment will be lump sum on or before maturity, tied-up with the crop cycle.</a:t>
                      </a:r>
                    </a:p>
                    <a:p>
                      <a:endParaRPr lang="en-US" dirty="0" smtClean="0"/>
                    </a:p>
                    <a:p>
                      <a:pPr algn="just"/>
                      <a:r>
                        <a:rPr lang="en-US" b="1" dirty="0" smtClean="0"/>
                        <a:t>T2 &amp; T3: </a:t>
                      </a:r>
                      <a:r>
                        <a:rPr lang="en-US" dirty="0" smtClean="0"/>
                        <a:t>Up to 8 years for long term/development loans with maximum grace period of up to one year. For working capital/production loans and </a:t>
                      </a:r>
                      <a:r>
                        <a:rPr lang="en-US" dirty="0" err="1" smtClean="0"/>
                        <a:t>murabaha</a:t>
                      </a:r>
                      <a:r>
                        <a:rPr lang="en-US" dirty="0" smtClean="0"/>
                        <a:t> under T2 and T3, tenor will be up to 5 years. Banks will have the option to lend working capital/production loans wherein only markup will be payable during first 2 years and thereafter both principal along with the markup will be paid in next 3 years making it total repayment period of up to 5 years.</a:t>
                      </a:r>
                      <a:endParaRPr lang="en-US" dirty="0">
                        <a:latin typeface="+mn-lt"/>
                      </a:endParaRPr>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793968261"/>
              </p:ext>
            </p:extLst>
          </p:nvPr>
        </p:nvGraphicFramePr>
        <p:xfrm>
          <a:off x="1096962" y="4767944"/>
          <a:ext cx="10058718" cy="146304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1397726">
                <a:tc>
                  <a:txBody>
                    <a:bodyPr/>
                    <a:lstStyle/>
                    <a:p>
                      <a:pPr algn="ctr"/>
                      <a:r>
                        <a:rPr lang="en-US" b="1" dirty="0" smtClean="0"/>
                        <a:t>Debt: Equity ratio</a:t>
                      </a:r>
                      <a:endParaRPr lang="en-US" b="1" dirty="0">
                        <a:latin typeface="+mn-lt"/>
                      </a:endParaRPr>
                    </a:p>
                  </a:txBody>
                  <a:tcPr anchor="ctr"/>
                </a:tc>
                <a:tc>
                  <a:txBody>
                    <a:bodyPr/>
                    <a:lstStyle/>
                    <a:p>
                      <a:pPr algn="just"/>
                      <a:r>
                        <a:rPr lang="en-US" b="1" dirty="0" smtClean="0"/>
                        <a:t>For New Businesses: </a:t>
                      </a:r>
                    </a:p>
                    <a:p>
                      <a:pPr algn="just"/>
                      <a:r>
                        <a:rPr lang="en-US" dirty="0" smtClean="0"/>
                        <a:t>T1 &amp; T2 - 90:10</a:t>
                      </a:r>
                    </a:p>
                    <a:p>
                      <a:pPr algn="just"/>
                      <a:r>
                        <a:rPr lang="en-US" dirty="0" smtClean="0"/>
                        <a:t>T3 - 80:20 The Borrower’s contribution of equity would be in the form of cash or immovable property and will be required after approval of loan. </a:t>
                      </a:r>
                    </a:p>
                    <a:p>
                      <a:pPr algn="just"/>
                      <a:r>
                        <a:rPr lang="en-US" b="1" dirty="0" smtClean="0"/>
                        <a:t>For Existing Businesses: </a:t>
                      </a:r>
                      <a:r>
                        <a:rPr lang="en-US" dirty="0" smtClean="0"/>
                        <a:t>Nil for all tiers. </a:t>
                      </a:r>
                      <a:endParaRPr lang="en-US" dirty="0">
                        <a:latin typeface="+mn-lt"/>
                      </a:endParaRP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631223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Prime Minister's Youth Business &amp; Agriculture Loan Scheme (PMYB&amp;ALS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108683"/>
              </p:ext>
            </p:extLst>
          </p:nvPr>
        </p:nvGraphicFramePr>
        <p:xfrm>
          <a:off x="1096962" y="1846262"/>
          <a:ext cx="10058718" cy="936127"/>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36127">
                <a:tc>
                  <a:txBody>
                    <a:bodyPr/>
                    <a:lstStyle/>
                    <a:p>
                      <a:pPr algn="ctr"/>
                      <a:r>
                        <a:rPr lang="en-US" b="1" dirty="0" smtClean="0"/>
                        <a:t>End user rate</a:t>
                      </a:r>
                      <a:endParaRPr lang="en-US" b="1" dirty="0">
                        <a:latin typeface="+mn-lt"/>
                      </a:endParaRPr>
                    </a:p>
                  </a:txBody>
                  <a:tcPr anchor="ctr"/>
                </a:tc>
                <a:tc>
                  <a:txBody>
                    <a:bodyPr/>
                    <a:lstStyle/>
                    <a:p>
                      <a:r>
                        <a:rPr lang="en-US" dirty="0" smtClean="0"/>
                        <a:t>T1: 0%</a:t>
                      </a:r>
                    </a:p>
                    <a:p>
                      <a:r>
                        <a:rPr lang="en-US" dirty="0" smtClean="0"/>
                        <a:t>T2: 5% </a:t>
                      </a:r>
                    </a:p>
                    <a:p>
                      <a:r>
                        <a:rPr lang="en-US" dirty="0" smtClean="0"/>
                        <a:t>T3: 7%</a:t>
                      </a:r>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533553863"/>
              </p:ext>
            </p:extLst>
          </p:nvPr>
        </p:nvGraphicFramePr>
        <p:xfrm>
          <a:off x="1096962" y="4249828"/>
          <a:ext cx="10058718" cy="1915842"/>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1915842">
                <a:tc>
                  <a:txBody>
                    <a:bodyPr/>
                    <a:lstStyle/>
                    <a:p>
                      <a:pPr algn="ctr"/>
                      <a:r>
                        <a:rPr lang="en-US" sz="1800" b="1" kern="1200" dirty="0" smtClean="0">
                          <a:solidFill>
                            <a:schemeClr val="tx1"/>
                          </a:solidFill>
                          <a:latin typeface="+mn-lt"/>
                          <a:ea typeface="+mn-ea"/>
                          <a:cs typeface="+mn-cs"/>
                        </a:rPr>
                        <a:t>Risk Mitigation</a:t>
                      </a:r>
                      <a:endParaRPr lang="en-US" sz="1800" b="1" kern="1200" dirty="0">
                        <a:solidFill>
                          <a:schemeClr val="tx1"/>
                        </a:solidFill>
                        <a:latin typeface="+mn-lt"/>
                        <a:ea typeface="+mn-ea"/>
                        <a:cs typeface="+mn-cs"/>
                      </a:endParaRPr>
                    </a:p>
                  </a:txBody>
                  <a:tcPr anchor="ctr"/>
                </a:tc>
                <a:tc>
                  <a:txBody>
                    <a:bodyPr/>
                    <a:lstStyle/>
                    <a:p>
                      <a:pPr algn="just"/>
                      <a:r>
                        <a:rPr lang="en-US" dirty="0" smtClean="0"/>
                        <a:t>Government will bear credit losses (principal portion only) on the disbursed portfolio of the banks as under:</a:t>
                      </a:r>
                    </a:p>
                    <a:p>
                      <a:pPr algn="just"/>
                      <a:r>
                        <a:rPr lang="en-US" b="1" dirty="0" smtClean="0"/>
                        <a:t>T1:</a:t>
                      </a:r>
                      <a:r>
                        <a:rPr lang="en-US" dirty="0" smtClean="0"/>
                        <a:t> Up to 50% which includes 40% for wholesale lenders on </a:t>
                      </a:r>
                      <a:r>
                        <a:rPr lang="en-US" dirty="0" err="1" smtClean="0"/>
                        <a:t>pari-passu</a:t>
                      </a:r>
                      <a:r>
                        <a:rPr lang="en-US" dirty="0" smtClean="0"/>
                        <a:t> basis and 10% for MFBs/MFIs on first loss basis </a:t>
                      </a:r>
                    </a:p>
                    <a:p>
                      <a:pPr algn="just"/>
                      <a:r>
                        <a:rPr lang="en-US" b="1" dirty="0" smtClean="0"/>
                        <a:t>T2: </a:t>
                      </a:r>
                      <a:r>
                        <a:rPr lang="en-US" dirty="0" smtClean="0"/>
                        <a:t>Up to 25% on first loss basis</a:t>
                      </a:r>
                    </a:p>
                    <a:p>
                      <a:pPr algn="just"/>
                      <a:r>
                        <a:rPr lang="en-US" b="1" dirty="0" smtClean="0"/>
                        <a:t>T3: </a:t>
                      </a:r>
                      <a:r>
                        <a:rPr lang="en-US" dirty="0" smtClean="0"/>
                        <a:t>Up to 10% on first loss basis </a:t>
                      </a:r>
                      <a:endParaRPr lang="en-US" dirty="0">
                        <a:latin typeface="+mn-lt"/>
                      </a:endParaRPr>
                    </a:p>
                  </a:txBody>
                  <a:tcPr/>
                </a:tc>
                <a:extLst>
                  <a:ext uri="{0D108BD9-81ED-4DB2-BD59-A6C34878D82A}">
                    <a16:rowId xmlns:a16="http://schemas.microsoft.com/office/drawing/2014/main" val="4072759771"/>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237792564"/>
              </p:ext>
            </p:extLst>
          </p:nvPr>
        </p:nvGraphicFramePr>
        <p:xfrm>
          <a:off x="1096962" y="2786788"/>
          <a:ext cx="10058718" cy="146304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36127">
                <a:tc>
                  <a:txBody>
                    <a:bodyPr/>
                    <a:lstStyle/>
                    <a:p>
                      <a:pPr algn="ctr"/>
                      <a:r>
                        <a:rPr lang="en-US" b="1" dirty="0" smtClean="0"/>
                        <a:t> Security Requirements</a:t>
                      </a:r>
                      <a:endParaRPr lang="en-US" b="1" dirty="0">
                        <a:latin typeface="+mn-lt"/>
                      </a:endParaRPr>
                    </a:p>
                  </a:txBody>
                  <a:tcPr anchor="ctr"/>
                </a:tc>
                <a:tc>
                  <a:txBody>
                    <a:bodyPr/>
                    <a:lstStyle/>
                    <a:p>
                      <a:r>
                        <a:rPr lang="en-US" dirty="0" smtClean="0"/>
                        <a:t>Security arrangement will be as under:</a:t>
                      </a:r>
                    </a:p>
                    <a:p>
                      <a:r>
                        <a:rPr lang="en-US" b="1" dirty="0" smtClean="0"/>
                        <a:t>T1:</a:t>
                      </a:r>
                      <a:r>
                        <a:rPr lang="en-US" dirty="0" smtClean="0"/>
                        <a:t> Clean (secured only by personal guarantee of the borrower). In addition, rules &amp; regulations of SECP/SBP shall be complied with by MFBs/MFIs.</a:t>
                      </a:r>
                    </a:p>
                    <a:p>
                      <a:r>
                        <a:rPr lang="en-US" b="1" dirty="0" smtClean="0"/>
                        <a:t>T2: </a:t>
                      </a:r>
                      <a:r>
                        <a:rPr lang="en-US" dirty="0" smtClean="0"/>
                        <a:t>Clean (secured only by personal guarantee of the borrower).</a:t>
                      </a:r>
                    </a:p>
                    <a:p>
                      <a:r>
                        <a:rPr lang="en-US" b="1" dirty="0" smtClean="0"/>
                        <a:t>T3: </a:t>
                      </a:r>
                      <a:r>
                        <a:rPr lang="en-US" dirty="0" smtClean="0"/>
                        <a:t>As per banks policy. Vehicle(s) financed under T1, T2 &amp; T3 to serve as collateral.</a:t>
                      </a: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3060333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Prime Minister's Youth Business &amp; Agriculture Loan Scheme (PMYB&amp;ALS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5049923"/>
              </p:ext>
            </p:extLst>
          </p:nvPr>
        </p:nvGraphicFramePr>
        <p:xfrm>
          <a:off x="1096962" y="1846262"/>
          <a:ext cx="10058718" cy="146304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36127">
                <a:tc>
                  <a:txBody>
                    <a:bodyPr/>
                    <a:lstStyle/>
                    <a:p>
                      <a:pPr algn="ctr"/>
                      <a:r>
                        <a:rPr lang="en-US" b="1" dirty="0" smtClean="0"/>
                        <a:t> Number of loans per</a:t>
                      </a:r>
                    </a:p>
                    <a:p>
                      <a:pPr algn="ctr"/>
                      <a:r>
                        <a:rPr lang="en-US" b="1" dirty="0" smtClean="0"/>
                        <a:t>borrower</a:t>
                      </a:r>
                    </a:p>
                  </a:txBody>
                  <a:tcPr anchor="ctr"/>
                </a:tc>
                <a:tc>
                  <a:txBody>
                    <a:bodyPr/>
                    <a:lstStyle/>
                    <a:p>
                      <a:r>
                        <a:rPr lang="en-US" dirty="0" smtClean="0"/>
                        <a:t>A customer may avail maximum two loans (including one long term and one short term loan) within overall maximum financing limit of </a:t>
                      </a:r>
                      <a:r>
                        <a:rPr lang="en-US" dirty="0" err="1" smtClean="0"/>
                        <a:t>Rs</a:t>
                      </a:r>
                      <a:r>
                        <a:rPr lang="en-US" dirty="0" smtClean="0"/>
                        <a:t> 7.5 million.</a:t>
                      </a:r>
                    </a:p>
                    <a:p>
                      <a:endParaRPr lang="en-US" dirty="0" smtClean="0"/>
                    </a:p>
                    <a:p>
                      <a:r>
                        <a:rPr lang="en-US" dirty="0" smtClean="0"/>
                        <a:t>In case of agriculture, a customer may avail one production loan and one development loan within overall maximum financing limit of </a:t>
                      </a:r>
                      <a:r>
                        <a:rPr lang="en-US" dirty="0" err="1" smtClean="0"/>
                        <a:t>Rs</a:t>
                      </a:r>
                      <a:r>
                        <a:rPr lang="en-US" dirty="0" smtClean="0"/>
                        <a:t> 7.5 million.</a:t>
                      </a:r>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864100972"/>
              </p:ext>
            </p:extLst>
          </p:nvPr>
        </p:nvGraphicFramePr>
        <p:xfrm>
          <a:off x="1096962" y="3309302"/>
          <a:ext cx="10058718" cy="975315"/>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75315">
                <a:tc>
                  <a:txBody>
                    <a:bodyPr/>
                    <a:lstStyle/>
                    <a:p>
                      <a:pPr algn="ctr"/>
                      <a:r>
                        <a:rPr lang="en-US" sz="1800" b="1" kern="1200" dirty="0" smtClean="0">
                          <a:solidFill>
                            <a:schemeClr val="tx1"/>
                          </a:solidFill>
                          <a:latin typeface="+mn-lt"/>
                          <a:ea typeface="+mn-ea"/>
                          <a:cs typeface="+mn-cs"/>
                        </a:rPr>
                        <a:t>Sectors and Products </a:t>
                      </a:r>
                      <a:endParaRPr lang="en-US" sz="1800" b="1" kern="1200" dirty="0">
                        <a:solidFill>
                          <a:schemeClr val="tx1"/>
                        </a:solidFill>
                        <a:latin typeface="+mn-lt"/>
                        <a:ea typeface="+mn-ea"/>
                        <a:cs typeface="+mn-cs"/>
                      </a:endParaRPr>
                    </a:p>
                  </a:txBody>
                  <a:tcPr anchor="ctr"/>
                </a:tc>
                <a:tc>
                  <a:txBody>
                    <a:bodyPr/>
                    <a:lstStyle/>
                    <a:p>
                      <a:pPr algn="just"/>
                      <a:r>
                        <a:rPr lang="en-US" dirty="0" smtClean="0"/>
                        <a:t>All sectors and products. Moreover, in case of agriculture, all crop and non-crop sectors (including crop production, livestock, poultry, fishery, dairy etc.) are also eligible</a:t>
                      </a:r>
                      <a:endParaRPr lang="en-US" dirty="0">
                        <a:latin typeface="+mn-lt"/>
                      </a:endParaRPr>
                    </a:p>
                  </a:txBody>
                  <a:tcPr/>
                </a:tc>
                <a:extLst>
                  <a:ext uri="{0D108BD9-81ED-4DB2-BD59-A6C34878D82A}">
                    <a16:rowId xmlns:a16="http://schemas.microsoft.com/office/drawing/2014/main" val="407275977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1287430"/>
              </p:ext>
            </p:extLst>
          </p:nvPr>
        </p:nvGraphicFramePr>
        <p:xfrm>
          <a:off x="1096962" y="4284684"/>
          <a:ext cx="10058718" cy="201168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75315">
                <a:tc>
                  <a:txBody>
                    <a:bodyPr/>
                    <a:lstStyle/>
                    <a:p>
                      <a:pPr algn="ctr"/>
                      <a:r>
                        <a:rPr lang="en-US" sz="1800" b="1" kern="1200" dirty="0" smtClean="0">
                          <a:solidFill>
                            <a:schemeClr val="tx1"/>
                          </a:solidFill>
                          <a:latin typeface="+mn-lt"/>
                          <a:ea typeface="+mn-ea"/>
                          <a:cs typeface="+mn-cs"/>
                        </a:rPr>
                        <a:t>Executing Agency (EA)</a:t>
                      </a:r>
                      <a:endParaRPr lang="en-US" sz="1800" b="1" kern="1200" dirty="0">
                        <a:solidFill>
                          <a:schemeClr val="tx1"/>
                        </a:solidFill>
                        <a:latin typeface="+mn-lt"/>
                        <a:ea typeface="+mn-ea"/>
                        <a:cs typeface="+mn-cs"/>
                      </a:endParaRPr>
                    </a:p>
                  </a:txBody>
                  <a:tcPr anchor="ctr"/>
                </a:tc>
                <a:tc>
                  <a:txBody>
                    <a:bodyPr/>
                    <a:lstStyle/>
                    <a:p>
                      <a:pPr algn="just"/>
                      <a:r>
                        <a:rPr lang="en-US" dirty="0" smtClean="0"/>
                        <a:t>All commercial and Islamic banks are advised to come on board.</a:t>
                      </a:r>
                    </a:p>
                    <a:p>
                      <a:pPr algn="just"/>
                      <a:endParaRPr lang="en-US" dirty="0" smtClean="0"/>
                    </a:p>
                    <a:p>
                      <a:pPr algn="just"/>
                      <a:r>
                        <a:rPr lang="en-US" dirty="0" smtClean="0"/>
                        <a:t>Banks/DFIs are encouraged to participate as wholesale lenders for providing liquidity to MFBs/MFIs for onward lending under T1.</a:t>
                      </a:r>
                    </a:p>
                    <a:p>
                      <a:pPr algn="just"/>
                      <a:endParaRPr lang="en-US" dirty="0" smtClean="0"/>
                    </a:p>
                    <a:p>
                      <a:pPr algn="just"/>
                      <a:r>
                        <a:rPr lang="en-US" dirty="0" smtClean="0"/>
                        <a:t>The loan applications processing and disbursement under T1 will only be made through MFBs/MFIs to be selected by the respective wholesale lenders.</a:t>
                      </a:r>
                      <a:endParaRPr lang="en-US" dirty="0">
                        <a:latin typeface="+mn-lt"/>
                      </a:endParaRP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2290454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Prime Minister's Youth Business &amp; Agriculture Loan Scheme (PMYB&amp;ALS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3089297"/>
              </p:ext>
            </p:extLst>
          </p:nvPr>
        </p:nvGraphicFramePr>
        <p:xfrm>
          <a:off x="1096962" y="1846263"/>
          <a:ext cx="10058718" cy="439738"/>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439738">
                <a:tc>
                  <a:txBody>
                    <a:bodyPr/>
                    <a:lstStyle/>
                    <a:p>
                      <a:pPr algn="ctr"/>
                      <a:r>
                        <a:rPr lang="en-US" b="1" dirty="0" smtClean="0"/>
                        <a:t> Focus on Women</a:t>
                      </a:r>
                    </a:p>
                  </a:txBody>
                  <a:tcPr anchor="ctr"/>
                </a:tc>
                <a:tc>
                  <a:txBody>
                    <a:bodyPr/>
                    <a:lstStyle/>
                    <a:p>
                      <a:r>
                        <a:rPr lang="en-US" dirty="0" smtClean="0"/>
                        <a:t>25% of the loans will go to women borrowers. limit of </a:t>
                      </a:r>
                      <a:r>
                        <a:rPr lang="en-US" dirty="0" err="1" smtClean="0"/>
                        <a:t>Rs</a:t>
                      </a:r>
                      <a:r>
                        <a:rPr lang="en-US" dirty="0" smtClean="0"/>
                        <a:t> 7.5 million.</a:t>
                      </a:r>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815268928"/>
              </p:ext>
            </p:extLst>
          </p:nvPr>
        </p:nvGraphicFramePr>
        <p:xfrm>
          <a:off x="1096962" y="2286002"/>
          <a:ext cx="10058718" cy="1097278"/>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1097278">
                <a:tc>
                  <a:txBody>
                    <a:bodyPr/>
                    <a:lstStyle/>
                    <a:p>
                      <a:pPr algn="ctr"/>
                      <a:r>
                        <a:rPr lang="en-US" sz="1800" b="1" kern="1200" dirty="0" smtClean="0">
                          <a:solidFill>
                            <a:schemeClr val="tx1"/>
                          </a:solidFill>
                          <a:latin typeface="+mn-lt"/>
                          <a:ea typeface="+mn-ea"/>
                          <a:cs typeface="+mn-cs"/>
                        </a:rPr>
                        <a:t>Turn Around Time</a:t>
                      </a:r>
                    </a:p>
                  </a:txBody>
                  <a:tcPr anchor="ctr"/>
                </a:tc>
                <a:tc>
                  <a:txBody>
                    <a:bodyPr/>
                    <a:lstStyle/>
                    <a:p>
                      <a:pPr algn="just"/>
                      <a:r>
                        <a:rPr lang="en-US" dirty="0" smtClean="0"/>
                        <a:t>The processing time will not exceed 45 days and will be stated clearly in the application form. Non-refundable form processing fee will be </a:t>
                      </a:r>
                      <a:r>
                        <a:rPr lang="en-US" dirty="0" err="1" smtClean="0"/>
                        <a:t>Rs</a:t>
                      </a:r>
                      <a:r>
                        <a:rPr lang="en-US" dirty="0" smtClean="0"/>
                        <a:t>. 100/- inclusive of NADRA online CNIC verification fee.</a:t>
                      </a:r>
                      <a:endParaRPr lang="en-US" dirty="0">
                        <a:latin typeface="+mn-lt"/>
                      </a:endParaRPr>
                    </a:p>
                  </a:txBody>
                  <a:tcPr/>
                </a:tc>
                <a:extLst>
                  <a:ext uri="{0D108BD9-81ED-4DB2-BD59-A6C34878D82A}">
                    <a16:rowId xmlns:a16="http://schemas.microsoft.com/office/drawing/2014/main" val="407275977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69850472"/>
              </p:ext>
            </p:extLst>
          </p:nvPr>
        </p:nvGraphicFramePr>
        <p:xfrm>
          <a:off x="1096962" y="3383280"/>
          <a:ext cx="10058718" cy="1240971"/>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1240971">
                <a:tc>
                  <a:txBody>
                    <a:bodyPr/>
                    <a:lstStyle/>
                    <a:p>
                      <a:pPr algn="ctr"/>
                      <a:r>
                        <a:rPr lang="en-US" sz="1800" b="1" kern="1200" dirty="0" smtClean="0">
                          <a:solidFill>
                            <a:schemeClr val="tx1"/>
                          </a:solidFill>
                          <a:latin typeface="+mn-lt"/>
                          <a:ea typeface="+mn-ea"/>
                          <a:cs typeface="+mn-cs"/>
                        </a:rPr>
                        <a:t> Online Application</a:t>
                      </a:r>
                    </a:p>
                    <a:p>
                      <a:pPr algn="ctr"/>
                      <a:r>
                        <a:rPr lang="en-US" sz="1800" b="1" kern="1200" dirty="0" smtClean="0">
                          <a:solidFill>
                            <a:schemeClr val="tx1"/>
                          </a:solidFill>
                          <a:latin typeface="+mn-lt"/>
                          <a:ea typeface="+mn-ea"/>
                          <a:cs typeface="+mn-cs"/>
                        </a:rPr>
                        <a:t>Form on PM Youth</a:t>
                      </a:r>
                    </a:p>
                    <a:p>
                      <a:pPr algn="ctr"/>
                      <a:r>
                        <a:rPr lang="en-US" sz="1800" b="1" kern="1200" dirty="0" smtClean="0">
                          <a:solidFill>
                            <a:schemeClr val="tx1"/>
                          </a:solidFill>
                          <a:latin typeface="+mn-lt"/>
                          <a:ea typeface="+mn-ea"/>
                          <a:cs typeface="+mn-cs"/>
                        </a:rPr>
                        <a:t>Portal </a:t>
                      </a:r>
                      <a:endParaRPr lang="en-US" sz="1800" b="1" kern="1200" dirty="0">
                        <a:solidFill>
                          <a:schemeClr val="tx1"/>
                        </a:solidFill>
                        <a:latin typeface="+mn-lt"/>
                        <a:ea typeface="+mn-ea"/>
                        <a:cs typeface="+mn-cs"/>
                      </a:endParaRPr>
                    </a:p>
                  </a:txBody>
                  <a:tcPr anchor="ctr"/>
                </a:tc>
                <a:tc>
                  <a:txBody>
                    <a:bodyPr/>
                    <a:lstStyle/>
                    <a:p>
                      <a:pPr algn="just"/>
                      <a:r>
                        <a:rPr lang="en-US" dirty="0" smtClean="0"/>
                        <a:t>For effective monitoring, online application form is prescribed through PM Youth Program (PMYP) Portal. The Form would be both in English and Urdu as provided on the portal. The purpose of the portal is to provide a centralized platform through which applicants would be able to apply directly to the relevant banks. </a:t>
                      </a:r>
                      <a:endParaRPr lang="en-US" dirty="0">
                        <a:latin typeface="+mn-lt"/>
                      </a:endParaRP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921852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6023" y="1619794"/>
            <a:ext cx="10202091" cy="2547257"/>
          </a:xfrm>
        </p:spPr>
        <p:txBody>
          <a:bodyPr>
            <a:normAutofit/>
          </a:bodyPr>
          <a:lstStyle/>
          <a:p>
            <a:pPr algn="ctr"/>
            <a:r>
              <a:rPr lang="en-US" sz="4800" b="1" dirty="0">
                <a:solidFill>
                  <a:schemeClr val="tx1"/>
                </a:solidFill>
              </a:rPr>
              <a:t>Markup Subsidy and Risk Sharing Scheme for Farm Mechanization (MSRSSFM</a:t>
            </a:r>
            <a:r>
              <a:rPr lang="en-US" sz="4400" b="1" dirty="0">
                <a:solidFill>
                  <a:schemeClr val="tx1"/>
                </a:solidFill>
              </a:rPr>
              <a:t>)</a:t>
            </a:r>
          </a:p>
        </p:txBody>
      </p:sp>
      <p:sp>
        <p:nvSpPr>
          <p:cNvPr id="5124" name="AutoShape 5" descr="Image result for SBP logo"/>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Arial" panose="020B0604020202020204" pitchFamily="34" charset="0"/>
              <a:cs typeface="Arial" panose="020B0604020202020204" pitchFamily="34" charset="0"/>
            </a:endParaRPr>
          </a:p>
        </p:txBody>
      </p:sp>
      <p:sp>
        <p:nvSpPr>
          <p:cNvPr id="5125" name="AutoShape 7" descr="Image result for SBP logo"/>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4249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Markup Subsidy and Risk Sharing Scheme for Farm Mechanization (MSRSSFM)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6400369"/>
              </p:ext>
            </p:extLst>
          </p:nvPr>
        </p:nvGraphicFramePr>
        <p:xfrm>
          <a:off x="1096962" y="1846262"/>
          <a:ext cx="10058718" cy="936127"/>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36127">
                <a:tc>
                  <a:txBody>
                    <a:bodyPr/>
                    <a:lstStyle/>
                    <a:p>
                      <a:pPr algn="ctr"/>
                      <a:r>
                        <a:rPr lang="en-US" b="1" dirty="0" smtClean="0"/>
                        <a:t>Eligibility </a:t>
                      </a:r>
                      <a:endParaRPr lang="en-US" b="1" dirty="0">
                        <a:latin typeface="+mn-lt"/>
                      </a:endParaRPr>
                    </a:p>
                  </a:txBody>
                  <a:tcPr anchor="ctr"/>
                </a:tc>
                <a:tc>
                  <a:txBody>
                    <a:bodyPr/>
                    <a:lstStyle/>
                    <a:p>
                      <a:r>
                        <a:rPr lang="en-US" dirty="0" smtClean="0"/>
                        <a:t>All farmers Processors and corporates engaged in agriculture crop production</a:t>
                      </a:r>
                      <a:endParaRPr lang="en-US" dirty="0" smtClean="0"/>
                    </a:p>
                  </a:txBody>
                  <a:tcPr/>
                </a:tc>
                <a:extLst>
                  <a:ext uri="{0D108BD9-81ED-4DB2-BD59-A6C34878D82A}">
                    <a16:rowId xmlns:a16="http://schemas.microsoft.com/office/drawing/2014/main" val="4072759771"/>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14039130"/>
              </p:ext>
            </p:extLst>
          </p:nvPr>
        </p:nvGraphicFramePr>
        <p:xfrm>
          <a:off x="1096962" y="2786788"/>
          <a:ext cx="10058718" cy="201168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36127">
                <a:tc>
                  <a:txBody>
                    <a:bodyPr/>
                    <a:lstStyle/>
                    <a:p>
                      <a:pPr algn="ctr"/>
                      <a:r>
                        <a:rPr lang="en-US" b="1" dirty="0" smtClean="0"/>
                        <a:t>Purpose</a:t>
                      </a:r>
                    </a:p>
                  </a:txBody>
                  <a:tcPr anchor="ctr"/>
                </a:tc>
                <a:tc>
                  <a:txBody>
                    <a:bodyPr/>
                    <a:lstStyle/>
                    <a:p>
                      <a:r>
                        <a:rPr lang="en-US" dirty="0" smtClean="0"/>
                        <a:t>For purchase of following new/used farm machinery </a:t>
                      </a:r>
                    </a:p>
                    <a:p>
                      <a:pPr marL="400050" indent="-400050">
                        <a:buAutoNum type="romanLcParenBoth"/>
                      </a:pPr>
                      <a:r>
                        <a:rPr lang="en-US" dirty="0" smtClean="0"/>
                        <a:t>Tractor </a:t>
                      </a:r>
                    </a:p>
                    <a:p>
                      <a:pPr marL="400050" indent="-400050">
                        <a:buAutoNum type="romanLcParenBoth"/>
                      </a:pPr>
                      <a:r>
                        <a:rPr lang="en-US" dirty="0" smtClean="0"/>
                        <a:t>Thresher</a:t>
                      </a:r>
                    </a:p>
                    <a:p>
                      <a:pPr marL="400050" indent="-400050">
                        <a:buAutoNum type="romanLcParenBoth"/>
                      </a:pPr>
                      <a:r>
                        <a:rPr lang="en-US" dirty="0" smtClean="0"/>
                        <a:t>Harvester</a:t>
                      </a:r>
                    </a:p>
                    <a:p>
                      <a:pPr marL="400050" indent="-400050">
                        <a:buAutoNum type="romanLcParenBoth"/>
                      </a:pPr>
                      <a:r>
                        <a:rPr lang="en-US" dirty="0" smtClean="0"/>
                        <a:t>Planters</a:t>
                      </a:r>
                    </a:p>
                    <a:p>
                      <a:pPr marL="400050" indent="-400050">
                        <a:buAutoNum type="romanLcParenBoth"/>
                      </a:pPr>
                      <a:r>
                        <a:rPr lang="en-US" dirty="0" smtClean="0"/>
                        <a:t>Mobile Grain Dryers</a:t>
                      </a:r>
                    </a:p>
                    <a:p>
                      <a:pPr marL="400050" indent="-400050">
                        <a:buAutoNum type="romanLcParenBoth"/>
                      </a:pPr>
                      <a:r>
                        <a:rPr lang="en-US" dirty="0" smtClean="0"/>
                        <a:t>Solar Tube-wells</a:t>
                      </a:r>
                      <a:endParaRPr lang="en-US" dirty="0" smtClean="0"/>
                    </a:p>
                  </a:txBody>
                  <a:tcPr/>
                </a:tc>
                <a:extLst>
                  <a:ext uri="{0D108BD9-81ED-4DB2-BD59-A6C34878D82A}">
                    <a16:rowId xmlns:a16="http://schemas.microsoft.com/office/drawing/2014/main" val="407275977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00692215"/>
              </p:ext>
            </p:extLst>
          </p:nvPr>
        </p:nvGraphicFramePr>
        <p:xfrm>
          <a:off x="1096962" y="4798468"/>
          <a:ext cx="10058718" cy="64008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557303">
                <a:tc>
                  <a:txBody>
                    <a:bodyPr/>
                    <a:lstStyle/>
                    <a:p>
                      <a:pPr algn="ctr"/>
                      <a:r>
                        <a:rPr lang="en-US" sz="1800" b="1" kern="1200" dirty="0" smtClean="0">
                          <a:solidFill>
                            <a:schemeClr val="tx1"/>
                          </a:solidFill>
                          <a:latin typeface="+mn-lt"/>
                          <a:ea typeface="+mn-ea"/>
                          <a:cs typeface="+mn-cs"/>
                        </a:rPr>
                        <a:t>Validity of Scheme</a:t>
                      </a:r>
                    </a:p>
                  </a:txBody>
                  <a:tcPr anchor="ctr"/>
                </a:tc>
                <a:tc>
                  <a:txBody>
                    <a:bodyPr/>
                    <a:lstStyle/>
                    <a:p>
                      <a:pPr marL="0" indent="0">
                        <a:buNone/>
                      </a:pPr>
                      <a:endParaRPr lang="en-US" dirty="0" smtClean="0"/>
                    </a:p>
                    <a:p>
                      <a:pPr marL="0" indent="0">
                        <a:buNone/>
                      </a:pPr>
                      <a:r>
                        <a:rPr lang="en-US" dirty="0" smtClean="0"/>
                        <a:t>Scheme will be valid for 1 Year i.e. from the date of issuance of Circular</a:t>
                      </a:r>
                    </a:p>
                  </a:txBody>
                  <a:tcPr/>
                </a:tc>
                <a:extLst>
                  <a:ext uri="{0D108BD9-81ED-4DB2-BD59-A6C34878D82A}">
                    <a16:rowId xmlns:a16="http://schemas.microsoft.com/office/drawing/2014/main" val="4072759771"/>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3948410073"/>
              </p:ext>
            </p:extLst>
          </p:nvPr>
        </p:nvGraphicFramePr>
        <p:xfrm>
          <a:off x="1096962" y="5438548"/>
          <a:ext cx="10058718" cy="64008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557303">
                <a:tc>
                  <a:txBody>
                    <a:bodyPr/>
                    <a:lstStyle/>
                    <a:p>
                      <a:pPr algn="ctr"/>
                      <a:r>
                        <a:rPr lang="en-US" sz="1800" b="1" kern="1200" dirty="0" smtClean="0">
                          <a:solidFill>
                            <a:schemeClr val="tx1"/>
                          </a:solidFill>
                          <a:latin typeface="+mn-lt"/>
                          <a:ea typeface="+mn-ea"/>
                          <a:cs typeface="+mn-cs"/>
                        </a:rPr>
                        <a:t>Maximum Loan Size</a:t>
                      </a:r>
                    </a:p>
                  </a:txBody>
                  <a:tcPr anchor="ctr"/>
                </a:tc>
                <a:tc>
                  <a:txBody>
                    <a:bodyPr/>
                    <a:lstStyle/>
                    <a:p>
                      <a:pPr marL="0" indent="0">
                        <a:buNone/>
                      </a:pPr>
                      <a:r>
                        <a:rPr lang="en-US" dirty="0" err="1" smtClean="0"/>
                        <a:t>Rs</a:t>
                      </a:r>
                      <a:r>
                        <a:rPr lang="en-US" dirty="0" smtClean="0"/>
                        <a:t> 30 million </a:t>
                      </a: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1133582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Markup Subsidy and Risk Sharing Scheme for Farm Mechanization (MSRSSFM)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473019"/>
              </p:ext>
            </p:extLst>
          </p:nvPr>
        </p:nvGraphicFramePr>
        <p:xfrm>
          <a:off x="1096962" y="1846262"/>
          <a:ext cx="10058718" cy="727121"/>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727121">
                <a:tc>
                  <a:txBody>
                    <a:bodyPr/>
                    <a:lstStyle/>
                    <a:p>
                      <a:pPr algn="ctr"/>
                      <a:r>
                        <a:rPr lang="en-US" b="1" dirty="0" smtClean="0"/>
                        <a:t>Loan Tenor</a:t>
                      </a:r>
                      <a:endParaRPr lang="en-US" b="1" dirty="0">
                        <a:latin typeface="+mn-lt"/>
                      </a:endParaRPr>
                    </a:p>
                  </a:txBody>
                  <a:tcPr anchor="ctr"/>
                </a:tc>
                <a:tc>
                  <a:txBody>
                    <a:bodyPr/>
                    <a:lstStyle/>
                    <a:p>
                      <a:r>
                        <a:rPr lang="en-US" dirty="0" smtClean="0"/>
                        <a:t>Up to 7 years inclusive of 01-year grace period, however, bank may decide the actual tenor based on useful life of machinery/equipment. </a:t>
                      </a:r>
                      <a:endParaRPr lang="en-US" dirty="0" smtClean="0"/>
                    </a:p>
                  </a:txBody>
                  <a:tcPr/>
                </a:tc>
                <a:extLst>
                  <a:ext uri="{0D108BD9-81ED-4DB2-BD59-A6C34878D82A}">
                    <a16:rowId xmlns:a16="http://schemas.microsoft.com/office/drawing/2014/main" val="4072759771"/>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99142168"/>
              </p:ext>
            </p:extLst>
          </p:nvPr>
        </p:nvGraphicFramePr>
        <p:xfrm>
          <a:off x="1096962" y="2573384"/>
          <a:ext cx="10058718" cy="770707"/>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770707">
                <a:tc>
                  <a:txBody>
                    <a:bodyPr/>
                    <a:lstStyle/>
                    <a:p>
                      <a:pPr algn="ctr"/>
                      <a:r>
                        <a:rPr lang="en-US" b="1" dirty="0" smtClean="0"/>
                        <a:t>End User Markup Rate</a:t>
                      </a:r>
                      <a:endParaRPr lang="en-US" b="1" dirty="0" smtClean="0"/>
                    </a:p>
                  </a:txBody>
                  <a:tcPr anchor="ctr"/>
                </a:tc>
                <a:tc>
                  <a:txBody>
                    <a:bodyPr/>
                    <a:lstStyle/>
                    <a:p>
                      <a:r>
                        <a:rPr lang="en-US" dirty="0" smtClean="0"/>
                        <a:t>7% per annum</a:t>
                      </a:r>
                    </a:p>
                  </a:txBody>
                  <a:tcPr/>
                </a:tc>
                <a:extLst>
                  <a:ext uri="{0D108BD9-81ED-4DB2-BD59-A6C34878D82A}">
                    <a16:rowId xmlns:a16="http://schemas.microsoft.com/office/drawing/2014/main" val="407275977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050890878"/>
              </p:ext>
            </p:extLst>
          </p:nvPr>
        </p:nvGraphicFramePr>
        <p:xfrm>
          <a:off x="1096962" y="3344092"/>
          <a:ext cx="10058718" cy="940525"/>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40525">
                <a:tc>
                  <a:txBody>
                    <a:bodyPr/>
                    <a:lstStyle/>
                    <a:p>
                      <a:pPr algn="ctr"/>
                      <a:r>
                        <a:rPr lang="en-US" sz="1800" b="1" kern="1200" dirty="0" smtClean="0">
                          <a:solidFill>
                            <a:schemeClr val="tx1"/>
                          </a:solidFill>
                          <a:latin typeface="+mn-lt"/>
                          <a:ea typeface="+mn-ea"/>
                          <a:cs typeface="+mn-cs"/>
                        </a:rPr>
                        <a:t>Bank Pricing </a:t>
                      </a:r>
                    </a:p>
                  </a:txBody>
                  <a:tcPr anchor="ctr"/>
                </a:tc>
                <a:tc>
                  <a:txBody>
                    <a:bodyPr/>
                    <a:lstStyle/>
                    <a:p>
                      <a:pPr marL="0" indent="0">
                        <a:buNone/>
                      </a:pPr>
                      <a:r>
                        <a:rPr lang="en-US" dirty="0" smtClean="0"/>
                        <a:t>KIBOR (6 month offer) + 3% p.a. Government will pay the difference of the cost i.e. (KIBOR+3%) - 7% </a:t>
                      </a:r>
                      <a:r>
                        <a:rPr lang="en-US" dirty="0" err="1" smtClean="0"/>
                        <a:t>p.a</a:t>
                      </a:r>
                      <a:endParaRPr lang="en-US" dirty="0" smtClean="0"/>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015379836"/>
              </p:ext>
            </p:extLst>
          </p:nvPr>
        </p:nvGraphicFramePr>
        <p:xfrm>
          <a:off x="1096962" y="4284617"/>
          <a:ext cx="10058718" cy="146304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40525">
                <a:tc>
                  <a:txBody>
                    <a:bodyPr/>
                    <a:lstStyle/>
                    <a:p>
                      <a:pPr algn="ctr"/>
                      <a:r>
                        <a:rPr lang="en-US" sz="1800" b="1" kern="1200" dirty="0" smtClean="0">
                          <a:solidFill>
                            <a:schemeClr val="tx1"/>
                          </a:solidFill>
                          <a:latin typeface="+mn-lt"/>
                          <a:ea typeface="+mn-ea"/>
                          <a:cs typeface="+mn-cs"/>
                        </a:rPr>
                        <a:t>Category-1</a:t>
                      </a:r>
                    </a:p>
                    <a:p>
                      <a:pPr algn="ctr"/>
                      <a:r>
                        <a:rPr lang="en-US" sz="1800" b="1" kern="1200" dirty="0" smtClean="0">
                          <a:solidFill>
                            <a:schemeClr val="tx1"/>
                          </a:solidFill>
                          <a:latin typeface="+mn-lt"/>
                          <a:ea typeface="+mn-ea"/>
                          <a:cs typeface="+mn-cs"/>
                        </a:rPr>
                        <a:t>Tractor &amp; Thresher</a:t>
                      </a:r>
                    </a:p>
                  </a:txBody>
                  <a:tcPr anchor="ctr"/>
                </a:tc>
                <a:tc>
                  <a:txBody>
                    <a:bodyPr/>
                    <a:lstStyle/>
                    <a:p>
                      <a:pPr marL="285750" indent="-285750">
                        <a:buFont typeface="Arial" panose="020B0604020202020204" pitchFamily="34" charset="0"/>
                        <a:buChar char="•"/>
                      </a:pPr>
                      <a:r>
                        <a:rPr lang="en-US" dirty="0" smtClean="0"/>
                        <a:t>All farmers.</a:t>
                      </a:r>
                    </a:p>
                    <a:p>
                      <a:pPr marL="285750" indent="-285750">
                        <a:buFont typeface="Arial" panose="020B0604020202020204" pitchFamily="34" charset="0"/>
                        <a:buChar char="•"/>
                      </a:pPr>
                      <a:r>
                        <a:rPr lang="en-US" dirty="0" smtClean="0"/>
                        <a:t>New and used Tractors &amp; Threshers (up to 3 years old) are eligible for financing.</a:t>
                      </a:r>
                    </a:p>
                    <a:p>
                      <a:pPr marL="285750" indent="-285750">
                        <a:buFont typeface="Arial" panose="020B0604020202020204" pitchFamily="34" charset="0"/>
                        <a:buChar char="•"/>
                      </a:pPr>
                      <a:r>
                        <a:rPr lang="en-US" dirty="0" smtClean="0"/>
                        <a:t>In case of used Tractors and Threshers, valuation report from PBA approved evaluator will be required for assessing loan tenor/useful life of machinery.</a:t>
                      </a:r>
                    </a:p>
                    <a:p>
                      <a:pPr marL="285750" indent="-285750">
                        <a:buFont typeface="Arial" panose="020B0604020202020204" pitchFamily="34" charset="0"/>
                        <a:buChar char="•"/>
                      </a:pPr>
                      <a:r>
                        <a:rPr lang="en-US" dirty="0" smtClean="0"/>
                        <a:t>Hypothecation of the asset purchased will be acceptable as collateral.</a:t>
                      </a: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80434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Markup Subsidy and Risk Sharing Scheme for Farm Mechanization (MSRSSFM)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9866352"/>
              </p:ext>
            </p:extLst>
          </p:nvPr>
        </p:nvGraphicFramePr>
        <p:xfrm>
          <a:off x="1096962" y="1846262"/>
          <a:ext cx="10058718" cy="201168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727121">
                <a:tc>
                  <a:txBody>
                    <a:bodyPr/>
                    <a:lstStyle/>
                    <a:p>
                      <a:pPr algn="ctr"/>
                      <a:r>
                        <a:rPr lang="en-US" b="1" dirty="0" smtClean="0"/>
                        <a:t>Category-2 Harvesters, Planters and Mobile grain dryers, Solar Tube-wells </a:t>
                      </a:r>
                      <a:endParaRPr lang="en-US" b="1" dirty="0">
                        <a:latin typeface="+mn-lt"/>
                      </a:endParaRPr>
                    </a:p>
                  </a:txBody>
                  <a:tcPr anchor="ctr"/>
                </a:tc>
                <a:tc>
                  <a:txBody>
                    <a:bodyPr/>
                    <a:lstStyle/>
                    <a:p>
                      <a:pPr marL="285750" indent="-285750">
                        <a:buFont typeface="Arial" panose="020B0604020202020204" pitchFamily="34" charset="0"/>
                        <a:buChar char="•"/>
                      </a:pPr>
                      <a:r>
                        <a:rPr lang="en-US" dirty="0" smtClean="0"/>
                        <a:t>All farmers, processors, corporates engaged in agriculture crop production.</a:t>
                      </a:r>
                    </a:p>
                    <a:p>
                      <a:pPr marL="285750" indent="-285750">
                        <a:buFont typeface="Arial" panose="020B0604020202020204" pitchFamily="34" charset="0"/>
                        <a:buChar char="•"/>
                      </a:pPr>
                      <a:r>
                        <a:rPr lang="en-US" dirty="0" smtClean="0"/>
                        <a:t>New and used Harvesters, Planters, Mobile grain dryers and Solar Tube-well (up to 3 years old) are eligible for financing.</a:t>
                      </a:r>
                    </a:p>
                    <a:p>
                      <a:pPr marL="285750" indent="-285750">
                        <a:buFont typeface="Arial" panose="020B0604020202020204" pitchFamily="34" charset="0"/>
                        <a:buChar char="•"/>
                      </a:pPr>
                      <a:r>
                        <a:rPr lang="en-US" dirty="0" smtClean="0"/>
                        <a:t>In case of used Harvesters, Planters, Mobile grain dryers, Solar Tube-well, valuation report from PBA approved evaluator will be required for assessing loan tenor/useful life of machinery.</a:t>
                      </a:r>
                    </a:p>
                    <a:p>
                      <a:pPr marL="285750" indent="-285750">
                        <a:buFont typeface="Arial" panose="020B0604020202020204" pitchFamily="34" charset="0"/>
                        <a:buChar char="•"/>
                      </a:pPr>
                      <a:r>
                        <a:rPr lang="en-US" dirty="0" smtClean="0"/>
                        <a:t>Hypothecation /any collateral acceptable to bank as per policy</a:t>
                      </a:r>
                      <a:endParaRPr lang="en-US" dirty="0" smtClean="0"/>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962967063"/>
              </p:ext>
            </p:extLst>
          </p:nvPr>
        </p:nvGraphicFramePr>
        <p:xfrm>
          <a:off x="1096962" y="3857942"/>
          <a:ext cx="10058718" cy="940525"/>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40525">
                <a:tc>
                  <a:txBody>
                    <a:bodyPr/>
                    <a:lstStyle/>
                    <a:p>
                      <a:pPr algn="ctr"/>
                      <a:r>
                        <a:rPr lang="en-US" sz="1800" b="1" kern="1200" dirty="0" smtClean="0">
                          <a:solidFill>
                            <a:schemeClr val="tx1"/>
                          </a:solidFill>
                          <a:latin typeface="+mn-lt"/>
                          <a:ea typeface="+mn-ea"/>
                          <a:cs typeface="+mn-cs"/>
                        </a:rPr>
                        <a:t>Debt Equity Ratio</a:t>
                      </a:r>
                    </a:p>
                  </a:txBody>
                  <a:tcPr anchor="ctr"/>
                </a:tc>
                <a:tc>
                  <a:txBody>
                    <a:bodyPr/>
                    <a:lstStyle/>
                    <a:p>
                      <a:pPr marL="0" indent="0">
                        <a:buFont typeface="Arial" panose="020B0604020202020204" pitchFamily="34" charset="0"/>
                        <a:buNone/>
                      </a:pPr>
                      <a:r>
                        <a:rPr lang="en-US" dirty="0" smtClean="0"/>
                        <a:t>75:25 (Farmers share 25% as equity and the rest 75% through bank financing) </a:t>
                      </a:r>
                    </a:p>
                  </a:txBody>
                  <a:tcPr/>
                </a:tc>
                <a:extLst>
                  <a:ext uri="{0D108BD9-81ED-4DB2-BD59-A6C34878D82A}">
                    <a16:rowId xmlns:a16="http://schemas.microsoft.com/office/drawing/2014/main" val="4072759771"/>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61358476"/>
              </p:ext>
            </p:extLst>
          </p:nvPr>
        </p:nvGraphicFramePr>
        <p:xfrm>
          <a:off x="1096962" y="4798467"/>
          <a:ext cx="10058718" cy="940525"/>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940525">
                <a:tc>
                  <a:txBody>
                    <a:bodyPr/>
                    <a:lstStyle/>
                    <a:p>
                      <a:pPr algn="ctr"/>
                      <a:r>
                        <a:rPr lang="en-US" sz="1800" b="1" kern="1200" dirty="0" smtClean="0">
                          <a:solidFill>
                            <a:schemeClr val="tx1"/>
                          </a:solidFill>
                          <a:latin typeface="+mn-lt"/>
                          <a:ea typeface="+mn-ea"/>
                          <a:cs typeface="+mn-cs"/>
                        </a:rPr>
                        <a:t>Risk coverage</a:t>
                      </a:r>
                    </a:p>
                  </a:txBody>
                  <a:tcPr anchor="ctr"/>
                </a:tc>
                <a:tc>
                  <a:txBody>
                    <a:bodyPr/>
                    <a:lstStyle/>
                    <a:p>
                      <a:pPr marL="0" indent="0">
                        <a:buFont typeface="Arial" panose="020B0604020202020204" pitchFamily="34" charset="0"/>
                        <a:buNone/>
                      </a:pPr>
                      <a:r>
                        <a:rPr lang="en-US" dirty="0" err="1" smtClean="0"/>
                        <a:t>GoP</a:t>
                      </a:r>
                      <a:r>
                        <a:rPr lang="en-US" dirty="0" smtClean="0"/>
                        <a:t> will bear 25% first loss on disbursed portfolio (principal portion only) for eligible borrowers as per Prudential Regulations for Agriculture Financing.</a:t>
                      </a: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137782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Markup Subsidy and Risk Sharing Scheme for Farm Mechanization (MSRSSFM)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9614616"/>
              </p:ext>
            </p:extLst>
          </p:nvPr>
        </p:nvGraphicFramePr>
        <p:xfrm>
          <a:off x="1096962" y="1846262"/>
          <a:ext cx="10058718" cy="727121"/>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727121">
                <a:tc>
                  <a:txBody>
                    <a:bodyPr/>
                    <a:lstStyle/>
                    <a:p>
                      <a:pPr algn="ctr"/>
                      <a:r>
                        <a:rPr lang="en-US" b="1" dirty="0" smtClean="0"/>
                        <a:t>Participatory Banks</a:t>
                      </a:r>
                      <a:endParaRPr lang="en-US" b="1" dirty="0">
                        <a:latin typeface="+mn-lt"/>
                      </a:endParaRPr>
                    </a:p>
                  </a:txBody>
                  <a:tcPr anchor="ctr"/>
                </a:tc>
                <a:tc>
                  <a:txBody>
                    <a:bodyPr/>
                    <a:lstStyle/>
                    <a:p>
                      <a:pPr marL="0" indent="0">
                        <a:buFont typeface="Arial" panose="020B0604020202020204" pitchFamily="34" charset="0"/>
                        <a:buNone/>
                      </a:pPr>
                      <a:r>
                        <a:rPr lang="en-US" dirty="0" smtClean="0"/>
                        <a:t>All commercial banks including Islamic banks </a:t>
                      </a:r>
                      <a:endParaRPr lang="en-US" dirty="0" smtClean="0"/>
                    </a:p>
                  </a:txBody>
                  <a:tcPr/>
                </a:tc>
                <a:extLst>
                  <a:ext uri="{0D108BD9-81ED-4DB2-BD59-A6C34878D82A}">
                    <a16:rowId xmlns:a16="http://schemas.microsoft.com/office/drawing/2014/main" val="407275977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755062374"/>
              </p:ext>
            </p:extLst>
          </p:nvPr>
        </p:nvGraphicFramePr>
        <p:xfrm>
          <a:off x="1096962" y="2573384"/>
          <a:ext cx="10058718" cy="862147"/>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862147">
                <a:tc>
                  <a:txBody>
                    <a:bodyPr/>
                    <a:lstStyle/>
                    <a:p>
                      <a:pPr algn="ctr"/>
                      <a:r>
                        <a:rPr lang="en-US" sz="1800" b="1" kern="1200" dirty="0" smtClean="0">
                          <a:solidFill>
                            <a:schemeClr val="tx1"/>
                          </a:solidFill>
                          <a:latin typeface="+mn-lt"/>
                          <a:ea typeface="+mn-ea"/>
                          <a:cs typeface="+mn-cs"/>
                        </a:rPr>
                        <a:t>Mode of Loan </a:t>
                      </a:r>
                    </a:p>
                    <a:p>
                      <a:pPr algn="ctr"/>
                      <a:r>
                        <a:rPr lang="en-US" sz="1800" b="1" kern="1200" dirty="0" smtClean="0">
                          <a:solidFill>
                            <a:schemeClr val="tx1"/>
                          </a:solidFill>
                          <a:latin typeface="+mn-lt"/>
                          <a:ea typeface="+mn-ea"/>
                          <a:cs typeface="+mn-cs"/>
                        </a:rPr>
                        <a:t>Disbursement </a:t>
                      </a:r>
                    </a:p>
                  </a:txBody>
                  <a:tcPr anchor="ctr"/>
                </a:tc>
                <a:tc>
                  <a:txBody>
                    <a:bodyPr/>
                    <a:lstStyle/>
                    <a:p>
                      <a:pPr marL="0" indent="0">
                        <a:buFont typeface="Arial" panose="020B0604020202020204" pitchFamily="34" charset="0"/>
                        <a:buNone/>
                      </a:pPr>
                      <a:r>
                        <a:rPr lang="en-US" dirty="0" smtClean="0"/>
                        <a:t>The payment against purchase of farm machinery/equipment will be directly made in the name of supplier/vendor/owner</a:t>
                      </a: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293057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0600" y="2967039"/>
            <a:ext cx="2743200" cy="479425"/>
          </a:xfrm>
          <a:prstGeom prst="rect">
            <a:avLst/>
          </a:prstGeom>
          <a:noFill/>
          <a:ln w="25400" cap="flat" cmpd="sng" algn="ctr">
            <a:noFill/>
            <a:prstDash val="solid"/>
            <a:miter lim="800000"/>
            <a:headEnd/>
            <a:tailEnd/>
          </a:ln>
          <a:extLst>
            <a:ext uri="{909E8E84-426E-40DD-AFC4-6F175D3DCCD1}">
              <a14:hiddenFill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anchor="ctr"/>
          <a:lstStyle/>
          <a:p>
            <a:pPr algn="ctr" defTabSz="685800" eaLnBrk="1" fontAlgn="auto" hangingPunct="1">
              <a:lnSpc>
                <a:spcPct val="90000"/>
              </a:lnSpc>
              <a:spcBef>
                <a:spcPts val="0"/>
              </a:spcBef>
              <a:spcAft>
                <a:spcPts val="0"/>
              </a:spcAft>
              <a:defRPr/>
            </a:pPr>
            <a:r>
              <a:rPr lang="en-US" sz="4000" b="1" dirty="0">
                <a:solidFill>
                  <a:srgbClr val="800000"/>
                </a:solidFill>
              </a:rPr>
              <a:t>Thank You</a:t>
            </a:r>
          </a:p>
        </p:txBody>
      </p:sp>
    </p:spTree>
    <p:extLst>
      <p:ext uri="{BB962C8B-B14F-4D97-AF65-F5344CB8AC3E}">
        <p14:creationId xmlns:p14="http://schemas.microsoft.com/office/powerpoint/2010/main" val="1465271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7468" y="406163"/>
            <a:ext cx="9051378" cy="1102804"/>
          </a:xfrm>
        </p:spPr>
        <p:txBody>
          <a:bodyPr/>
          <a:lstStyle/>
          <a:p>
            <a:r>
              <a:rPr lang="en-US" sz="3200" dirty="0">
                <a:solidFill>
                  <a:schemeClr val="tx1"/>
                </a:solidFill>
                <a:latin typeface="Arial Black" panose="020B0A04020102020204" pitchFamily="34" charset="0"/>
              </a:rPr>
              <a:t>SMEs’ Contribution in </a:t>
            </a:r>
            <a:r>
              <a:rPr lang="en-US" sz="3200" dirty="0" smtClean="0">
                <a:solidFill>
                  <a:schemeClr val="tx1"/>
                </a:solidFill>
                <a:latin typeface="Arial Black" panose="020B0A04020102020204" pitchFamily="34" charset="0"/>
              </a:rPr>
              <a:t>Pakistan </a:t>
            </a:r>
            <a:r>
              <a:rPr lang="en-US" sz="3200" dirty="0">
                <a:solidFill>
                  <a:schemeClr val="tx1"/>
                </a:solidFill>
                <a:latin typeface="Arial Black" panose="020B0A04020102020204" pitchFamily="34" charset="0"/>
              </a:rPr>
              <a:t>Economy</a:t>
            </a:r>
          </a:p>
        </p:txBody>
      </p:sp>
      <p:sp>
        <p:nvSpPr>
          <p:cNvPr id="4" name="TextBox 3"/>
          <p:cNvSpPr txBox="1"/>
          <p:nvPr/>
        </p:nvSpPr>
        <p:spPr>
          <a:xfrm>
            <a:off x="1905000" y="1985320"/>
            <a:ext cx="5976156" cy="430887"/>
          </a:xfrm>
          <a:prstGeom prst="rect">
            <a:avLst/>
          </a:prstGeom>
          <a:noFill/>
        </p:spPr>
        <p:txBody>
          <a:bodyPr wrap="square" rtlCol="0">
            <a:spAutoFit/>
          </a:bodyPr>
          <a:lstStyle/>
          <a:p>
            <a:pPr algn="r">
              <a:tabLst>
                <a:tab pos="2806700" algn="l"/>
              </a:tabLst>
            </a:pPr>
            <a:r>
              <a:rPr lang="en-US" sz="2200" b="1" dirty="0"/>
              <a:t>Estimated Share in total businesses (5.2 million)</a:t>
            </a:r>
          </a:p>
        </p:txBody>
      </p:sp>
      <p:sp>
        <p:nvSpPr>
          <p:cNvPr id="5" name="TextBox 4"/>
          <p:cNvSpPr txBox="1"/>
          <p:nvPr/>
        </p:nvSpPr>
        <p:spPr>
          <a:xfrm>
            <a:off x="1905000" y="5117070"/>
            <a:ext cx="5867400" cy="430887"/>
          </a:xfrm>
          <a:prstGeom prst="rect">
            <a:avLst/>
          </a:prstGeom>
          <a:noFill/>
        </p:spPr>
        <p:txBody>
          <a:bodyPr wrap="square" rtlCol="0">
            <a:spAutoFit/>
          </a:bodyPr>
          <a:lstStyle/>
          <a:p>
            <a:pPr algn="r"/>
            <a:r>
              <a:rPr lang="en-US" sz="2200" b="1" dirty="0"/>
              <a:t>Workers employed in non-agricultural workforce</a:t>
            </a:r>
          </a:p>
        </p:txBody>
      </p:sp>
      <p:sp>
        <p:nvSpPr>
          <p:cNvPr id="6" name="TextBox 5"/>
          <p:cNvSpPr txBox="1"/>
          <p:nvPr/>
        </p:nvSpPr>
        <p:spPr>
          <a:xfrm>
            <a:off x="2790604" y="3489177"/>
            <a:ext cx="4981796" cy="430887"/>
          </a:xfrm>
          <a:prstGeom prst="rect">
            <a:avLst/>
          </a:prstGeom>
          <a:noFill/>
        </p:spPr>
        <p:txBody>
          <a:bodyPr wrap="square" rtlCol="0">
            <a:spAutoFit/>
          </a:bodyPr>
          <a:lstStyle/>
          <a:p>
            <a:pPr algn="r"/>
            <a:r>
              <a:rPr lang="en-US" sz="2200" b="1" dirty="0"/>
              <a:t>Estimated Contribution to GDP</a:t>
            </a:r>
          </a:p>
        </p:txBody>
      </p:sp>
      <p:graphicFrame>
        <p:nvGraphicFramePr>
          <p:cNvPr id="7" name="Chart 6"/>
          <p:cNvGraphicFramePr/>
          <p:nvPr>
            <p:extLst>
              <p:ext uri="{D42A27DB-BD31-4B8C-83A1-F6EECF244321}">
                <p14:modId xmlns:p14="http://schemas.microsoft.com/office/powerpoint/2010/main" val="3638190872"/>
              </p:ext>
            </p:extLst>
          </p:nvPr>
        </p:nvGraphicFramePr>
        <p:xfrm>
          <a:off x="8081864" y="1789610"/>
          <a:ext cx="1610776" cy="10037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258667510"/>
              </p:ext>
            </p:extLst>
          </p:nvPr>
        </p:nvGraphicFramePr>
        <p:xfrm>
          <a:off x="8081864" y="3174274"/>
          <a:ext cx="1610776" cy="11586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1262605198"/>
              </p:ext>
            </p:extLst>
          </p:nvPr>
        </p:nvGraphicFramePr>
        <p:xfrm>
          <a:off x="8081864" y="4924697"/>
          <a:ext cx="1610776" cy="1104230"/>
        </p:xfrm>
        <a:graphic>
          <a:graphicData uri="http://schemas.openxmlformats.org/drawingml/2006/chart">
            <c:chart xmlns:c="http://schemas.openxmlformats.org/drawingml/2006/chart" xmlns:r="http://schemas.openxmlformats.org/officeDocument/2006/relationships" r:id="rId5"/>
          </a:graphicData>
        </a:graphic>
      </p:graphicFrame>
      <p:sp>
        <p:nvSpPr>
          <p:cNvPr id="10" name="Rectangle 9"/>
          <p:cNvSpPr/>
          <p:nvPr/>
        </p:nvSpPr>
        <p:spPr>
          <a:xfrm>
            <a:off x="1307468" y="6392413"/>
            <a:ext cx="2520280" cy="44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Source: SMEDA</a:t>
            </a:r>
            <a:endParaRPr lang="en-US" sz="1400" dirty="0">
              <a:solidFill>
                <a:schemeClr val="tx1"/>
              </a:solidFill>
            </a:endParaRPr>
          </a:p>
        </p:txBody>
      </p:sp>
    </p:spTree>
    <p:extLst>
      <p:ext uri="{BB962C8B-B14F-4D97-AF65-F5344CB8AC3E}">
        <p14:creationId xmlns:p14="http://schemas.microsoft.com/office/powerpoint/2010/main" val="103497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231" y="789679"/>
            <a:ext cx="8242659" cy="734104"/>
          </a:xfrm>
        </p:spPr>
        <p:txBody>
          <a:bodyPr rtlCol="0">
            <a:noAutofit/>
          </a:bodyPr>
          <a:lstStyle/>
          <a:p>
            <a:pPr>
              <a:defRPr/>
            </a:pPr>
            <a:r>
              <a:rPr sz="3200" b="1" dirty="0">
                <a:solidFill>
                  <a:schemeClr val="tx1"/>
                </a:solidFill>
                <a:latin typeface="Arial Black" panose="020B0A04020102020204" pitchFamily="34" charset="0"/>
              </a:rPr>
              <a:t>Definition of SE and ME-Pakistan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9285141"/>
              </p:ext>
            </p:extLst>
          </p:nvPr>
        </p:nvGraphicFramePr>
        <p:xfrm>
          <a:off x="1502231" y="2170114"/>
          <a:ext cx="8403771" cy="2665413"/>
        </p:xfrm>
        <a:graphic>
          <a:graphicData uri="http://schemas.openxmlformats.org/drawingml/2006/table">
            <a:tbl>
              <a:tblPr firstRow="1" bandRow="1">
                <a:tableStyleId>{7E9639D4-E3E2-4D34-9284-5A2195B3D0D7}</a:tableStyleId>
              </a:tblPr>
              <a:tblGrid>
                <a:gridCol w="2801257">
                  <a:extLst>
                    <a:ext uri="{9D8B030D-6E8A-4147-A177-3AD203B41FA5}">
                      <a16:colId xmlns:a16="http://schemas.microsoft.com/office/drawing/2014/main" val="20000"/>
                    </a:ext>
                  </a:extLst>
                </a:gridCol>
                <a:gridCol w="2801257">
                  <a:extLst>
                    <a:ext uri="{9D8B030D-6E8A-4147-A177-3AD203B41FA5}">
                      <a16:colId xmlns:a16="http://schemas.microsoft.com/office/drawing/2014/main" val="20002"/>
                    </a:ext>
                  </a:extLst>
                </a:gridCol>
                <a:gridCol w="2801257">
                  <a:extLst>
                    <a:ext uri="{9D8B030D-6E8A-4147-A177-3AD203B41FA5}">
                      <a16:colId xmlns:a16="http://schemas.microsoft.com/office/drawing/2014/main" val="20003"/>
                    </a:ext>
                  </a:extLst>
                </a:gridCol>
              </a:tblGrid>
              <a:tr h="441236">
                <a:tc>
                  <a:txBody>
                    <a:bodyPr/>
                    <a:lstStyle/>
                    <a:p>
                      <a:pPr algn="ctr"/>
                      <a:r>
                        <a:rPr lang="en-US" sz="1800" dirty="0">
                          <a:solidFill>
                            <a:schemeClr val="tx1"/>
                          </a:solidFill>
                          <a:latin typeface="Calibri" panose="020F0502020204030204" pitchFamily="34" charset="0"/>
                          <a:cs typeface="Calibri" panose="020F0502020204030204" pitchFamily="34" charset="0"/>
                        </a:rPr>
                        <a:t>Enterprises</a:t>
                      </a:r>
                    </a:p>
                  </a:txBody>
                  <a:tcPr marL="68578" marR="68578" marT="34274" marB="342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Annual</a:t>
                      </a:r>
                      <a:r>
                        <a:rPr lang="en-US" sz="1800" baseline="0" dirty="0">
                          <a:solidFill>
                            <a:schemeClr val="tx1"/>
                          </a:solidFill>
                          <a:latin typeface="Calibri" panose="020F0502020204030204" pitchFamily="34" charset="0"/>
                          <a:cs typeface="Calibri" panose="020F0502020204030204" pitchFamily="34" charset="0"/>
                        </a:rPr>
                        <a:t> Sales </a:t>
                      </a:r>
                      <a:r>
                        <a:rPr lang="en-US" sz="1800" baseline="0" dirty="0" smtClean="0">
                          <a:solidFill>
                            <a:schemeClr val="tx1"/>
                          </a:solidFill>
                          <a:latin typeface="Calibri" panose="020F0502020204030204" pitchFamily="34" charset="0"/>
                          <a:cs typeface="Calibri" panose="020F0502020204030204" pitchFamily="34" charset="0"/>
                        </a:rPr>
                        <a:t>Turnover*</a:t>
                      </a:r>
                      <a:endParaRPr lang="en-US" sz="1800" dirty="0">
                        <a:solidFill>
                          <a:schemeClr val="tx1"/>
                        </a:solidFill>
                        <a:latin typeface="Calibri" panose="020F0502020204030204" pitchFamily="34" charset="0"/>
                        <a:cs typeface="Calibri" panose="020F0502020204030204" pitchFamily="34" charset="0"/>
                      </a:endParaRPr>
                    </a:p>
                  </a:txBody>
                  <a:tcPr marL="68578" marR="68578" marT="34274" marB="342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Financing </a:t>
                      </a:r>
                      <a:r>
                        <a:rPr lang="en-US" sz="1800" dirty="0" smtClean="0">
                          <a:solidFill>
                            <a:schemeClr val="tx1"/>
                          </a:solidFill>
                          <a:latin typeface="Calibri" panose="020F0502020204030204" pitchFamily="34" charset="0"/>
                          <a:cs typeface="Calibri" panose="020F0502020204030204" pitchFamily="34" charset="0"/>
                        </a:rPr>
                        <a:t>Limit**</a:t>
                      </a:r>
                      <a:endParaRPr lang="en-US" sz="1800" baseline="30000" dirty="0">
                        <a:solidFill>
                          <a:schemeClr val="tx1"/>
                        </a:solidFill>
                        <a:latin typeface="Calibri" panose="020F0502020204030204" pitchFamily="34" charset="0"/>
                        <a:cs typeface="Calibri" panose="020F0502020204030204" pitchFamily="34" charset="0"/>
                      </a:endParaRPr>
                    </a:p>
                  </a:txBody>
                  <a:tcPr marL="68578" marR="68578" marT="34274" marB="342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41236">
                <a:tc>
                  <a:txBody>
                    <a:bodyPr/>
                    <a:lstStyle/>
                    <a:p>
                      <a:r>
                        <a:rPr lang="en-US" sz="1800" dirty="0">
                          <a:latin typeface="Calibri" panose="020F0502020204030204" pitchFamily="34" charset="0"/>
                          <a:cs typeface="Calibri" panose="020F0502020204030204" pitchFamily="34" charset="0"/>
                        </a:rPr>
                        <a:t>Small Enterprises</a:t>
                      </a:r>
                      <a:endParaRPr lang="en-US" sz="1800" b="1" dirty="0">
                        <a:latin typeface="Calibri" panose="020F0502020204030204" pitchFamily="34" charset="0"/>
                        <a:cs typeface="Calibri" panose="020F0502020204030204" pitchFamily="34" charset="0"/>
                      </a:endParaRP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latin typeface="Calibri" panose="020F0502020204030204" pitchFamily="34" charset="0"/>
                          <a:cs typeface="Calibri" panose="020F0502020204030204" pitchFamily="34" charset="0"/>
                        </a:rPr>
                        <a:t>Up to </a:t>
                      </a:r>
                      <a:r>
                        <a:rPr lang="en-US" sz="1800" dirty="0">
                          <a:latin typeface="Calibri" panose="020F0502020204030204" pitchFamily="34" charset="0"/>
                          <a:cs typeface="Calibri" panose="020F0502020204030204" pitchFamily="34" charset="0"/>
                        </a:rPr>
                        <a:t>150</a:t>
                      </a:r>
                      <a:r>
                        <a:rPr lang="en-US" sz="1800" baseline="0" dirty="0">
                          <a:latin typeface="Calibri" panose="020F0502020204030204" pitchFamily="34" charset="0"/>
                          <a:cs typeface="Calibri" panose="020F0502020204030204" pitchFamily="34" charset="0"/>
                        </a:rPr>
                        <a:t> million</a:t>
                      </a:r>
                      <a:endParaRPr lang="en-US" sz="1800" dirty="0">
                        <a:latin typeface="Calibri" panose="020F0502020204030204" pitchFamily="34" charset="0"/>
                        <a:cs typeface="Calibri" panose="020F0502020204030204" pitchFamily="34" charset="0"/>
                      </a:endParaRP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latin typeface="Calibri" panose="020F0502020204030204" pitchFamily="34" charset="0"/>
                          <a:cs typeface="Calibri" panose="020F0502020204030204" pitchFamily="34" charset="0"/>
                        </a:rPr>
                        <a:t>Up to </a:t>
                      </a:r>
                      <a:r>
                        <a:rPr lang="en-US" sz="1800" dirty="0" err="1">
                          <a:latin typeface="Calibri" panose="020F0502020204030204" pitchFamily="34" charset="0"/>
                          <a:cs typeface="Calibri" panose="020F0502020204030204" pitchFamily="34" charset="0"/>
                        </a:rPr>
                        <a:t>Rs</a:t>
                      </a:r>
                      <a:r>
                        <a:rPr lang="en-US" sz="1800" dirty="0">
                          <a:latin typeface="Calibri" panose="020F0502020204030204" pitchFamily="34" charset="0"/>
                          <a:cs typeface="Calibri" panose="020F0502020204030204" pitchFamily="34" charset="0"/>
                        </a:rPr>
                        <a:t>. 25 million</a:t>
                      </a: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91508">
                <a:tc>
                  <a:txBody>
                    <a:bodyPr/>
                    <a:lstStyle/>
                    <a:p>
                      <a:r>
                        <a:rPr lang="en-US" sz="1800" dirty="0">
                          <a:latin typeface="Calibri" panose="020F0502020204030204" pitchFamily="34" charset="0"/>
                          <a:cs typeface="Calibri" panose="020F0502020204030204" pitchFamily="34" charset="0"/>
                        </a:rPr>
                        <a:t>Medium Enterprises</a:t>
                      </a:r>
                      <a:endParaRPr lang="en-US" sz="1800" b="1" dirty="0">
                        <a:latin typeface="Calibri" panose="020F0502020204030204" pitchFamily="34" charset="0"/>
                        <a:cs typeface="Calibri" panose="020F0502020204030204" pitchFamily="34" charset="0"/>
                      </a:endParaRP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effectLst/>
                          <a:latin typeface="Calibri" panose="020F0502020204030204" pitchFamily="34" charset="0"/>
                          <a:cs typeface="Calibri" panose="020F0502020204030204" pitchFamily="34" charset="0"/>
                        </a:rPr>
                        <a:t>Above </a:t>
                      </a:r>
                      <a:r>
                        <a:rPr lang="en-US" sz="1800" kern="1200" dirty="0" err="1">
                          <a:effectLst/>
                          <a:latin typeface="Calibri" panose="020F0502020204030204" pitchFamily="34" charset="0"/>
                          <a:cs typeface="Calibri" panose="020F0502020204030204" pitchFamily="34" charset="0"/>
                        </a:rPr>
                        <a:t>Rs</a:t>
                      </a:r>
                      <a:r>
                        <a:rPr lang="en-US" sz="1800" kern="1200" dirty="0">
                          <a:effectLst/>
                          <a:latin typeface="Calibri" panose="020F0502020204030204" pitchFamily="34" charset="0"/>
                          <a:cs typeface="Calibri" panose="020F0502020204030204" pitchFamily="34" charset="0"/>
                        </a:rPr>
                        <a:t> 150 million &amp; up to </a:t>
                      </a:r>
                      <a:r>
                        <a:rPr lang="en-US" sz="1800" kern="1200" dirty="0" err="1">
                          <a:effectLst/>
                          <a:latin typeface="Calibri" panose="020F0502020204030204" pitchFamily="34" charset="0"/>
                          <a:cs typeface="Calibri" panose="020F0502020204030204" pitchFamily="34" charset="0"/>
                        </a:rPr>
                        <a:t>Rs</a:t>
                      </a:r>
                      <a:r>
                        <a:rPr lang="en-US" sz="1800" kern="1200" dirty="0">
                          <a:effectLst/>
                          <a:latin typeface="Calibri" panose="020F0502020204030204" pitchFamily="34" charset="0"/>
                          <a:cs typeface="Calibri" panose="020F0502020204030204" pitchFamily="34" charset="0"/>
                        </a:rPr>
                        <a:t> 800 million</a:t>
                      </a:r>
                    </a:p>
                    <a:p>
                      <a:endParaRPr lang="en-US" sz="1800" dirty="0">
                        <a:latin typeface="Calibri" panose="020F0502020204030204" pitchFamily="34" charset="0"/>
                        <a:cs typeface="Calibri" panose="020F0502020204030204" pitchFamily="34" charset="0"/>
                      </a:endParaRP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latin typeface="Calibri" panose="020F0502020204030204" pitchFamily="34" charset="0"/>
                          <a:cs typeface="Calibri" panose="020F0502020204030204" pitchFamily="34" charset="0"/>
                        </a:rPr>
                        <a:t>Up to </a:t>
                      </a:r>
                      <a:r>
                        <a:rPr lang="en-US" sz="1800" dirty="0" err="1">
                          <a:latin typeface="Calibri" panose="020F0502020204030204" pitchFamily="34" charset="0"/>
                          <a:cs typeface="Calibri" panose="020F0502020204030204" pitchFamily="34" charset="0"/>
                        </a:rPr>
                        <a:t>Rs</a:t>
                      </a:r>
                      <a:r>
                        <a:rPr lang="en-US" sz="1800" dirty="0">
                          <a:latin typeface="Calibri" panose="020F0502020204030204" pitchFamily="34" charset="0"/>
                          <a:cs typeface="Calibri" panose="020F0502020204030204" pitchFamily="34" charset="0"/>
                        </a:rPr>
                        <a:t>. 200 million</a:t>
                      </a: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1433">
                <a:tc>
                  <a:txBody>
                    <a:bodyPr/>
                    <a:lstStyle/>
                    <a:p>
                      <a:r>
                        <a:rPr lang="en-US" sz="1800" dirty="0" smtClean="0">
                          <a:latin typeface="Calibri" panose="020F0502020204030204" pitchFamily="34" charset="0"/>
                          <a:cs typeface="Calibri" panose="020F0502020204030204" pitchFamily="34" charset="0"/>
                        </a:rPr>
                        <a:t>Start-up</a:t>
                      </a:r>
                      <a:endParaRPr lang="en-US" sz="1800" b="1" dirty="0">
                        <a:latin typeface="Calibri" panose="020F0502020204030204" pitchFamily="34" charset="0"/>
                        <a:cs typeface="Calibri" panose="020F0502020204030204" pitchFamily="34" charset="0"/>
                      </a:endParaRP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just">
                        <a:spcBef>
                          <a:spcPts val="0"/>
                        </a:spcBef>
                        <a:spcAft>
                          <a:spcPts val="0"/>
                        </a:spcAft>
                      </a:pPr>
                      <a:r>
                        <a:rPr lang="en-GB" sz="1800" dirty="0" smtClean="0">
                          <a:effectLst/>
                          <a:latin typeface="Calibri" panose="020F0502020204030204" pitchFamily="34" charset="0"/>
                          <a:cs typeface="Calibri" panose="020F0502020204030204" pitchFamily="34" charset="0"/>
                        </a:rPr>
                        <a:t>A small enterprise or medium enterprise up to 5 years old will be considered as start-up SE or start-up ME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78" marR="68578" marT="34274" marB="34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800" dirty="0"/>
                    </a:p>
                  </a:txBody>
                  <a:tcPr marL="68578" marR="68578" marT="34277" marB="34277" anchor="ctr"/>
                </a:tc>
                <a:extLst>
                  <a:ext uri="{0D108BD9-81ED-4DB2-BD59-A6C34878D82A}">
                    <a16:rowId xmlns:a16="http://schemas.microsoft.com/office/drawing/2014/main" val="2542750531"/>
                  </a:ext>
                </a:extLst>
              </a:tr>
            </a:tbl>
          </a:graphicData>
        </a:graphic>
      </p:graphicFrame>
      <p:sp>
        <p:nvSpPr>
          <p:cNvPr id="9238" name="Rectangle 4"/>
          <p:cNvSpPr>
            <a:spLocks noChangeArrowheads="1"/>
          </p:cNvSpPr>
          <p:nvPr/>
        </p:nvSpPr>
        <p:spPr bwMode="auto">
          <a:xfrm>
            <a:off x="1789613" y="4835527"/>
            <a:ext cx="67675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dirty="0" smtClean="0">
                <a:solidFill>
                  <a:schemeClr val="tx1"/>
                </a:solidFill>
                <a:latin typeface="Calibri" panose="020F0502020204030204" pitchFamily="34" charset="0"/>
                <a:cs typeface="Calibri" panose="020F0502020204030204" pitchFamily="34" charset="0"/>
              </a:rPr>
              <a:t>*These </a:t>
            </a:r>
            <a:r>
              <a:rPr lang="en-US" altLang="en-US" dirty="0">
                <a:solidFill>
                  <a:schemeClr val="tx1"/>
                </a:solidFill>
                <a:latin typeface="Calibri" panose="020F0502020204030204" pitchFamily="34" charset="0"/>
                <a:cs typeface="Calibri" panose="020F0502020204030204" pitchFamily="34" charset="0"/>
              </a:rPr>
              <a:t>definition became effective since March 29, </a:t>
            </a:r>
            <a:r>
              <a:rPr lang="en-US" altLang="en-US" dirty="0" smtClean="0">
                <a:solidFill>
                  <a:schemeClr val="tx1"/>
                </a:solidFill>
                <a:latin typeface="Calibri" panose="020F0502020204030204" pitchFamily="34" charset="0"/>
                <a:cs typeface="Calibri" panose="020F0502020204030204" pitchFamily="34" charset="0"/>
              </a:rPr>
              <a:t>2022</a:t>
            </a:r>
            <a:endParaRPr lang="en-US" altLang="en-US" dirty="0">
              <a:solidFill>
                <a:schemeClr val="tx1"/>
              </a:solidFill>
              <a:latin typeface="Calibri" panose="020F0502020204030204" pitchFamily="34" charset="0"/>
              <a:cs typeface="Calibri" panose="020F0502020204030204" pitchFamily="34" charset="0"/>
            </a:endParaRPr>
          </a:p>
          <a:p>
            <a:pPr eaLnBrk="1" hangingPunct="1">
              <a:spcBef>
                <a:spcPct val="0"/>
              </a:spcBef>
              <a:buClrTx/>
              <a:buSzTx/>
              <a:buFontTx/>
              <a:buNone/>
            </a:pPr>
            <a:r>
              <a:rPr lang="en-US" altLang="en-US" dirty="0" smtClean="0">
                <a:solidFill>
                  <a:schemeClr val="tx1"/>
                </a:solidFill>
                <a:latin typeface="Calibri" panose="020F0502020204030204" pitchFamily="34" charset="0"/>
                <a:cs typeface="Calibri" panose="020F0502020204030204" pitchFamily="34" charset="0"/>
              </a:rPr>
              <a:t>**from </a:t>
            </a:r>
            <a:r>
              <a:rPr lang="en-US" altLang="en-US" dirty="0">
                <a:solidFill>
                  <a:schemeClr val="tx1"/>
                </a:solidFill>
                <a:latin typeface="Calibri" panose="020F0502020204030204" pitchFamily="34" charset="0"/>
                <a:cs typeface="Calibri" panose="020F0502020204030204" pitchFamily="34" charset="0"/>
              </a:rPr>
              <a:t>a single Bank/DFI or from all banks/DFIs</a:t>
            </a:r>
            <a:endParaRPr lang="en-US" alt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963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b="1" dirty="0" smtClean="0">
                <a:solidFill>
                  <a:schemeClr val="tx1"/>
                </a:solidFill>
                <a:latin typeface="Arial Black" panose="020B0A04020102020204" pitchFamily="34" charset="0"/>
                <a:cs typeface="Calibri" panose="020F0502020204030204" pitchFamily="34" charset="0"/>
              </a:rPr>
              <a:t>SME Financing Targets</a:t>
            </a:r>
            <a:endParaRPr lang="en-US" altLang="en-US" dirty="0" smtClean="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rtlCol="0">
            <a:normAutofit/>
          </a:bodyPr>
          <a:lstStyle/>
          <a:p>
            <a:pPr marL="0" indent="0" algn="just">
              <a:lnSpc>
                <a:spcPct val="115000"/>
              </a:lnSpc>
              <a:spcBef>
                <a:spcPts val="0"/>
              </a:spcBef>
              <a:spcAft>
                <a:spcPts val="0"/>
              </a:spcAft>
              <a:buNone/>
              <a:defRPr/>
            </a:pPr>
            <a:r>
              <a:rPr lang="en-US" b="1" dirty="0" smtClean="0">
                <a:solidFill>
                  <a:srgbClr val="0000FF"/>
                </a:solidFill>
                <a:ea typeface="Calibri" panose="020F0502020204030204" pitchFamily="34" charset="0"/>
                <a:cs typeface="Calibri" panose="020F0502020204030204" pitchFamily="34" charset="0"/>
              </a:rPr>
              <a:t> </a:t>
            </a:r>
          </a:p>
          <a:p>
            <a:pPr marL="0" indent="0" algn="just">
              <a:lnSpc>
                <a:spcPct val="115000"/>
              </a:lnSpc>
              <a:spcBef>
                <a:spcPts val="0"/>
              </a:spcBef>
              <a:spcAft>
                <a:spcPts val="0"/>
              </a:spcAft>
              <a:buNone/>
              <a:defRPr/>
            </a:pPr>
            <a:r>
              <a:rPr lang="en-US" dirty="0" smtClean="0">
                <a:solidFill>
                  <a:schemeClr val="tx1"/>
                </a:solidFill>
                <a:ea typeface="Calibri" panose="020F0502020204030204" pitchFamily="34" charset="0"/>
                <a:cs typeface="Calibri" panose="020F0502020204030204" pitchFamily="34" charset="0"/>
              </a:rPr>
              <a:t>In line with targets prescribed in National SME Policy 2021, SBP has assigned the SME financing targets of PKR 800 billion outstanding SME finance to 700,000 borrowers to all banks /DFIs for next four year i.e. CY 2022 to CY 2025.</a:t>
            </a:r>
          </a:p>
          <a:p>
            <a:pPr>
              <a:spcAft>
                <a:spcPts val="0"/>
              </a:spcAft>
              <a:buFont typeface="Wingdings 3" charset="2"/>
              <a:buChar char=""/>
              <a:defRPr/>
            </a:pPr>
            <a:endParaRPr lang="en-US" b="1" dirty="0">
              <a:solidFill>
                <a:schemeClr val="tx1">
                  <a:lumMod val="75000"/>
                  <a:lumOff val="25000"/>
                </a:schemeClr>
              </a:solidFill>
            </a:endParaRPr>
          </a:p>
        </p:txBody>
      </p:sp>
    </p:spTree>
    <p:extLst>
      <p:ext uri="{BB962C8B-B14F-4D97-AF65-F5344CB8AC3E}">
        <p14:creationId xmlns:p14="http://schemas.microsoft.com/office/powerpoint/2010/main" val="107060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tx1"/>
                </a:solidFill>
                <a:latin typeface="Arial Black" panose="020B0A04020102020204" pitchFamily="34" charset="0"/>
              </a:rPr>
              <a:t>SME Financing in Pakistan</a:t>
            </a:r>
          </a:p>
        </p:txBody>
      </p:sp>
      <p:graphicFrame>
        <p:nvGraphicFramePr>
          <p:cNvPr id="4" name="Table 3"/>
          <p:cNvGraphicFramePr>
            <a:graphicFrameLocks noGrp="1"/>
          </p:cNvGraphicFramePr>
          <p:nvPr>
            <p:extLst>
              <p:ext uri="{D42A27DB-BD31-4B8C-83A1-F6EECF244321}">
                <p14:modId xmlns:p14="http://schemas.microsoft.com/office/powerpoint/2010/main" val="22229823"/>
              </p:ext>
            </p:extLst>
          </p:nvPr>
        </p:nvGraphicFramePr>
        <p:xfrm>
          <a:off x="1198180" y="1915871"/>
          <a:ext cx="9198164" cy="2743965"/>
        </p:xfrm>
        <a:graphic>
          <a:graphicData uri="http://schemas.openxmlformats.org/drawingml/2006/table">
            <a:tbl>
              <a:tblPr/>
              <a:tblGrid>
                <a:gridCol w="1959926">
                  <a:extLst>
                    <a:ext uri="{9D8B030D-6E8A-4147-A177-3AD203B41FA5}">
                      <a16:colId xmlns:a16="http://schemas.microsoft.com/office/drawing/2014/main" val="20000"/>
                    </a:ext>
                  </a:extLst>
                </a:gridCol>
                <a:gridCol w="664609">
                  <a:extLst>
                    <a:ext uri="{9D8B030D-6E8A-4147-A177-3AD203B41FA5}">
                      <a16:colId xmlns:a16="http://schemas.microsoft.com/office/drawing/2014/main" val="20001"/>
                    </a:ext>
                  </a:extLst>
                </a:gridCol>
                <a:gridCol w="791623">
                  <a:extLst>
                    <a:ext uri="{9D8B030D-6E8A-4147-A177-3AD203B41FA5}">
                      <a16:colId xmlns:a16="http://schemas.microsoft.com/office/drawing/2014/main" val="20002"/>
                    </a:ext>
                  </a:extLst>
                </a:gridCol>
                <a:gridCol w="747046">
                  <a:extLst>
                    <a:ext uri="{9D8B030D-6E8A-4147-A177-3AD203B41FA5}">
                      <a16:colId xmlns:a16="http://schemas.microsoft.com/office/drawing/2014/main" val="20003"/>
                    </a:ext>
                  </a:extLst>
                </a:gridCol>
                <a:gridCol w="860288">
                  <a:extLst>
                    <a:ext uri="{9D8B030D-6E8A-4147-A177-3AD203B41FA5}">
                      <a16:colId xmlns:a16="http://schemas.microsoft.com/office/drawing/2014/main" val="20004"/>
                    </a:ext>
                  </a:extLst>
                </a:gridCol>
                <a:gridCol w="834935">
                  <a:extLst>
                    <a:ext uri="{9D8B030D-6E8A-4147-A177-3AD203B41FA5}">
                      <a16:colId xmlns:a16="http://schemas.microsoft.com/office/drawing/2014/main" val="16927532"/>
                    </a:ext>
                  </a:extLst>
                </a:gridCol>
                <a:gridCol w="834934">
                  <a:extLst>
                    <a:ext uri="{9D8B030D-6E8A-4147-A177-3AD203B41FA5}">
                      <a16:colId xmlns:a16="http://schemas.microsoft.com/office/drawing/2014/main" val="4291194874"/>
                    </a:ext>
                  </a:extLst>
                </a:gridCol>
                <a:gridCol w="834935">
                  <a:extLst>
                    <a:ext uri="{9D8B030D-6E8A-4147-A177-3AD203B41FA5}">
                      <a16:colId xmlns:a16="http://schemas.microsoft.com/office/drawing/2014/main" val="2342403552"/>
                    </a:ext>
                  </a:extLst>
                </a:gridCol>
                <a:gridCol w="834934">
                  <a:extLst>
                    <a:ext uri="{9D8B030D-6E8A-4147-A177-3AD203B41FA5}">
                      <a16:colId xmlns:a16="http://schemas.microsoft.com/office/drawing/2014/main" val="460239943"/>
                    </a:ext>
                  </a:extLst>
                </a:gridCol>
                <a:gridCol w="834934">
                  <a:extLst>
                    <a:ext uri="{9D8B030D-6E8A-4147-A177-3AD203B41FA5}">
                      <a16:colId xmlns:a16="http://schemas.microsoft.com/office/drawing/2014/main" val="4076175225"/>
                    </a:ext>
                  </a:extLst>
                </a:gridCol>
              </a:tblGrid>
              <a:tr h="399393">
                <a:tc gridSpan="10">
                  <a:txBody>
                    <a:bodyPr/>
                    <a:lstStyle/>
                    <a:p>
                      <a:pPr algn="r" fontAlgn="t"/>
                      <a:r>
                        <a:rPr lang="en-US" sz="1600" b="1" i="1" u="none" strike="noStrike" dirty="0" smtClean="0">
                          <a:solidFill>
                            <a:srgbClr val="000000"/>
                          </a:solidFill>
                          <a:latin typeface="Calibri"/>
                        </a:rPr>
                        <a:t>Amounts in </a:t>
                      </a:r>
                      <a:r>
                        <a:rPr lang="en-US" sz="1600" b="1" i="1" u="none" strike="noStrike" dirty="0" err="1" smtClean="0">
                          <a:solidFill>
                            <a:srgbClr val="000000"/>
                          </a:solidFill>
                          <a:latin typeface="Calibri"/>
                        </a:rPr>
                        <a:t>Rs</a:t>
                      </a:r>
                      <a:r>
                        <a:rPr lang="en-US" sz="1600" b="1" i="1" u="none" strike="noStrike" dirty="0" smtClean="0">
                          <a:solidFill>
                            <a:srgbClr val="000000"/>
                          </a:solidFill>
                          <a:latin typeface="Calibri"/>
                        </a:rPr>
                        <a:t>. Billions</a:t>
                      </a:r>
                      <a:endParaRPr lang="en-US" sz="1600" b="1" i="1"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1"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1"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95341445"/>
                  </a:ext>
                </a:extLst>
              </a:tr>
              <a:tr h="399393">
                <a:tc>
                  <a:txBody>
                    <a:bodyPr/>
                    <a:lstStyle/>
                    <a:p>
                      <a:pPr algn="l" fontAlgn="t"/>
                      <a:r>
                        <a:rPr lang="en-US" sz="1600" b="1" i="0" u="none" strike="noStrike" dirty="0" smtClean="0">
                          <a:solidFill>
                            <a:srgbClr val="000000"/>
                          </a:solidFill>
                          <a:latin typeface="Calibri"/>
                        </a:rPr>
                        <a:t> Category</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1" u="none" strike="noStrike" dirty="0">
                          <a:solidFill>
                            <a:srgbClr val="000000"/>
                          </a:solidFill>
                          <a:latin typeface="Calibri"/>
                        </a:rPr>
                        <a:t>Dec-14</a:t>
                      </a: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1" u="none" strike="noStrike" dirty="0">
                          <a:solidFill>
                            <a:srgbClr val="000000"/>
                          </a:solidFill>
                          <a:latin typeface="Calibri"/>
                        </a:rPr>
                        <a:t>Dec-15</a:t>
                      </a: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a:solidFill>
                            <a:srgbClr val="000000"/>
                          </a:solidFill>
                          <a:latin typeface="Calibri"/>
                        </a:rPr>
                        <a:t>Dec-16</a:t>
                      </a: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smtClean="0">
                          <a:solidFill>
                            <a:srgbClr val="000000"/>
                          </a:solidFill>
                          <a:latin typeface="Calibri"/>
                        </a:rPr>
                        <a:t>Dec-17</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smtClean="0">
                          <a:solidFill>
                            <a:srgbClr val="000000"/>
                          </a:solidFill>
                          <a:latin typeface="Calibri"/>
                        </a:rPr>
                        <a:t>Dec-18</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smtClean="0">
                          <a:solidFill>
                            <a:srgbClr val="000000"/>
                          </a:solidFill>
                          <a:latin typeface="Calibri"/>
                        </a:rPr>
                        <a:t>Dec-19</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smtClean="0">
                          <a:solidFill>
                            <a:srgbClr val="000000"/>
                          </a:solidFill>
                          <a:latin typeface="Calibri"/>
                        </a:rPr>
                        <a:t>Dec-20</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smtClean="0">
                          <a:solidFill>
                            <a:srgbClr val="000000"/>
                          </a:solidFill>
                          <a:latin typeface="Calibri"/>
                        </a:rPr>
                        <a:t>Dec-21</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600" b="1" i="0" u="none" strike="noStrike" dirty="0" smtClean="0">
                          <a:solidFill>
                            <a:srgbClr val="000000"/>
                          </a:solidFill>
                          <a:latin typeface="Calibri"/>
                        </a:rPr>
                        <a:t>Mar-22</a:t>
                      </a:r>
                      <a:endParaRPr lang="en-US" sz="1600" b="1" i="0" u="none" strike="noStrike" dirty="0">
                        <a:solidFill>
                          <a:srgbClr val="000000"/>
                        </a:solidFill>
                        <a:latin typeface="Calibri"/>
                      </a:endParaRP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97827">
                <a:tc>
                  <a:txBody>
                    <a:bodyPr/>
                    <a:lstStyle/>
                    <a:p>
                      <a:pPr algn="l" fontAlgn="t"/>
                      <a:r>
                        <a:rPr lang="en-US" sz="1600" b="0" i="1" u="none" strike="noStrike" dirty="0">
                          <a:solidFill>
                            <a:srgbClr val="000000"/>
                          </a:solidFill>
                          <a:latin typeface="Calibri"/>
                        </a:rPr>
                        <a:t>Outstanding SME Financing </a:t>
                      </a: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287.88 </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305.09 </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401.00 </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Calibri"/>
                          <a:ea typeface="+mn-ea"/>
                          <a:cs typeface="+mn-cs"/>
                        </a:rPr>
                        <a:t>449.19</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Calibri"/>
                          <a:ea typeface="+mn-ea"/>
                          <a:cs typeface="+mn-cs"/>
                        </a:rPr>
                        <a:t>513</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Calibri"/>
                          <a:ea typeface="+mn-ea"/>
                          <a:cs typeface="+mn-cs"/>
                        </a:rPr>
                        <a:t>477.23</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mn-lt"/>
                          <a:ea typeface="+mn-ea"/>
                          <a:cs typeface="+mn-cs"/>
                        </a:rPr>
                        <a:t>481.78</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mn-lt"/>
                          <a:ea typeface="+mn-ea"/>
                          <a:cs typeface="+mn-cs"/>
                        </a:rPr>
                        <a:t>524.09</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mn-lt"/>
                          <a:ea typeface="+mn-ea"/>
                          <a:cs typeface="+mn-cs"/>
                        </a:rPr>
                        <a:t>499.72</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0772">
                <a:tc>
                  <a:txBody>
                    <a:bodyPr/>
                    <a:lstStyle/>
                    <a:p>
                      <a:pPr algn="l" fontAlgn="t"/>
                      <a:r>
                        <a:rPr lang="en-US" sz="1600" b="1" i="1" u="none" strike="noStrike" dirty="0">
                          <a:solidFill>
                            <a:srgbClr val="000000"/>
                          </a:solidFill>
                          <a:latin typeface="Calibri"/>
                        </a:rPr>
                        <a:t>SME Fin as %age of </a:t>
                      </a:r>
                      <a:r>
                        <a:rPr lang="en-US" sz="1600" b="1" i="1" u="none" strike="noStrike" dirty="0" err="1">
                          <a:solidFill>
                            <a:srgbClr val="000000"/>
                          </a:solidFill>
                          <a:latin typeface="Calibri"/>
                        </a:rPr>
                        <a:t>Pvt</a:t>
                      </a:r>
                      <a:r>
                        <a:rPr lang="en-US" sz="1600" b="1" i="1" u="none" strike="noStrike" dirty="0">
                          <a:solidFill>
                            <a:srgbClr val="000000"/>
                          </a:solidFill>
                          <a:latin typeface="Calibri"/>
                        </a:rPr>
                        <a:t> Sector Financing</a:t>
                      </a: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a:solidFill>
                            <a:srgbClr val="000000"/>
                          </a:solidFill>
                          <a:latin typeface="Calibri"/>
                        </a:rPr>
                        <a:t>8.04%</a:t>
                      </a: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a:solidFill>
                            <a:srgbClr val="000000"/>
                          </a:solidFill>
                          <a:latin typeface="Calibri"/>
                        </a:rPr>
                        <a:t>8.03%</a:t>
                      </a: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a:solidFill>
                            <a:srgbClr val="000000"/>
                          </a:solidFill>
                          <a:latin typeface="Calibri"/>
                        </a:rPr>
                        <a:t>8.73%</a:t>
                      </a: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smtClean="0">
                          <a:solidFill>
                            <a:srgbClr val="000000"/>
                          </a:solidFill>
                          <a:latin typeface="Calibri"/>
                        </a:rPr>
                        <a:t>8.86%</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smtClean="0">
                          <a:solidFill>
                            <a:srgbClr val="000000"/>
                          </a:solidFill>
                          <a:latin typeface="Calibri"/>
                        </a:rPr>
                        <a:t>8.46%</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smtClean="0">
                          <a:solidFill>
                            <a:srgbClr val="000000"/>
                          </a:solidFill>
                          <a:latin typeface="Calibri"/>
                        </a:rPr>
                        <a:t>7.59%</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smtClean="0">
                          <a:solidFill>
                            <a:srgbClr val="000000"/>
                          </a:solidFill>
                          <a:latin typeface="+mn-lt"/>
                        </a:rPr>
                        <a:t>7.27%</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smtClean="0">
                          <a:solidFill>
                            <a:srgbClr val="000000"/>
                          </a:solidFill>
                          <a:latin typeface="+mn-lt"/>
                        </a:rPr>
                        <a:t>6.51%</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1" i="1" u="none" strike="noStrike" dirty="0" smtClean="0">
                          <a:solidFill>
                            <a:srgbClr val="000000"/>
                          </a:solidFill>
                          <a:latin typeface="+mn-lt"/>
                        </a:rPr>
                        <a:t>5.87%</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411469">
                <a:tc>
                  <a:txBody>
                    <a:bodyPr/>
                    <a:lstStyle/>
                    <a:p>
                      <a:pPr algn="l" fontAlgn="t"/>
                      <a:r>
                        <a:rPr lang="en-US" sz="1600" b="1" i="1" u="none" strike="noStrike" dirty="0">
                          <a:solidFill>
                            <a:srgbClr val="000000"/>
                          </a:solidFill>
                          <a:latin typeface="Calibri"/>
                        </a:rPr>
                        <a:t>SME NPLs Ratio</a:t>
                      </a: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a:solidFill>
                            <a:srgbClr val="000000"/>
                          </a:solidFill>
                          <a:latin typeface="Calibri"/>
                        </a:rPr>
                        <a:t>30%</a:t>
                      </a: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a:solidFill>
                            <a:srgbClr val="000000"/>
                          </a:solidFill>
                          <a:latin typeface="Calibri"/>
                        </a:rPr>
                        <a:t>25%</a:t>
                      </a: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Calibri"/>
                        </a:rPr>
                        <a:t>20%</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Calibri"/>
                        </a:rPr>
                        <a:t>17%</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Calibri"/>
                        </a:rPr>
                        <a:t>15%</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Calibri"/>
                        </a:rPr>
                        <a:t>16.7%</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mn-lt"/>
                        </a:rPr>
                        <a:t>15.62%</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mn-lt"/>
                        </a:rPr>
                        <a:t>15.85%</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1600" b="1" i="1" u="none" strike="noStrike" dirty="0" smtClean="0">
                          <a:solidFill>
                            <a:srgbClr val="000000"/>
                          </a:solidFill>
                          <a:latin typeface="+mn-lt"/>
                        </a:rPr>
                        <a:t>16.01%</a:t>
                      </a:r>
                      <a:endParaRPr lang="en-US" sz="1600" b="1"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8"/>
                  </a:ext>
                </a:extLst>
              </a:tr>
              <a:tr h="496441">
                <a:tc>
                  <a:txBody>
                    <a:bodyPr/>
                    <a:lstStyle/>
                    <a:p>
                      <a:pPr algn="l" fontAlgn="t"/>
                      <a:r>
                        <a:rPr lang="en-US" sz="1600" b="0" i="1" u="none" strike="noStrike" dirty="0">
                          <a:solidFill>
                            <a:srgbClr val="000000"/>
                          </a:solidFill>
                          <a:latin typeface="Calibri"/>
                        </a:rPr>
                        <a:t>No. of SME Borrowers </a:t>
                      </a:r>
                    </a:p>
                  </a:txBody>
                  <a:tcPr marL="8792" marR="8792" marT="87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Calibri"/>
                          <a:ea typeface="+mn-ea"/>
                          <a:cs typeface="+mn-cs"/>
                        </a:rPr>
                        <a:t>134,521 </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kern="1200" dirty="0" smtClean="0">
                          <a:solidFill>
                            <a:srgbClr val="000000"/>
                          </a:solidFill>
                          <a:latin typeface="Calibri"/>
                          <a:ea typeface="+mn-ea"/>
                          <a:cs typeface="+mn-cs"/>
                        </a:rPr>
                        <a:t>158,387 </a:t>
                      </a:r>
                      <a:endParaRPr lang="en-US" sz="1600" b="0" i="1" u="none" strike="noStrike" kern="1200" dirty="0">
                        <a:solidFill>
                          <a:srgbClr val="000000"/>
                        </a:solidFill>
                        <a:latin typeface="Calibri"/>
                        <a:ea typeface="+mn-ea"/>
                        <a:cs typeface="+mn-cs"/>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166,466</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165,711</a:t>
                      </a:r>
                    </a:p>
                    <a:p>
                      <a:pPr algn="ctr" fontAlgn="t"/>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180,712</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Calibri"/>
                        </a:rPr>
                        <a:t>185,010</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mn-lt"/>
                        </a:rPr>
                        <a:t>179,934</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mn-lt"/>
                        </a:rPr>
                        <a:t>164,756</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1" u="none" strike="noStrike" dirty="0" smtClean="0">
                          <a:solidFill>
                            <a:srgbClr val="000000"/>
                          </a:solidFill>
                          <a:latin typeface="+mn-lt"/>
                        </a:rPr>
                        <a:t>169,165</a:t>
                      </a:r>
                      <a:endParaRPr lang="en-US" sz="1600" b="0" i="1" u="none" strike="noStrike" dirty="0">
                        <a:solidFill>
                          <a:srgbClr val="000000"/>
                        </a:solidFill>
                        <a:latin typeface="Calibri"/>
                      </a:endParaRPr>
                    </a:p>
                  </a:txBody>
                  <a:tcPr marL="8792" marR="8792" marT="8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40834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tx1"/>
                </a:solidFill>
                <a:latin typeface="Arial Black" panose="020B0A04020102020204" pitchFamily="34" charset="0"/>
              </a:rPr>
              <a:t>Benchmark for 2025</a:t>
            </a:r>
          </a:p>
        </p:txBody>
      </p:sp>
      <p:sp>
        <p:nvSpPr>
          <p:cNvPr id="16386" name="Slide Number Placeholder 1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BAFE4CD-D40B-4B3D-861A-A16844077CE4}" type="slidenum">
              <a:rPr lang="en-US" altLang="en-US" smtClean="0">
                <a:solidFill>
                  <a:srgbClr val="898989"/>
                </a:solidFill>
                <a:latin typeface="Arial" panose="020B0604020202020204" pitchFamily="34" charset="0"/>
                <a:cs typeface="Arial" panose="020B0604020202020204" pitchFamily="34" charset="0"/>
              </a:rPr>
              <a:pPr fontAlgn="base">
                <a:spcBef>
                  <a:spcPct val="0"/>
                </a:spcBef>
                <a:spcAft>
                  <a:spcPct val="0"/>
                </a:spcAft>
              </a:pPr>
              <a:t>6</a:t>
            </a:fld>
            <a:endParaRPr lang="en-US" altLang="en-US" smtClean="0">
              <a:solidFill>
                <a:srgbClr val="898989"/>
              </a:solidFill>
              <a:latin typeface="Arial" panose="020B0604020202020204" pitchFamily="34" charset="0"/>
              <a:cs typeface="Arial" panose="020B0604020202020204" pitchFamily="34" charset="0"/>
            </a:endParaRPr>
          </a:p>
        </p:txBody>
      </p:sp>
      <p:sp>
        <p:nvSpPr>
          <p:cNvPr id="16388" name="TextBox 1"/>
          <p:cNvSpPr txBox="1">
            <a:spLocks noChangeArrowheads="1"/>
          </p:cNvSpPr>
          <p:nvPr/>
        </p:nvSpPr>
        <p:spPr bwMode="auto">
          <a:xfrm>
            <a:off x="1097280" y="6030480"/>
            <a:ext cx="830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dirty="0">
                <a:latin typeface="Arial" panose="020B0604020202020204" pitchFamily="34" charset="0"/>
                <a:cs typeface="Arial" panose="020B0604020202020204" pitchFamily="34" charset="0"/>
                <a:hlinkClick r:id="rId3"/>
              </a:rPr>
              <a:t>*http://www.sbp.org.pk/smefd/PolicyPromotionSME-Finance.pdf</a:t>
            </a:r>
            <a:r>
              <a:rPr lang="en-US" altLang="en-US" sz="1200" dirty="0">
                <a:latin typeface="Arial" panose="020B0604020202020204" pitchFamily="34" charset="0"/>
                <a:cs typeface="Arial" panose="020B0604020202020204" pitchFamily="34" charset="0"/>
              </a:rPr>
              <a:t> </a:t>
            </a:r>
          </a:p>
        </p:txBody>
      </p:sp>
      <p:graphicFrame>
        <p:nvGraphicFramePr>
          <p:cNvPr id="6" name="Content Placeholder 3"/>
          <p:cNvGraphicFramePr>
            <a:graphicFrameLocks/>
          </p:cNvGraphicFramePr>
          <p:nvPr>
            <p:extLst/>
          </p:nvPr>
        </p:nvGraphicFramePr>
        <p:xfrm>
          <a:off x="1177159" y="1411288"/>
          <a:ext cx="10437086" cy="44219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331381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75991"/>
          </a:xfrm>
        </p:spPr>
        <p:txBody>
          <a:bodyPr>
            <a:normAutofit/>
          </a:bodyPr>
          <a:lstStyle/>
          <a:p>
            <a:pPr algn="ctr"/>
            <a:r>
              <a:rPr lang="en-US" altLang="en-US" sz="3200" b="1" dirty="0">
                <a:solidFill>
                  <a:schemeClr val="tx1"/>
                </a:solidFill>
                <a:latin typeface="Arial Black" panose="020B0A04020102020204" pitchFamily="34" charset="0"/>
              </a:rPr>
              <a:t>Issues &amp; </a:t>
            </a:r>
            <a:r>
              <a:rPr lang="en-US" altLang="en-US" sz="3200" b="1" dirty="0" smtClean="0">
                <a:solidFill>
                  <a:schemeClr val="tx1"/>
                </a:solidFill>
                <a:latin typeface="Arial Black" panose="020B0A04020102020204" pitchFamily="34" charset="0"/>
              </a:rPr>
              <a:t>Challenges</a:t>
            </a:r>
            <a:endParaRPr lang="en-US" sz="3200" dirty="0">
              <a:solidFill>
                <a:schemeClr val="tx1"/>
              </a:solidFill>
            </a:endParaRPr>
          </a:p>
        </p:txBody>
      </p:sp>
      <p:sp>
        <p:nvSpPr>
          <p:cNvPr id="5" name="Content Placeholder 4"/>
          <p:cNvSpPr>
            <a:spLocks noGrp="1"/>
          </p:cNvSpPr>
          <p:nvPr>
            <p:ph idx="1"/>
          </p:nvPr>
        </p:nvSpPr>
        <p:spPr>
          <a:xfrm>
            <a:off x="705394" y="1845734"/>
            <a:ext cx="10450286" cy="4023360"/>
          </a:xfrm>
        </p:spPr>
        <p:txBody>
          <a:bodyPr>
            <a:normAutofit/>
          </a:bodyPr>
          <a:lstStyle/>
          <a:p>
            <a:r>
              <a:rPr lang="en-US" b="1" dirty="0">
                <a:solidFill>
                  <a:srgbClr val="0070C0"/>
                </a:solidFill>
              </a:rPr>
              <a:t>Demand side</a:t>
            </a:r>
          </a:p>
          <a:p>
            <a:pPr marL="457200" lvl="0" indent="-457200" defTabSz="1066800">
              <a:spcBef>
                <a:spcPts val="0"/>
              </a:spcBef>
              <a:spcAft>
                <a:spcPts val="0"/>
              </a:spcAft>
              <a:buFont typeface="+mj-lt"/>
              <a:buAutoNum type="arabicPeriod"/>
            </a:pPr>
            <a:r>
              <a:rPr lang="en-US" dirty="0">
                <a:solidFill>
                  <a:schemeClr val="tx1"/>
                </a:solidFill>
              </a:rPr>
              <a:t>Low financial literacy</a:t>
            </a:r>
          </a:p>
          <a:p>
            <a:pPr marL="457200" lvl="0" indent="-457200">
              <a:lnSpc>
                <a:spcPct val="100000"/>
              </a:lnSpc>
              <a:spcBef>
                <a:spcPts val="0"/>
              </a:spcBef>
              <a:spcAft>
                <a:spcPts val="0"/>
              </a:spcAft>
              <a:buClrTx/>
              <a:buSzTx/>
              <a:buFont typeface="+mj-lt"/>
              <a:buAutoNum type="arabicPeriod"/>
              <a:defRPr/>
            </a:pPr>
            <a:r>
              <a:rPr lang="en-US" dirty="0">
                <a:solidFill>
                  <a:schemeClr val="tx1"/>
                </a:solidFill>
              </a:rPr>
              <a:t>Lack of collateral and documentation</a:t>
            </a:r>
          </a:p>
          <a:p>
            <a:pPr marL="457200" lvl="0" indent="-457200">
              <a:lnSpc>
                <a:spcPct val="100000"/>
              </a:lnSpc>
              <a:spcBef>
                <a:spcPts val="0"/>
              </a:spcBef>
              <a:spcAft>
                <a:spcPts val="0"/>
              </a:spcAft>
              <a:buClrTx/>
              <a:buSzTx/>
              <a:buFont typeface="+mj-lt"/>
              <a:buAutoNum type="arabicPeriod"/>
              <a:defRPr/>
            </a:pPr>
            <a:r>
              <a:rPr lang="en-US" dirty="0">
                <a:solidFill>
                  <a:schemeClr val="tx1"/>
                </a:solidFill>
              </a:rPr>
              <a:t>Lack of awareness on SME financing products</a:t>
            </a:r>
          </a:p>
          <a:p>
            <a:pPr marL="457200" lvl="0" indent="-457200">
              <a:lnSpc>
                <a:spcPct val="100000"/>
              </a:lnSpc>
              <a:spcBef>
                <a:spcPts val="0"/>
              </a:spcBef>
              <a:spcAft>
                <a:spcPts val="0"/>
              </a:spcAft>
              <a:buClrTx/>
              <a:buSzTx/>
              <a:buFont typeface="+mj-lt"/>
              <a:buAutoNum type="arabicPeriod"/>
              <a:defRPr/>
            </a:pPr>
            <a:r>
              <a:rPr lang="en-US" dirty="0">
                <a:solidFill>
                  <a:schemeClr val="tx1"/>
                </a:solidFill>
              </a:rPr>
              <a:t>Complicated loan procedure</a:t>
            </a:r>
          </a:p>
          <a:p>
            <a:pPr marL="457200" lvl="0" indent="-457200">
              <a:lnSpc>
                <a:spcPct val="100000"/>
              </a:lnSpc>
              <a:spcBef>
                <a:spcPts val="0"/>
              </a:spcBef>
              <a:spcAft>
                <a:spcPts val="0"/>
              </a:spcAft>
              <a:buClrTx/>
              <a:buSzTx/>
              <a:buFont typeface="+mj-lt"/>
              <a:buAutoNum type="arabicPeriod"/>
              <a:defRPr/>
            </a:pPr>
            <a:r>
              <a:rPr lang="en-US" dirty="0">
                <a:solidFill>
                  <a:schemeClr val="tx1"/>
                </a:solidFill>
              </a:rPr>
              <a:t>Reluctance to tax filing</a:t>
            </a:r>
          </a:p>
          <a:p>
            <a:pPr marL="457200" lvl="0" indent="-457200">
              <a:lnSpc>
                <a:spcPct val="100000"/>
              </a:lnSpc>
              <a:spcBef>
                <a:spcPts val="0"/>
              </a:spcBef>
              <a:spcAft>
                <a:spcPts val="0"/>
              </a:spcAft>
              <a:buClrTx/>
              <a:buSzTx/>
              <a:buFont typeface="+mj-lt"/>
              <a:buAutoNum type="arabicPeriod"/>
              <a:defRPr/>
            </a:pPr>
            <a:r>
              <a:rPr lang="en-US" dirty="0">
                <a:solidFill>
                  <a:schemeClr val="tx1"/>
                </a:solidFill>
              </a:rPr>
              <a:t>Quick and easy access to informal </a:t>
            </a:r>
            <a:r>
              <a:rPr lang="en-US" dirty="0" smtClean="0">
                <a:solidFill>
                  <a:schemeClr val="tx1"/>
                </a:solidFill>
              </a:rPr>
              <a:t>finance</a:t>
            </a:r>
          </a:p>
          <a:p>
            <a:pPr marL="0" lvl="0" indent="0">
              <a:lnSpc>
                <a:spcPct val="100000"/>
              </a:lnSpc>
              <a:spcBef>
                <a:spcPts val="0"/>
              </a:spcBef>
              <a:spcAft>
                <a:spcPts val="0"/>
              </a:spcAft>
              <a:buClrTx/>
              <a:buSzTx/>
              <a:buNone/>
              <a:defRPr/>
            </a:pPr>
            <a:endParaRPr lang="en-US" dirty="0" smtClean="0"/>
          </a:p>
          <a:p>
            <a:pPr marL="0" indent="0">
              <a:lnSpc>
                <a:spcPct val="100000"/>
              </a:lnSpc>
              <a:spcBef>
                <a:spcPts val="0"/>
              </a:spcBef>
              <a:spcAft>
                <a:spcPts val="0"/>
              </a:spcAft>
              <a:buClrTx/>
              <a:buSzTx/>
              <a:buNone/>
              <a:defRPr/>
            </a:pPr>
            <a:r>
              <a:rPr lang="en-US" b="1" dirty="0">
                <a:solidFill>
                  <a:srgbClr val="0070C0"/>
                </a:solidFill>
              </a:rPr>
              <a:t>Supply side</a:t>
            </a:r>
          </a:p>
          <a:p>
            <a:pPr marL="457200" indent="-457200" defTabSz="1066800">
              <a:spcBef>
                <a:spcPts val="0"/>
              </a:spcBef>
              <a:spcAft>
                <a:spcPts val="0"/>
              </a:spcAft>
              <a:buFont typeface="+mj-lt"/>
              <a:buAutoNum type="arabicPeriod"/>
            </a:pPr>
            <a:r>
              <a:rPr lang="en-US" dirty="0" smtClean="0">
                <a:solidFill>
                  <a:schemeClr val="tx1"/>
                </a:solidFill>
              </a:rPr>
              <a:t>High risk perception</a:t>
            </a:r>
          </a:p>
          <a:p>
            <a:pPr marL="457200" indent="-457200" defTabSz="1066800">
              <a:spcBef>
                <a:spcPts val="0"/>
              </a:spcBef>
              <a:spcAft>
                <a:spcPts val="0"/>
              </a:spcAft>
              <a:buClrTx/>
              <a:buSzTx/>
              <a:buFont typeface="+mj-lt"/>
              <a:buAutoNum type="arabicPeriod"/>
              <a:defRPr/>
            </a:pPr>
            <a:r>
              <a:rPr lang="en-US" dirty="0" smtClean="0">
                <a:solidFill>
                  <a:schemeClr val="tx1"/>
                </a:solidFill>
              </a:rPr>
              <a:t>Less information about sector</a:t>
            </a:r>
          </a:p>
          <a:p>
            <a:pPr marL="457200" indent="-457200" defTabSz="1066800">
              <a:spcBef>
                <a:spcPts val="0"/>
              </a:spcBef>
              <a:spcAft>
                <a:spcPts val="0"/>
              </a:spcAft>
              <a:buClrTx/>
              <a:buSzTx/>
              <a:buFont typeface="+mj-lt"/>
              <a:buAutoNum type="arabicPeriod"/>
              <a:defRPr/>
            </a:pPr>
            <a:r>
              <a:rPr lang="en-US" dirty="0" smtClean="0">
                <a:solidFill>
                  <a:schemeClr val="tx1"/>
                </a:solidFill>
              </a:rPr>
              <a:t>High </a:t>
            </a:r>
            <a:r>
              <a:rPr lang="en-US" dirty="0">
                <a:solidFill>
                  <a:schemeClr val="tx1"/>
                </a:solidFill>
              </a:rPr>
              <a:t>administrative cost</a:t>
            </a:r>
          </a:p>
          <a:p>
            <a:pPr marL="457200" indent="-457200" defTabSz="1066800">
              <a:spcBef>
                <a:spcPts val="0"/>
              </a:spcBef>
              <a:spcAft>
                <a:spcPts val="0"/>
              </a:spcAft>
              <a:buFont typeface="+mj-lt"/>
              <a:buAutoNum type="arabicPeriod"/>
            </a:pPr>
            <a:r>
              <a:rPr lang="en-US" dirty="0" smtClean="0">
                <a:solidFill>
                  <a:schemeClr val="tx1"/>
                </a:solidFill>
              </a:rPr>
              <a:t>Limited </a:t>
            </a:r>
            <a:r>
              <a:rPr lang="en-US" dirty="0">
                <a:solidFill>
                  <a:schemeClr val="tx1"/>
                </a:solidFill>
              </a:rPr>
              <a:t>expertise w.r.t SME finance  (products, cash flows, credit scoring, credit rating)</a:t>
            </a:r>
          </a:p>
          <a:p>
            <a:endParaRPr lang="en-US" dirty="0"/>
          </a:p>
        </p:txBody>
      </p:sp>
    </p:spTree>
    <p:extLst>
      <p:ext uri="{BB962C8B-B14F-4D97-AF65-F5344CB8AC3E}">
        <p14:creationId xmlns:p14="http://schemas.microsoft.com/office/powerpoint/2010/main" val="608518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Prime Minister's Youth Business &amp; Agriculture Loan Scheme (PMYB&amp;ALS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2298843"/>
              </p:ext>
            </p:extLst>
          </p:nvPr>
        </p:nvGraphicFramePr>
        <p:xfrm>
          <a:off x="1096963" y="1846263"/>
          <a:ext cx="10058400" cy="4136526"/>
        </p:xfrm>
        <a:graphic>
          <a:graphicData uri="http://schemas.openxmlformats.org/drawingml/2006/table">
            <a:tbl>
              <a:tblPr firstRow="1" bandRow="1">
                <a:tableStyleId>{5940675A-B579-460E-94D1-54222C63F5DA}</a:tableStyleId>
              </a:tblPr>
              <a:tblGrid>
                <a:gridCol w="2025060">
                  <a:extLst>
                    <a:ext uri="{9D8B030D-6E8A-4147-A177-3AD203B41FA5}">
                      <a16:colId xmlns:a16="http://schemas.microsoft.com/office/drawing/2014/main" val="1903482385"/>
                    </a:ext>
                  </a:extLst>
                </a:gridCol>
                <a:gridCol w="8033340">
                  <a:extLst>
                    <a:ext uri="{9D8B030D-6E8A-4147-A177-3AD203B41FA5}">
                      <a16:colId xmlns:a16="http://schemas.microsoft.com/office/drawing/2014/main" val="2268032704"/>
                    </a:ext>
                  </a:extLst>
                </a:gridCol>
              </a:tblGrid>
              <a:tr h="4136526">
                <a:tc>
                  <a:txBody>
                    <a:bodyPr/>
                    <a:lstStyle/>
                    <a:p>
                      <a:r>
                        <a:rPr lang="en-US" b="1" dirty="0" smtClean="0"/>
                        <a:t>Eligibility Criteria</a:t>
                      </a:r>
                      <a:endParaRPr lang="en-US" b="1" dirty="0"/>
                    </a:p>
                  </a:txBody>
                  <a:tcPr/>
                </a:tc>
                <a:tc>
                  <a:txBody>
                    <a:bodyPr/>
                    <a:lstStyle/>
                    <a:p>
                      <a:r>
                        <a:rPr lang="en-US" dirty="0" smtClean="0"/>
                        <a:t>All citizens of Pakistan holding CNIC, aged between 21 and 45 years with entrepreneurial potential are eligible.</a:t>
                      </a:r>
                    </a:p>
                    <a:p>
                      <a:endParaRPr lang="en-US" dirty="0" smtClean="0"/>
                    </a:p>
                    <a:p>
                      <a:r>
                        <a:rPr lang="en-US" dirty="0" smtClean="0"/>
                        <a:t>For IT/E-Commerce related businesses, the lower age limit will be 18 years and at least matriculation or equivalent education will be required. Above age limit condition is applicable on individuals and sole proprietors. In case of all other forms of business including partnerships and companies, only one of the owners, partners or directors must be in the age bracket prescribed above.</a:t>
                      </a:r>
                    </a:p>
                    <a:p>
                      <a:endParaRPr lang="en-US" dirty="0" smtClean="0"/>
                    </a:p>
                    <a:p>
                      <a:r>
                        <a:rPr lang="en-US" dirty="0" smtClean="0"/>
                        <a:t>Small and Medium Enterprises (startups and existing businesses) owned by youth as per above mentioned age brackets are also eligible. </a:t>
                      </a:r>
                    </a:p>
                    <a:p>
                      <a:endParaRPr lang="en-US" dirty="0" smtClean="0"/>
                    </a:p>
                    <a:p>
                      <a:r>
                        <a:rPr lang="en-US" dirty="0" smtClean="0"/>
                        <a:t>In case of agriculture, farmers’ classification as per SBP’s </a:t>
                      </a:r>
                      <a:r>
                        <a:rPr lang="en-US" b="1" dirty="0" smtClean="0"/>
                        <a:t>“</a:t>
                      </a:r>
                      <a:r>
                        <a:rPr lang="en-US" b="1" dirty="0" smtClean="0">
                          <a:hlinkClick r:id="rId2" action="ppaction://hlinkfile"/>
                        </a:rPr>
                        <a:t>Indicative Credit Limits &amp; Eligible Items for Agriculture Financing 2020</a:t>
                      </a:r>
                      <a:r>
                        <a:rPr lang="en-US" b="1" dirty="0" smtClean="0"/>
                        <a:t>” </a:t>
                      </a:r>
                      <a:r>
                        <a:rPr lang="en-US" dirty="0" smtClean="0"/>
                        <a:t>will be applicable</a:t>
                      </a:r>
                      <a:endParaRPr lang="en-US" dirty="0"/>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16567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Prime Minister's Youth Business &amp; Agriculture Loan Scheme (PMYB&amp;ALS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9238630"/>
              </p:ext>
            </p:extLst>
          </p:nvPr>
        </p:nvGraphicFramePr>
        <p:xfrm>
          <a:off x="1096962" y="1846263"/>
          <a:ext cx="10058718" cy="164152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1641520">
                <a:tc>
                  <a:txBody>
                    <a:bodyPr/>
                    <a:lstStyle/>
                    <a:p>
                      <a:pPr algn="ctr"/>
                      <a:r>
                        <a:rPr lang="en-US" b="1" dirty="0" smtClean="0">
                          <a:latin typeface="+mn-lt"/>
                        </a:rPr>
                        <a:t>Loan size</a:t>
                      </a:r>
                      <a:endParaRPr lang="en-US" b="1" dirty="0">
                        <a:latin typeface="+mn-lt"/>
                      </a:endParaRPr>
                    </a:p>
                  </a:txBody>
                  <a:tcPr anchor="ctr"/>
                </a:tc>
                <a:tc>
                  <a:txBody>
                    <a:bodyPr/>
                    <a:lstStyle/>
                    <a:p>
                      <a:r>
                        <a:rPr lang="en-US" dirty="0" smtClean="0">
                          <a:latin typeface="+mn-lt"/>
                        </a:rPr>
                        <a:t>Size of loan is segregated into 3 tiers, as under:</a:t>
                      </a:r>
                    </a:p>
                    <a:p>
                      <a:endParaRPr lang="en-US" dirty="0" smtClean="0">
                        <a:latin typeface="+mn-lt"/>
                      </a:endParaRPr>
                    </a:p>
                    <a:p>
                      <a:r>
                        <a:rPr lang="en-US" dirty="0" smtClean="0">
                          <a:latin typeface="+mn-lt"/>
                        </a:rPr>
                        <a:t>Tier 1 (T1): Up to </a:t>
                      </a:r>
                      <a:r>
                        <a:rPr lang="en-US" dirty="0" err="1" smtClean="0">
                          <a:latin typeface="+mn-lt"/>
                        </a:rPr>
                        <a:t>Rs</a:t>
                      </a:r>
                      <a:r>
                        <a:rPr lang="en-US" dirty="0" smtClean="0">
                          <a:latin typeface="+mn-lt"/>
                        </a:rPr>
                        <a:t>. 0.5 million</a:t>
                      </a:r>
                    </a:p>
                    <a:p>
                      <a:r>
                        <a:rPr lang="en-US" dirty="0" smtClean="0">
                          <a:latin typeface="+mn-lt"/>
                        </a:rPr>
                        <a:t>Tier 2 (T2): Above </a:t>
                      </a:r>
                      <a:r>
                        <a:rPr lang="en-US" dirty="0" err="1" smtClean="0">
                          <a:latin typeface="+mn-lt"/>
                        </a:rPr>
                        <a:t>Rs</a:t>
                      </a:r>
                      <a:r>
                        <a:rPr lang="en-US" dirty="0" smtClean="0">
                          <a:latin typeface="+mn-lt"/>
                        </a:rPr>
                        <a:t> .0.5 million and up to </a:t>
                      </a:r>
                      <a:r>
                        <a:rPr lang="en-US" dirty="0" err="1" smtClean="0">
                          <a:latin typeface="+mn-lt"/>
                        </a:rPr>
                        <a:t>Rs</a:t>
                      </a:r>
                      <a:r>
                        <a:rPr lang="en-US" dirty="0" smtClean="0">
                          <a:latin typeface="+mn-lt"/>
                        </a:rPr>
                        <a:t>. 1.5 million </a:t>
                      </a:r>
                    </a:p>
                    <a:p>
                      <a:r>
                        <a:rPr lang="en-US" dirty="0" smtClean="0">
                          <a:latin typeface="+mn-lt"/>
                        </a:rPr>
                        <a:t>Tier 3 (T3): Above </a:t>
                      </a:r>
                      <a:r>
                        <a:rPr lang="en-US" dirty="0" err="1" smtClean="0">
                          <a:latin typeface="+mn-lt"/>
                        </a:rPr>
                        <a:t>Rs</a:t>
                      </a:r>
                      <a:r>
                        <a:rPr lang="en-US" dirty="0" smtClean="0">
                          <a:latin typeface="+mn-lt"/>
                        </a:rPr>
                        <a:t>. 1.5 million and up to </a:t>
                      </a:r>
                      <a:r>
                        <a:rPr lang="en-US" dirty="0" err="1" smtClean="0">
                          <a:latin typeface="+mn-lt"/>
                        </a:rPr>
                        <a:t>Rs</a:t>
                      </a:r>
                      <a:r>
                        <a:rPr lang="en-US" dirty="0" smtClean="0">
                          <a:latin typeface="+mn-lt"/>
                        </a:rPr>
                        <a:t>. 7.5 million</a:t>
                      </a:r>
                      <a:endParaRPr lang="en-US" dirty="0">
                        <a:latin typeface="+mn-lt"/>
                      </a:endParaRPr>
                    </a:p>
                  </a:txBody>
                  <a:tcPr/>
                </a:tc>
                <a:extLst>
                  <a:ext uri="{0D108BD9-81ED-4DB2-BD59-A6C34878D82A}">
                    <a16:rowId xmlns:a16="http://schemas.microsoft.com/office/drawing/2014/main" val="407275977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733717856"/>
              </p:ext>
            </p:extLst>
          </p:nvPr>
        </p:nvGraphicFramePr>
        <p:xfrm>
          <a:off x="1096962" y="3487783"/>
          <a:ext cx="10058718" cy="2834640"/>
        </p:xfrm>
        <a:graphic>
          <a:graphicData uri="http://schemas.openxmlformats.org/drawingml/2006/table">
            <a:tbl>
              <a:tblPr firstRow="1" bandRow="1">
                <a:tableStyleId>{5940675A-B579-460E-94D1-54222C63F5DA}</a:tableStyleId>
              </a:tblPr>
              <a:tblGrid>
                <a:gridCol w="2025124">
                  <a:extLst>
                    <a:ext uri="{9D8B030D-6E8A-4147-A177-3AD203B41FA5}">
                      <a16:colId xmlns:a16="http://schemas.microsoft.com/office/drawing/2014/main" val="1903482385"/>
                    </a:ext>
                  </a:extLst>
                </a:gridCol>
                <a:gridCol w="8033594">
                  <a:extLst>
                    <a:ext uri="{9D8B030D-6E8A-4147-A177-3AD203B41FA5}">
                      <a16:colId xmlns:a16="http://schemas.microsoft.com/office/drawing/2014/main" val="2268032704"/>
                    </a:ext>
                  </a:extLst>
                </a:gridCol>
              </a:tblGrid>
              <a:tr h="1641520">
                <a:tc>
                  <a:txBody>
                    <a:bodyPr/>
                    <a:lstStyle/>
                    <a:p>
                      <a:pPr algn="ctr"/>
                      <a:r>
                        <a:rPr lang="en-US" b="1" dirty="0" smtClean="0">
                          <a:latin typeface="+mn-lt"/>
                        </a:rPr>
                        <a:t>Loan type</a:t>
                      </a:r>
                    </a:p>
                  </a:txBody>
                  <a:tcPr anchor="ctr"/>
                </a:tc>
                <a:tc>
                  <a:txBody>
                    <a:bodyPr/>
                    <a:lstStyle/>
                    <a:p>
                      <a:pPr marL="285750" indent="-285750">
                        <a:buFont typeface="Arial" panose="020B0604020202020204" pitchFamily="34" charset="0"/>
                        <a:buChar char="•"/>
                      </a:pPr>
                      <a:r>
                        <a:rPr lang="en-US" dirty="0" smtClean="0">
                          <a:latin typeface="+mn-lt"/>
                        </a:rPr>
                        <a:t>Term loans/ working capital loans including </a:t>
                      </a:r>
                      <a:r>
                        <a:rPr lang="en-US" dirty="0" err="1" smtClean="0">
                          <a:latin typeface="+mn-lt"/>
                        </a:rPr>
                        <a:t>murabaha</a:t>
                      </a:r>
                      <a:r>
                        <a:rPr lang="en-US" dirty="0" smtClean="0">
                          <a:latin typeface="+mn-lt"/>
                        </a:rPr>
                        <a:t> and leasing/financing of machinery and locally manufactured vehicles for commercial use. Only one vehicle per borrower is allowed. </a:t>
                      </a:r>
                    </a:p>
                    <a:p>
                      <a:pPr marL="285750" indent="-285750">
                        <a:buFont typeface="Arial" panose="020B0604020202020204" pitchFamily="34" charset="0"/>
                        <a:buChar char="•"/>
                      </a:pPr>
                      <a:endParaRPr lang="en-US" dirty="0" smtClean="0">
                        <a:latin typeface="+mn-lt"/>
                      </a:endParaRPr>
                    </a:p>
                    <a:p>
                      <a:pPr marL="285750" indent="-285750">
                        <a:buFont typeface="Arial" panose="020B0604020202020204" pitchFamily="34" charset="0"/>
                        <a:buChar char="•"/>
                      </a:pPr>
                      <a:r>
                        <a:rPr lang="en-US" dirty="0" smtClean="0">
                          <a:latin typeface="+mn-lt"/>
                        </a:rPr>
                        <a:t>A borrower in food franchise and distribution business may avail financing for more than one vehicle. </a:t>
                      </a:r>
                    </a:p>
                    <a:p>
                      <a:pPr marL="285750" indent="-285750">
                        <a:buFont typeface="Arial" panose="020B0604020202020204" pitchFamily="34" charset="0"/>
                        <a:buChar char="•"/>
                      </a:pPr>
                      <a:endParaRPr lang="en-US" dirty="0" smtClean="0">
                        <a:latin typeface="+mn-lt"/>
                      </a:endParaRPr>
                    </a:p>
                    <a:p>
                      <a:pPr marL="285750" indent="-285750">
                        <a:buFont typeface="Arial" panose="020B0604020202020204" pitchFamily="34" charset="0"/>
                        <a:buChar char="•"/>
                      </a:pPr>
                      <a:r>
                        <a:rPr lang="en-US" dirty="0" smtClean="0">
                          <a:latin typeface="+mn-lt"/>
                        </a:rPr>
                        <a:t>Up to 65% of total financing limit can be availed for Civil Works. </a:t>
                      </a:r>
                    </a:p>
                    <a:p>
                      <a:pPr marL="285750" indent="-285750">
                        <a:buFont typeface="Arial" panose="020B0604020202020204" pitchFamily="34" charset="0"/>
                        <a:buChar char="•"/>
                      </a:pPr>
                      <a:endParaRPr lang="en-US" dirty="0" smtClean="0">
                        <a:latin typeface="+mn-lt"/>
                      </a:endParaRPr>
                    </a:p>
                    <a:p>
                      <a:pPr marL="285750" indent="-285750">
                        <a:buFont typeface="Arial" panose="020B0604020202020204" pitchFamily="34" charset="0"/>
                        <a:buChar char="•"/>
                      </a:pPr>
                      <a:r>
                        <a:rPr lang="en-US" dirty="0" smtClean="0">
                          <a:latin typeface="+mn-lt"/>
                        </a:rPr>
                        <a:t>For agriculture, production and development loans are eligible</a:t>
                      </a:r>
                      <a:endParaRPr lang="en-US" dirty="0">
                        <a:latin typeface="+mn-lt"/>
                      </a:endParaRPr>
                    </a:p>
                  </a:txBody>
                  <a:tcPr/>
                </a:tc>
                <a:extLst>
                  <a:ext uri="{0D108BD9-81ED-4DB2-BD59-A6C34878D82A}">
                    <a16:rowId xmlns:a16="http://schemas.microsoft.com/office/drawing/2014/main" val="4072759771"/>
                  </a:ext>
                </a:extLst>
              </a:tr>
            </a:tbl>
          </a:graphicData>
        </a:graphic>
      </p:graphicFrame>
    </p:spTree>
    <p:extLst>
      <p:ext uri="{BB962C8B-B14F-4D97-AF65-F5344CB8AC3E}">
        <p14:creationId xmlns:p14="http://schemas.microsoft.com/office/powerpoint/2010/main" val="396545878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4244</TotalTime>
  <Words>1747</Words>
  <Application>Microsoft Office PowerPoint</Application>
  <PresentationFormat>Widescreen</PresentationFormat>
  <Paragraphs>226</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Calibri Light</vt:lpstr>
      <vt:lpstr>Cambria</vt:lpstr>
      <vt:lpstr>Times New Roman</vt:lpstr>
      <vt:lpstr>Wingdings 3</vt:lpstr>
      <vt:lpstr>Retrospect</vt:lpstr>
      <vt:lpstr>Prime Minister's Youth Business &amp; Agriculture Loan Scheme (PMYB&amp;ALS)</vt:lpstr>
      <vt:lpstr>SMEs’ Contribution in Pakistan Economy</vt:lpstr>
      <vt:lpstr>Definition of SE and ME-Pakistan</vt:lpstr>
      <vt:lpstr>SME Financing Targets</vt:lpstr>
      <vt:lpstr>SME Financing in Pakistan</vt:lpstr>
      <vt:lpstr>Benchmark for 2025</vt:lpstr>
      <vt:lpstr>Issues &amp; Challenges</vt:lpstr>
      <vt:lpstr>Prime Minister's Youth Business &amp; Agriculture Loan Scheme (PMYB&amp;ALS)</vt:lpstr>
      <vt:lpstr>Prime Minister's Youth Business &amp; Agriculture Loan Scheme (PMYB&amp;ALS)</vt:lpstr>
      <vt:lpstr>Prime Minister's Youth Business &amp; Agriculture Loan Scheme (PMYB&amp;ALS)</vt:lpstr>
      <vt:lpstr>Prime Minister's Youth Business &amp; Agriculture Loan Scheme (PMYB&amp;ALS)</vt:lpstr>
      <vt:lpstr>Prime Minister's Youth Business &amp; Agriculture Loan Scheme (PMYB&amp;ALS)</vt:lpstr>
      <vt:lpstr>Prime Minister's Youth Business &amp; Agriculture Loan Scheme (PMYB&amp;ALS)</vt:lpstr>
      <vt:lpstr>Markup Subsidy and Risk Sharing Scheme for Farm Mechanization (MSRSSFM)</vt:lpstr>
      <vt:lpstr>Markup Subsidy and Risk Sharing Scheme for Farm Mechanization (MSRSSFM)</vt:lpstr>
      <vt:lpstr>Markup Subsidy and Risk Sharing Scheme for Farm Mechanization (MSRSSFM)</vt:lpstr>
      <vt:lpstr>Markup Subsidy and Risk Sharing Scheme for Farm Mechanization (MSRSSFM)</vt:lpstr>
      <vt:lpstr>Markup Subsidy and Risk Sharing Scheme for Farm Mechanization (MSRSSFM)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SBP’s Policies &amp; Schemes for Promotion of SME Financing in Pakistan</dc:title>
  <dc:creator>Zareen Baloch - DFSD (HOK)</dc:creator>
  <cp:lastModifiedBy>Rashid Mehmood Cheema - PB (GUJ)</cp:lastModifiedBy>
  <cp:revision>224</cp:revision>
  <cp:lastPrinted>2020-11-12T10:00:01Z</cp:lastPrinted>
  <dcterms:created xsi:type="dcterms:W3CDTF">2019-08-26T11:19:30Z</dcterms:created>
  <dcterms:modified xsi:type="dcterms:W3CDTF">2022-12-23T13:39:18Z</dcterms:modified>
</cp:coreProperties>
</file>