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23"/>
  </p:notesMasterIdLst>
  <p:sldIdLst>
    <p:sldId id="256" r:id="rId2"/>
    <p:sldId id="326" r:id="rId3"/>
    <p:sldId id="345" r:id="rId4"/>
    <p:sldId id="713" r:id="rId5"/>
    <p:sldId id="328" r:id="rId6"/>
    <p:sldId id="333" r:id="rId7"/>
    <p:sldId id="264" r:id="rId8"/>
    <p:sldId id="265" r:id="rId9"/>
    <p:sldId id="331" r:id="rId10"/>
    <p:sldId id="699" r:id="rId11"/>
    <p:sldId id="335" r:id="rId12"/>
    <p:sldId id="334" r:id="rId13"/>
    <p:sldId id="1120" r:id="rId14"/>
    <p:sldId id="344" r:id="rId15"/>
    <p:sldId id="336" r:id="rId16"/>
    <p:sldId id="340" r:id="rId17"/>
    <p:sldId id="347" r:id="rId18"/>
    <p:sldId id="346" r:id="rId19"/>
    <p:sldId id="706" r:id="rId20"/>
    <p:sldId id="704" r:id="rId21"/>
    <p:sldId id="1129" r:id="rId22"/>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03D"/>
    <a:srgbClr val="5CB565"/>
    <a:srgbClr val="009A5E"/>
    <a:srgbClr val="00995D"/>
    <a:srgbClr val="EBEBEB"/>
    <a:srgbClr val="4F81B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78954" autoAdjust="0"/>
  </p:normalViewPr>
  <p:slideViewPr>
    <p:cSldViewPr snapToGrid="0">
      <p:cViewPr varScale="1">
        <p:scale>
          <a:sx n="31" d="100"/>
          <a:sy n="31" d="100"/>
        </p:scale>
        <p:origin x="1444" y="3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image" Target="../media/image34.jpg"/><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5" Type="http://schemas.openxmlformats.org/officeDocument/2006/relationships/image" Target="../media/image45.jpg"/><Relationship Id="rId4" Type="http://schemas.openxmlformats.org/officeDocument/2006/relationships/image" Target="../media/image4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image" Target="../media/image34.jpg"/><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5" Type="http://schemas.openxmlformats.org/officeDocument/2006/relationships/image" Target="../media/image45.jpg"/><Relationship Id="rId4"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4DD9B-3E98-4B5B-B717-57C6C1094AD2}" type="doc">
      <dgm:prSet loTypeId="urn:microsoft.com/office/officeart/2005/8/layout/hProcess9" loCatId="process" qsTypeId="urn:microsoft.com/office/officeart/2005/8/quickstyle/simple1" qsCatId="simple" csTypeId="urn:microsoft.com/office/officeart/2005/8/colors/colorful4" csCatId="colorful" phldr="1"/>
      <dgm:spPr/>
    </dgm:pt>
    <dgm:pt modelId="{53006538-733B-4EAB-A879-C245586DC620}">
      <dgm:prSet phldrT="[Text]"/>
      <dgm:spPr>
        <a:solidFill>
          <a:srgbClr val="1C203D"/>
        </a:solidFill>
      </dgm:spPr>
      <dgm:t>
        <a:bodyPr/>
        <a:lstStyle/>
        <a:p>
          <a:r>
            <a:rPr lang="en-US" dirty="0">
              <a:latin typeface="Georgia" panose="02040502050405020303" pitchFamily="18" charset="0"/>
            </a:rPr>
            <a:t>Entity Verification</a:t>
          </a:r>
        </a:p>
      </dgm:t>
    </dgm:pt>
    <dgm:pt modelId="{E9416110-DD40-474B-B99F-EC1294FD3B14}" type="parTrans" cxnId="{13E9FB96-9ADE-427A-AF63-5ED799940429}">
      <dgm:prSet/>
      <dgm:spPr/>
      <dgm:t>
        <a:bodyPr/>
        <a:lstStyle/>
        <a:p>
          <a:endParaRPr lang="en-US"/>
        </a:p>
      </dgm:t>
    </dgm:pt>
    <dgm:pt modelId="{9B9953CB-174C-4112-B963-600708149BFF}" type="sibTrans" cxnId="{13E9FB96-9ADE-427A-AF63-5ED799940429}">
      <dgm:prSet/>
      <dgm:spPr/>
      <dgm:t>
        <a:bodyPr/>
        <a:lstStyle/>
        <a:p>
          <a:endParaRPr lang="en-US"/>
        </a:p>
      </dgm:t>
    </dgm:pt>
    <dgm:pt modelId="{73B31352-8A4D-4ADA-ACB8-41DC8056C86A}">
      <dgm:prSet phldrT="[Text]"/>
      <dgm:spPr>
        <a:solidFill>
          <a:srgbClr val="009A5E"/>
        </a:solidFill>
      </dgm:spPr>
      <dgm:t>
        <a:bodyPr/>
        <a:lstStyle/>
        <a:p>
          <a:r>
            <a:rPr lang="en-US" dirty="0">
              <a:latin typeface="Georgia" panose="02040502050405020303" pitchFamily="18" charset="0"/>
            </a:rPr>
            <a:t>Mobile Number Verification</a:t>
          </a:r>
        </a:p>
      </dgm:t>
    </dgm:pt>
    <dgm:pt modelId="{2B7EA9A3-3369-46F0-A3C6-2C9D93485C32}" type="parTrans" cxnId="{FA08379E-03B5-4363-A592-3ABAE9940A56}">
      <dgm:prSet/>
      <dgm:spPr/>
      <dgm:t>
        <a:bodyPr/>
        <a:lstStyle/>
        <a:p>
          <a:endParaRPr lang="en-US"/>
        </a:p>
      </dgm:t>
    </dgm:pt>
    <dgm:pt modelId="{DBB5FAFE-5314-45FC-8FF4-234BD2664AC5}" type="sibTrans" cxnId="{FA08379E-03B5-4363-A592-3ABAE9940A56}">
      <dgm:prSet/>
      <dgm:spPr/>
      <dgm:t>
        <a:bodyPr/>
        <a:lstStyle/>
        <a:p>
          <a:endParaRPr lang="en-US"/>
        </a:p>
      </dgm:t>
    </dgm:pt>
    <dgm:pt modelId="{1964BE66-709A-4997-80BD-7BD27F1B0B15}">
      <dgm:prSet phldrT="[Text]"/>
      <dgm:spPr>
        <a:solidFill>
          <a:srgbClr val="5CB565"/>
        </a:solidFill>
      </dgm:spPr>
      <dgm:t>
        <a:bodyPr/>
        <a:lstStyle/>
        <a:p>
          <a:r>
            <a:rPr lang="en-US" dirty="0">
              <a:latin typeface="Georgia" panose="02040502050405020303" pitchFamily="18" charset="0"/>
            </a:rPr>
            <a:t>Biometric Verification or Physical Verification</a:t>
          </a:r>
        </a:p>
      </dgm:t>
    </dgm:pt>
    <dgm:pt modelId="{989588FD-5E41-4316-8FC7-A1FFC4267D24}" type="parTrans" cxnId="{3B8F5347-7BA9-47BD-934A-66BCF437644F}">
      <dgm:prSet/>
      <dgm:spPr/>
      <dgm:t>
        <a:bodyPr/>
        <a:lstStyle/>
        <a:p>
          <a:endParaRPr lang="en-US"/>
        </a:p>
      </dgm:t>
    </dgm:pt>
    <dgm:pt modelId="{52778260-D54C-41A9-A98F-1D7092405755}" type="sibTrans" cxnId="{3B8F5347-7BA9-47BD-934A-66BCF437644F}">
      <dgm:prSet/>
      <dgm:spPr/>
      <dgm:t>
        <a:bodyPr/>
        <a:lstStyle/>
        <a:p>
          <a:endParaRPr lang="en-US"/>
        </a:p>
      </dgm:t>
    </dgm:pt>
    <dgm:pt modelId="{54138929-6CCC-46ED-9C45-ABD2878DE0A9}">
      <dgm:prSet/>
      <dgm:spPr/>
      <dgm:t>
        <a:bodyPr/>
        <a:lstStyle/>
        <a:p>
          <a:r>
            <a:rPr lang="en-GB" dirty="0">
              <a:latin typeface="Georgia" panose="02040502050405020303" pitchFamily="18" charset="0"/>
            </a:rPr>
            <a:t>Integration with FBR</a:t>
          </a:r>
          <a:endParaRPr lang="en-US" dirty="0">
            <a:latin typeface="Georgia" panose="02040502050405020303" pitchFamily="18" charset="0"/>
          </a:endParaRPr>
        </a:p>
      </dgm:t>
    </dgm:pt>
    <dgm:pt modelId="{E9D7F81E-5B4C-48C9-960D-C16B3E34D2E5}" type="parTrans" cxnId="{0E7EFDFA-6A63-4128-8D3F-68EF66B6116B}">
      <dgm:prSet/>
      <dgm:spPr/>
      <dgm:t>
        <a:bodyPr/>
        <a:lstStyle/>
        <a:p>
          <a:endParaRPr lang="en-US"/>
        </a:p>
      </dgm:t>
    </dgm:pt>
    <dgm:pt modelId="{91861CAA-D8CF-43DE-A8D5-7033D85A4D02}" type="sibTrans" cxnId="{0E7EFDFA-6A63-4128-8D3F-68EF66B6116B}">
      <dgm:prSet/>
      <dgm:spPr/>
      <dgm:t>
        <a:bodyPr/>
        <a:lstStyle/>
        <a:p>
          <a:endParaRPr lang="en-US"/>
        </a:p>
      </dgm:t>
    </dgm:pt>
    <dgm:pt modelId="{811EEECC-648F-4C1E-9508-A5920162F55A}">
      <dgm:prSet/>
      <dgm:spPr/>
      <dgm:t>
        <a:bodyPr/>
        <a:lstStyle/>
        <a:p>
          <a:r>
            <a:rPr lang="en-GB" dirty="0">
              <a:latin typeface="Georgia" panose="02040502050405020303" pitchFamily="18" charset="0"/>
            </a:rPr>
            <a:t>Validation of NTN</a:t>
          </a:r>
        </a:p>
      </dgm:t>
    </dgm:pt>
    <dgm:pt modelId="{3AA30710-B4F5-41D3-8873-F359848EFA68}" type="parTrans" cxnId="{23564639-565C-45CE-9A81-ED1D8FFE8C92}">
      <dgm:prSet/>
      <dgm:spPr/>
      <dgm:t>
        <a:bodyPr/>
        <a:lstStyle/>
        <a:p>
          <a:endParaRPr lang="en-US"/>
        </a:p>
      </dgm:t>
    </dgm:pt>
    <dgm:pt modelId="{67E1AC9A-A2B6-429C-A3C2-E7B86EEF0F2E}" type="sibTrans" cxnId="{23564639-565C-45CE-9A81-ED1D8FFE8C92}">
      <dgm:prSet/>
      <dgm:spPr/>
      <dgm:t>
        <a:bodyPr/>
        <a:lstStyle/>
        <a:p>
          <a:endParaRPr lang="en-US"/>
        </a:p>
      </dgm:t>
    </dgm:pt>
    <dgm:pt modelId="{5DDA29D6-D6A9-46CF-ADB1-EB141DF01CDF}">
      <dgm:prSet/>
      <dgm:spPr/>
      <dgm:t>
        <a:bodyPr/>
        <a:lstStyle/>
        <a:p>
          <a:r>
            <a:rPr lang="en-GB" dirty="0">
              <a:latin typeface="Georgia" panose="02040502050405020303" pitchFamily="18" charset="0"/>
            </a:rPr>
            <a:t>Validation of Ownership</a:t>
          </a:r>
        </a:p>
      </dgm:t>
    </dgm:pt>
    <dgm:pt modelId="{4A05D0DA-1B46-442F-8208-717350AFDE38}" type="parTrans" cxnId="{D8BE9DB3-2CBB-45F7-B8CB-A3A05E90BBC5}">
      <dgm:prSet/>
      <dgm:spPr/>
      <dgm:t>
        <a:bodyPr/>
        <a:lstStyle/>
        <a:p>
          <a:endParaRPr lang="en-US"/>
        </a:p>
      </dgm:t>
    </dgm:pt>
    <dgm:pt modelId="{F14E325D-315E-4079-91A7-6A51F85E11EA}" type="sibTrans" cxnId="{D8BE9DB3-2CBB-45F7-B8CB-A3A05E90BBC5}">
      <dgm:prSet/>
      <dgm:spPr/>
      <dgm:t>
        <a:bodyPr/>
        <a:lstStyle/>
        <a:p>
          <a:endParaRPr lang="en-US"/>
        </a:p>
      </dgm:t>
    </dgm:pt>
    <dgm:pt modelId="{83AF182C-24FD-447C-ACBE-F6FE877CF724}">
      <dgm:prSet/>
      <dgm:spPr/>
      <dgm:t>
        <a:bodyPr/>
        <a:lstStyle/>
        <a:p>
          <a:r>
            <a:rPr lang="en-US">
              <a:latin typeface="Georgia" panose="02040502050405020303" pitchFamily="18" charset="0"/>
            </a:rPr>
            <a:t>Integration with Pakistan Mobile Number Portability Database</a:t>
          </a:r>
          <a:endParaRPr lang="en-US" dirty="0">
            <a:latin typeface="Georgia" panose="02040502050405020303" pitchFamily="18" charset="0"/>
          </a:endParaRPr>
        </a:p>
      </dgm:t>
    </dgm:pt>
    <dgm:pt modelId="{60094D6B-2934-4A23-97E4-0FA6AB2A3894}" type="parTrans" cxnId="{B5D5EDDC-60BE-41E4-AFE8-3C1BFD1D6BAF}">
      <dgm:prSet/>
      <dgm:spPr/>
      <dgm:t>
        <a:bodyPr/>
        <a:lstStyle/>
        <a:p>
          <a:endParaRPr lang="en-US"/>
        </a:p>
      </dgm:t>
    </dgm:pt>
    <dgm:pt modelId="{37A74D5F-96FA-4C07-B0EA-18DAA4CAD84A}" type="sibTrans" cxnId="{B5D5EDDC-60BE-41E4-AFE8-3C1BFD1D6BAF}">
      <dgm:prSet/>
      <dgm:spPr/>
      <dgm:t>
        <a:bodyPr/>
        <a:lstStyle/>
        <a:p>
          <a:endParaRPr lang="en-US"/>
        </a:p>
      </dgm:t>
    </dgm:pt>
    <dgm:pt modelId="{4144B004-8621-4AD1-998D-7DD1D54832D0}">
      <dgm:prSet/>
      <dgm:spPr/>
      <dgm:t>
        <a:bodyPr/>
        <a:lstStyle/>
        <a:p>
          <a:r>
            <a:rPr lang="en-US" dirty="0">
              <a:latin typeface="Georgia" panose="02040502050405020303" pitchFamily="18" charset="0"/>
            </a:rPr>
            <a:t>Validation of Mobile Number and CNIC pair</a:t>
          </a:r>
        </a:p>
      </dgm:t>
    </dgm:pt>
    <dgm:pt modelId="{1F4D4F91-8E23-4345-BD83-D24ED598FD8E}" type="parTrans" cxnId="{52286FC3-9E27-45DB-9654-088862E03CBA}">
      <dgm:prSet/>
      <dgm:spPr/>
      <dgm:t>
        <a:bodyPr/>
        <a:lstStyle/>
        <a:p>
          <a:endParaRPr lang="en-US"/>
        </a:p>
      </dgm:t>
    </dgm:pt>
    <dgm:pt modelId="{F8535148-7930-44E6-8176-400D1E5AB91D}" type="sibTrans" cxnId="{52286FC3-9E27-45DB-9654-088862E03CBA}">
      <dgm:prSet/>
      <dgm:spPr/>
      <dgm:t>
        <a:bodyPr/>
        <a:lstStyle/>
        <a:p>
          <a:endParaRPr lang="en-US"/>
        </a:p>
      </dgm:t>
    </dgm:pt>
    <dgm:pt modelId="{134C9A37-FB3B-49C1-A520-912A35AB6EAF}">
      <dgm:prSet/>
      <dgm:spPr/>
      <dgm:t>
        <a:bodyPr/>
        <a:lstStyle/>
        <a:p>
          <a:r>
            <a:rPr lang="en-US" dirty="0">
              <a:latin typeface="Georgia" panose="02040502050405020303" pitchFamily="18" charset="0"/>
            </a:rPr>
            <a:t>Integration with NADRA </a:t>
          </a:r>
          <a:r>
            <a:rPr lang="en-US" dirty="0" err="1">
              <a:latin typeface="Georgia" panose="02040502050405020303" pitchFamily="18" charset="0"/>
            </a:rPr>
            <a:t>BioVerisys</a:t>
          </a:r>
          <a:r>
            <a:rPr lang="en-US" dirty="0">
              <a:latin typeface="Georgia" panose="02040502050405020303" pitchFamily="18" charset="0"/>
            </a:rPr>
            <a:t> system</a:t>
          </a:r>
        </a:p>
      </dgm:t>
    </dgm:pt>
    <dgm:pt modelId="{662F60A6-78B3-45DD-A887-44C9728B9141}" type="parTrans" cxnId="{B018E804-E66E-4C05-A05C-09E1C28E6A06}">
      <dgm:prSet/>
      <dgm:spPr/>
      <dgm:t>
        <a:bodyPr/>
        <a:lstStyle/>
        <a:p>
          <a:endParaRPr lang="en-US"/>
        </a:p>
      </dgm:t>
    </dgm:pt>
    <dgm:pt modelId="{34CE9798-535B-4F44-9686-FBC573A2CD99}" type="sibTrans" cxnId="{B018E804-E66E-4C05-A05C-09E1C28E6A06}">
      <dgm:prSet/>
      <dgm:spPr/>
      <dgm:t>
        <a:bodyPr/>
        <a:lstStyle/>
        <a:p>
          <a:endParaRPr lang="en-US"/>
        </a:p>
      </dgm:t>
    </dgm:pt>
    <dgm:pt modelId="{0C2149C5-82B5-4724-B378-80BA9A602169}">
      <dgm:prSet/>
      <dgm:spPr>
        <a:solidFill>
          <a:srgbClr val="5CB565"/>
        </a:solidFill>
        <a:ln w="25400" cap="flat" cmpd="sng" algn="ctr">
          <a:solidFill>
            <a:prstClr val="white">
              <a:hueOff val="0"/>
              <a:satOff val="0"/>
              <a:lumOff val="0"/>
              <a:alphaOff val="0"/>
            </a:prstClr>
          </a:solidFill>
          <a:prstDash val="solid"/>
        </a:ln>
        <a:effectLst/>
      </dgm:spPr>
      <dgm:t>
        <a:bodyPr spcFirstLastPara="0" vert="horz" wrap="square" lIns="102870" tIns="102870" rIns="102870" bIns="102870" numCol="1" spcCol="1270" anchor="t" anchorCtr="0"/>
        <a:lstStyle/>
        <a:p>
          <a:r>
            <a:rPr lang="en-US" dirty="0">
              <a:latin typeface="Georgia" panose="02040502050405020303" pitchFamily="18" charset="0"/>
            </a:rPr>
            <a:t>Two Factor Authentication</a:t>
          </a:r>
        </a:p>
      </dgm:t>
    </dgm:pt>
    <dgm:pt modelId="{8D078563-EE61-42B6-B3D9-AAA17877B9ED}" type="parTrans" cxnId="{B55723CE-0DE4-4C47-9EA9-C0EA5BF073EE}">
      <dgm:prSet/>
      <dgm:spPr/>
      <dgm:t>
        <a:bodyPr/>
        <a:lstStyle/>
        <a:p>
          <a:endParaRPr lang="en-US"/>
        </a:p>
      </dgm:t>
    </dgm:pt>
    <dgm:pt modelId="{6B5DBF29-BE8D-432B-BF1A-7885670B7DD6}" type="sibTrans" cxnId="{B55723CE-0DE4-4C47-9EA9-C0EA5BF073EE}">
      <dgm:prSet/>
      <dgm:spPr/>
      <dgm:t>
        <a:bodyPr/>
        <a:lstStyle/>
        <a:p>
          <a:endParaRPr lang="en-US"/>
        </a:p>
      </dgm:t>
    </dgm:pt>
    <dgm:pt modelId="{BD1F6659-EFD1-4467-900A-ABB319FAF95C}">
      <dgm:prSet/>
      <dgm:spPr>
        <a:solidFill>
          <a:srgbClr val="5CB565"/>
        </a:solidFill>
        <a:ln w="25400" cap="flat" cmpd="sng" algn="ctr">
          <a:solidFill>
            <a:prstClr val="white">
              <a:hueOff val="0"/>
              <a:satOff val="0"/>
              <a:lumOff val="0"/>
              <a:alphaOff val="0"/>
            </a:prstClr>
          </a:solidFill>
          <a:prstDash val="solid"/>
        </a:ln>
        <a:effectLst/>
      </dgm:spPr>
      <dgm:t>
        <a:bodyPr spcFirstLastPara="0" vert="horz" wrap="square" lIns="102870" tIns="102870" rIns="102870" bIns="102870" numCol="1" spcCol="1270" anchor="t" anchorCtr="0"/>
        <a:lstStyle/>
        <a:p>
          <a:r>
            <a:rPr lang="en-US" b="0">
              <a:solidFill>
                <a:schemeClr val="bg1"/>
              </a:solidFill>
              <a:latin typeface="Georgia" panose="02040502050405020303" pitchFamily="18" charset="0"/>
              <a:cs typeface="Calibri" panose="020F0502020204030204" pitchFamily="34" charset="0"/>
            </a:rPr>
            <a:t>OTP verification through verified Mobile Number</a:t>
          </a:r>
          <a:endParaRPr lang="en-US" b="0" dirty="0">
            <a:solidFill>
              <a:schemeClr val="bg1"/>
            </a:solidFill>
            <a:latin typeface="Georgia" panose="02040502050405020303" pitchFamily="18" charset="0"/>
            <a:cs typeface="Calibri" panose="020F0502020204030204" pitchFamily="34" charset="0"/>
          </a:endParaRPr>
        </a:p>
      </dgm:t>
    </dgm:pt>
    <dgm:pt modelId="{008E3B73-1F2C-42CE-ABFA-E0CBA553DF50}" type="parTrans" cxnId="{4D88E924-2BEF-4596-A30D-C8C5770892DA}">
      <dgm:prSet/>
      <dgm:spPr/>
      <dgm:t>
        <a:bodyPr/>
        <a:lstStyle/>
        <a:p>
          <a:endParaRPr lang="en-US"/>
        </a:p>
      </dgm:t>
    </dgm:pt>
    <dgm:pt modelId="{6496300F-87BD-4F88-9FDC-7BD8AFA90ED6}" type="sibTrans" cxnId="{4D88E924-2BEF-4596-A30D-C8C5770892DA}">
      <dgm:prSet/>
      <dgm:spPr/>
      <dgm:t>
        <a:bodyPr/>
        <a:lstStyle/>
        <a:p>
          <a:endParaRPr lang="en-US"/>
        </a:p>
      </dgm:t>
    </dgm:pt>
    <dgm:pt modelId="{8D053782-8272-4635-A243-5E9F6909A3A2}">
      <dgm:prSet/>
      <dgm:spPr>
        <a:solidFill>
          <a:srgbClr val="5CB565"/>
        </a:solidFill>
        <a:ln w="25400" cap="flat" cmpd="sng" algn="ctr">
          <a:solidFill>
            <a:prstClr val="white">
              <a:hueOff val="0"/>
              <a:satOff val="0"/>
              <a:lumOff val="0"/>
              <a:alphaOff val="0"/>
            </a:prstClr>
          </a:solidFill>
          <a:prstDash val="solid"/>
        </a:ln>
        <a:effectLst/>
      </dgm:spPr>
      <dgm:t>
        <a:bodyPr spcFirstLastPara="0" vert="horz" wrap="square" lIns="102870" tIns="102870" rIns="102870" bIns="102870" numCol="1" spcCol="1270" anchor="t" anchorCtr="0"/>
        <a:lstStyle/>
        <a:p>
          <a:r>
            <a:rPr lang="en-US" b="0" dirty="0">
              <a:solidFill>
                <a:schemeClr val="bg1"/>
              </a:solidFill>
              <a:latin typeface="Georgia" panose="02040502050405020303" pitchFamily="18" charset="0"/>
              <a:cs typeface="Calibri" panose="020F0502020204030204" pitchFamily="34" charset="0"/>
            </a:rPr>
            <a:t>OTP verification through email on FBR registered email address</a:t>
          </a:r>
        </a:p>
      </dgm:t>
    </dgm:pt>
    <dgm:pt modelId="{92AD59D1-CCA1-403A-93D1-0F4054044870}" type="parTrans" cxnId="{ADAF8EBC-C78F-4AFC-B504-AF522EE7200B}">
      <dgm:prSet/>
      <dgm:spPr/>
      <dgm:t>
        <a:bodyPr/>
        <a:lstStyle/>
        <a:p>
          <a:endParaRPr lang="en-US"/>
        </a:p>
      </dgm:t>
    </dgm:pt>
    <dgm:pt modelId="{41200AAD-90A2-4053-8EF8-6555B6744071}" type="sibTrans" cxnId="{ADAF8EBC-C78F-4AFC-B504-AF522EE7200B}">
      <dgm:prSet/>
      <dgm:spPr/>
      <dgm:t>
        <a:bodyPr/>
        <a:lstStyle/>
        <a:p>
          <a:endParaRPr lang="en-US"/>
        </a:p>
      </dgm:t>
    </dgm:pt>
    <dgm:pt modelId="{F4B52417-D172-4EC1-8E9A-2F6A222C0602}" type="pres">
      <dgm:prSet presAssocID="{9FA4DD9B-3E98-4B5B-B717-57C6C1094AD2}" presName="CompostProcess" presStyleCnt="0">
        <dgm:presLayoutVars>
          <dgm:dir/>
          <dgm:resizeHandles val="exact"/>
        </dgm:presLayoutVars>
      </dgm:prSet>
      <dgm:spPr/>
    </dgm:pt>
    <dgm:pt modelId="{F39CA666-0167-46F8-81A4-D2DF97DE52FA}" type="pres">
      <dgm:prSet presAssocID="{9FA4DD9B-3E98-4B5B-B717-57C6C1094AD2}" presName="arrow" presStyleLbl="bgShp" presStyleIdx="0" presStyleCnt="1"/>
      <dgm:spPr>
        <a:solidFill>
          <a:schemeClr val="bg1">
            <a:lumMod val="50000"/>
          </a:schemeClr>
        </a:solidFill>
      </dgm:spPr>
    </dgm:pt>
    <dgm:pt modelId="{349C2737-C1CF-4057-9165-D35A811B28AE}" type="pres">
      <dgm:prSet presAssocID="{9FA4DD9B-3E98-4B5B-B717-57C6C1094AD2}" presName="linearProcess" presStyleCnt="0"/>
      <dgm:spPr/>
    </dgm:pt>
    <dgm:pt modelId="{77486C28-8A68-483D-8B2D-B205AC10A680}" type="pres">
      <dgm:prSet presAssocID="{53006538-733B-4EAB-A879-C245586DC620}" presName="textNode" presStyleLbl="node1" presStyleIdx="0" presStyleCnt="4">
        <dgm:presLayoutVars>
          <dgm:bulletEnabled val="1"/>
        </dgm:presLayoutVars>
      </dgm:prSet>
      <dgm:spPr/>
    </dgm:pt>
    <dgm:pt modelId="{2C150D39-4487-46F3-AAB7-51FFC97585A9}" type="pres">
      <dgm:prSet presAssocID="{9B9953CB-174C-4112-B963-600708149BFF}" presName="sibTrans" presStyleCnt="0"/>
      <dgm:spPr/>
    </dgm:pt>
    <dgm:pt modelId="{B604FA22-4C62-4F8E-9DFD-4D19DDEE8F05}" type="pres">
      <dgm:prSet presAssocID="{73B31352-8A4D-4ADA-ACB8-41DC8056C86A}" presName="textNode" presStyleLbl="node1" presStyleIdx="1" presStyleCnt="4">
        <dgm:presLayoutVars>
          <dgm:bulletEnabled val="1"/>
        </dgm:presLayoutVars>
      </dgm:prSet>
      <dgm:spPr/>
    </dgm:pt>
    <dgm:pt modelId="{EBBE8A34-E7BC-4EB4-8D02-00AE3CABA6EB}" type="pres">
      <dgm:prSet presAssocID="{DBB5FAFE-5314-45FC-8FF4-234BD2664AC5}" presName="sibTrans" presStyleCnt="0"/>
      <dgm:spPr/>
    </dgm:pt>
    <dgm:pt modelId="{A292F9D5-C0FA-4787-B59F-181EF71062F8}" type="pres">
      <dgm:prSet presAssocID="{1964BE66-709A-4997-80BD-7BD27F1B0B15}" presName="textNode" presStyleLbl="node1" presStyleIdx="2" presStyleCnt="4">
        <dgm:presLayoutVars>
          <dgm:bulletEnabled val="1"/>
        </dgm:presLayoutVars>
      </dgm:prSet>
      <dgm:spPr/>
    </dgm:pt>
    <dgm:pt modelId="{DC8AAD52-2585-4EAD-B1A9-0EB6FBB34823}" type="pres">
      <dgm:prSet presAssocID="{52778260-D54C-41A9-A98F-1D7092405755}" presName="sibTrans" presStyleCnt="0"/>
      <dgm:spPr/>
    </dgm:pt>
    <dgm:pt modelId="{A2DEE483-6446-4F16-BC75-4B00F34258C8}" type="pres">
      <dgm:prSet presAssocID="{0C2149C5-82B5-4724-B378-80BA9A602169}" presName="textNode" presStyleLbl="node1" presStyleIdx="3" presStyleCnt="4">
        <dgm:presLayoutVars>
          <dgm:bulletEnabled val="1"/>
        </dgm:presLayoutVars>
      </dgm:prSet>
      <dgm:spPr>
        <a:xfrm>
          <a:off x="11902572" y="2276958"/>
          <a:ext cx="3686994" cy="3035944"/>
        </a:xfrm>
        <a:prstGeom prst="roundRect">
          <a:avLst/>
        </a:prstGeom>
      </dgm:spPr>
    </dgm:pt>
  </dgm:ptLst>
  <dgm:cxnLst>
    <dgm:cxn modelId="{B018E804-E66E-4C05-A05C-09E1C28E6A06}" srcId="{1964BE66-709A-4997-80BD-7BD27F1B0B15}" destId="{134C9A37-FB3B-49C1-A520-912A35AB6EAF}" srcOrd="0" destOrd="0" parTransId="{662F60A6-78B3-45DD-A887-44C9728B9141}" sibTransId="{34CE9798-535B-4F44-9686-FBC573A2CD99}"/>
    <dgm:cxn modelId="{4D88E924-2BEF-4596-A30D-C8C5770892DA}" srcId="{0C2149C5-82B5-4724-B378-80BA9A602169}" destId="{BD1F6659-EFD1-4467-900A-ABB319FAF95C}" srcOrd="0" destOrd="0" parTransId="{008E3B73-1F2C-42CE-ABFA-E0CBA553DF50}" sibTransId="{6496300F-87BD-4F88-9FDC-7BD8AFA90ED6}"/>
    <dgm:cxn modelId="{7A96D22C-1798-4917-BA8C-C6111E958FBD}" type="presOf" srcId="{4144B004-8621-4AD1-998D-7DD1D54832D0}" destId="{B604FA22-4C62-4F8E-9DFD-4D19DDEE8F05}" srcOrd="0" destOrd="2" presId="urn:microsoft.com/office/officeart/2005/8/layout/hProcess9"/>
    <dgm:cxn modelId="{23564639-565C-45CE-9A81-ED1D8FFE8C92}" srcId="{53006538-733B-4EAB-A879-C245586DC620}" destId="{811EEECC-648F-4C1E-9508-A5920162F55A}" srcOrd="1" destOrd="0" parTransId="{3AA30710-B4F5-41D3-8873-F359848EFA68}" sibTransId="{67E1AC9A-A2B6-429C-A3C2-E7B86EEF0F2E}"/>
    <dgm:cxn modelId="{7E833D3D-E237-4439-99A6-1BA3A722BB57}" type="presOf" srcId="{811EEECC-648F-4C1E-9508-A5920162F55A}" destId="{77486C28-8A68-483D-8B2D-B205AC10A680}" srcOrd="0" destOrd="2" presId="urn:microsoft.com/office/officeart/2005/8/layout/hProcess9"/>
    <dgm:cxn modelId="{42B4FD45-1D29-4005-ABC9-4FFF50A10838}" type="presOf" srcId="{83AF182C-24FD-447C-ACBE-F6FE877CF724}" destId="{B604FA22-4C62-4F8E-9DFD-4D19DDEE8F05}" srcOrd="0" destOrd="1" presId="urn:microsoft.com/office/officeart/2005/8/layout/hProcess9"/>
    <dgm:cxn modelId="{BE3E0D46-E696-48C0-A5D2-9BA9917C5F97}" type="presOf" srcId="{1964BE66-709A-4997-80BD-7BD27F1B0B15}" destId="{A292F9D5-C0FA-4787-B59F-181EF71062F8}" srcOrd="0" destOrd="0" presId="urn:microsoft.com/office/officeart/2005/8/layout/hProcess9"/>
    <dgm:cxn modelId="{C659FD66-AF8A-4539-B0AB-F9AB83D23AFF}" type="presOf" srcId="{54138929-6CCC-46ED-9C45-ABD2878DE0A9}" destId="{77486C28-8A68-483D-8B2D-B205AC10A680}" srcOrd="0" destOrd="1" presId="urn:microsoft.com/office/officeart/2005/8/layout/hProcess9"/>
    <dgm:cxn modelId="{3B8F5347-7BA9-47BD-934A-66BCF437644F}" srcId="{9FA4DD9B-3E98-4B5B-B717-57C6C1094AD2}" destId="{1964BE66-709A-4997-80BD-7BD27F1B0B15}" srcOrd="2" destOrd="0" parTransId="{989588FD-5E41-4316-8FC7-A1FFC4267D24}" sibTransId="{52778260-D54C-41A9-A98F-1D7092405755}"/>
    <dgm:cxn modelId="{2833AF78-5DEC-4918-A691-3AB9C3B5AD87}" type="presOf" srcId="{8D053782-8272-4635-A243-5E9F6909A3A2}" destId="{A2DEE483-6446-4F16-BC75-4B00F34258C8}" srcOrd="0" destOrd="2" presId="urn:microsoft.com/office/officeart/2005/8/layout/hProcess9"/>
    <dgm:cxn modelId="{7B94D479-72A1-4156-8FCD-A9CBF74FA7F8}" type="presOf" srcId="{BD1F6659-EFD1-4467-900A-ABB319FAF95C}" destId="{A2DEE483-6446-4F16-BC75-4B00F34258C8}" srcOrd="0" destOrd="1" presId="urn:microsoft.com/office/officeart/2005/8/layout/hProcess9"/>
    <dgm:cxn modelId="{13E9FB96-9ADE-427A-AF63-5ED799940429}" srcId="{9FA4DD9B-3E98-4B5B-B717-57C6C1094AD2}" destId="{53006538-733B-4EAB-A879-C245586DC620}" srcOrd="0" destOrd="0" parTransId="{E9416110-DD40-474B-B99F-EC1294FD3B14}" sibTransId="{9B9953CB-174C-4112-B963-600708149BFF}"/>
    <dgm:cxn modelId="{FA08379E-03B5-4363-A592-3ABAE9940A56}" srcId="{9FA4DD9B-3E98-4B5B-B717-57C6C1094AD2}" destId="{73B31352-8A4D-4ADA-ACB8-41DC8056C86A}" srcOrd="1" destOrd="0" parTransId="{2B7EA9A3-3369-46F0-A3C6-2C9D93485C32}" sibTransId="{DBB5FAFE-5314-45FC-8FF4-234BD2664AC5}"/>
    <dgm:cxn modelId="{53F427B0-4ACA-42B1-81EE-891FC4401F82}" type="presOf" srcId="{5DDA29D6-D6A9-46CF-ADB1-EB141DF01CDF}" destId="{77486C28-8A68-483D-8B2D-B205AC10A680}" srcOrd="0" destOrd="3" presId="urn:microsoft.com/office/officeart/2005/8/layout/hProcess9"/>
    <dgm:cxn modelId="{D8BE9DB3-2CBB-45F7-B8CB-A3A05E90BBC5}" srcId="{53006538-733B-4EAB-A879-C245586DC620}" destId="{5DDA29D6-D6A9-46CF-ADB1-EB141DF01CDF}" srcOrd="2" destOrd="0" parTransId="{4A05D0DA-1B46-442F-8208-717350AFDE38}" sibTransId="{F14E325D-315E-4079-91A7-6A51F85E11EA}"/>
    <dgm:cxn modelId="{ADAF8EBC-C78F-4AFC-B504-AF522EE7200B}" srcId="{0C2149C5-82B5-4724-B378-80BA9A602169}" destId="{8D053782-8272-4635-A243-5E9F6909A3A2}" srcOrd="1" destOrd="0" parTransId="{92AD59D1-CCA1-403A-93D1-0F4054044870}" sibTransId="{41200AAD-90A2-4053-8EF8-6555B6744071}"/>
    <dgm:cxn modelId="{911561C1-4BA8-4CEE-A9B6-751E45EADE71}" type="presOf" srcId="{134C9A37-FB3B-49C1-A520-912A35AB6EAF}" destId="{A292F9D5-C0FA-4787-B59F-181EF71062F8}" srcOrd="0" destOrd="1" presId="urn:microsoft.com/office/officeart/2005/8/layout/hProcess9"/>
    <dgm:cxn modelId="{52286FC3-9E27-45DB-9654-088862E03CBA}" srcId="{73B31352-8A4D-4ADA-ACB8-41DC8056C86A}" destId="{4144B004-8621-4AD1-998D-7DD1D54832D0}" srcOrd="1" destOrd="0" parTransId="{1F4D4F91-8E23-4345-BD83-D24ED598FD8E}" sibTransId="{F8535148-7930-44E6-8176-400D1E5AB91D}"/>
    <dgm:cxn modelId="{B55723CE-0DE4-4C47-9EA9-C0EA5BF073EE}" srcId="{9FA4DD9B-3E98-4B5B-B717-57C6C1094AD2}" destId="{0C2149C5-82B5-4724-B378-80BA9A602169}" srcOrd="3" destOrd="0" parTransId="{8D078563-EE61-42B6-B3D9-AAA17877B9ED}" sibTransId="{6B5DBF29-BE8D-432B-BF1A-7885670B7DD6}"/>
    <dgm:cxn modelId="{B5D5EDDC-60BE-41E4-AFE8-3C1BFD1D6BAF}" srcId="{73B31352-8A4D-4ADA-ACB8-41DC8056C86A}" destId="{83AF182C-24FD-447C-ACBE-F6FE877CF724}" srcOrd="0" destOrd="0" parTransId="{60094D6B-2934-4A23-97E4-0FA6AB2A3894}" sibTransId="{37A74D5F-96FA-4C07-B0EA-18DAA4CAD84A}"/>
    <dgm:cxn modelId="{39AC53DE-1F9A-4470-945F-A1F0DD2FBFF4}" type="presOf" srcId="{0C2149C5-82B5-4724-B378-80BA9A602169}" destId="{A2DEE483-6446-4F16-BC75-4B00F34258C8}" srcOrd="0" destOrd="0" presId="urn:microsoft.com/office/officeart/2005/8/layout/hProcess9"/>
    <dgm:cxn modelId="{45228DEA-9E3B-4156-B781-CFC3DF4D4F9B}" type="presOf" srcId="{73B31352-8A4D-4ADA-ACB8-41DC8056C86A}" destId="{B604FA22-4C62-4F8E-9DFD-4D19DDEE8F05}" srcOrd="0" destOrd="0" presId="urn:microsoft.com/office/officeart/2005/8/layout/hProcess9"/>
    <dgm:cxn modelId="{611D82F8-760D-402F-AB79-503496785452}" type="presOf" srcId="{9FA4DD9B-3E98-4B5B-B717-57C6C1094AD2}" destId="{F4B52417-D172-4EC1-8E9A-2F6A222C0602}" srcOrd="0" destOrd="0" presId="urn:microsoft.com/office/officeart/2005/8/layout/hProcess9"/>
    <dgm:cxn modelId="{A3B4BDFA-C700-47D0-AAEB-A7F7F5639D21}" type="presOf" srcId="{53006538-733B-4EAB-A879-C245586DC620}" destId="{77486C28-8A68-483D-8B2D-B205AC10A680}" srcOrd="0" destOrd="0" presId="urn:microsoft.com/office/officeart/2005/8/layout/hProcess9"/>
    <dgm:cxn modelId="{0E7EFDFA-6A63-4128-8D3F-68EF66B6116B}" srcId="{53006538-733B-4EAB-A879-C245586DC620}" destId="{54138929-6CCC-46ED-9C45-ABD2878DE0A9}" srcOrd="0" destOrd="0" parTransId="{E9D7F81E-5B4C-48C9-960D-C16B3E34D2E5}" sibTransId="{91861CAA-D8CF-43DE-A8D5-7033D85A4D02}"/>
    <dgm:cxn modelId="{3C3DCD1C-26F9-4D27-8EC7-9C9253A8B646}" type="presParOf" srcId="{F4B52417-D172-4EC1-8E9A-2F6A222C0602}" destId="{F39CA666-0167-46F8-81A4-D2DF97DE52FA}" srcOrd="0" destOrd="0" presId="urn:microsoft.com/office/officeart/2005/8/layout/hProcess9"/>
    <dgm:cxn modelId="{4FCE2FE5-66FF-4585-A506-6E306A62BF91}" type="presParOf" srcId="{F4B52417-D172-4EC1-8E9A-2F6A222C0602}" destId="{349C2737-C1CF-4057-9165-D35A811B28AE}" srcOrd="1" destOrd="0" presId="urn:microsoft.com/office/officeart/2005/8/layout/hProcess9"/>
    <dgm:cxn modelId="{25034F69-1388-40B9-AE88-F7ED03040C71}" type="presParOf" srcId="{349C2737-C1CF-4057-9165-D35A811B28AE}" destId="{77486C28-8A68-483D-8B2D-B205AC10A680}" srcOrd="0" destOrd="0" presId="urn:microsoft.com/office/officeart/2005/8/layout/hProcess9"/>
    <dgm:cxn modelId="{696B04DF-1B2A-4D80-BEFE-C7C7C38B6505}" type="presParOf" srcId="{349C2737-C1CF-4057-9165-D35A811B28AE}" destId="{2C150D39-4487-46F3-AAB7-51FFC97585A9}" srcOrd="1" destOrd="0" presId="urn:microsoft.com/office/officeart/2005/8/layout/hProcess9"/>
    <dgm:cxn modelId="{C52B80B6-0BB5-487D-9F59-A0DD67C293C8}" type="presParOf" srcId="{349C2737-C1CF-4057-9165-D35A811B28AE}" destId="{B604FA22-4C62-4F8E-9DFD-4D19DDEE8F05}" srcOrd="2" destOrd="0" presId="urn:microsoft.com/office/officeart/2005/8/layout/hProcess9"/>
    <dgm:cxn modelId="{1D77A5A3-F934-4715-924E-2BF824C8FBDB}" type="presParOf" srcId="{349C2737-C1CF-4057-9165-D35A811B28AE}" destId="{EBBE8A34-E7BC-4EB4-8D02-00AE3CABA6EB}" srcOrd="3" destOrd="0" presId="urn:microsoft.com/office/officeart/2005/8/layout/hProcess9"/>
    <dgm:cxn modelId="{5F275CAA-3BFB-484E-9C44-8E422F2DB34F}" type="presParOf" srcId="{349C2737-C1CF-4057-9165-D35A811B28AE}" destId="{A292F9D5-C0FA-4787-B59F-181EF71062F8}" srcOrd="4" destOrd="0" presId="urn:microsoft.com/office/officeart/2005/8/layout/hProcess9"/>
    <dgm:cxn modelId="{7188F1A2-6869-4AAA-A3CF-2CCAA10A3056}" type="presParOf" srcId="{349C2737-C1CF-4057-9165-D35A811B28AE}" destId="{DC8AAD52-2585-4EAD-B1A9-0EB6FBB34823}" srcOrd="5" destOrd="0" presId="urn:microsoft.com/office/officeart/2005/8/layout/hProcess9"/>
    <dgm:cxn modelId="{D1E7FCA6-53D6-4D5C-93A1-5290EC5FF480}" type="presParOf" srcId="{349C2737-C1CF-4057-9165-D35A811B28AE}" destId="{A2DEE483-6446-4F16-BC75-4B00F34258C8}"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14B0D-5F6C-8E48-B9B4-BE9DEB29BDA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CD66E3A0-3F3E-1D4C-806F-41FE4F68B661}">
      <dgm:prSet/>
      <dgm:spPr>
        <a:solidFill>
          <a:schemeClr val="tx2"/>
        </a:solidFill>
      </dgm:spPr>
      <dgm:t>
        <a:bodyPr/>
        <a:lstStyle/>
        <a:p>
          <a:r>
            <a:rPr lang="en-GB" b="0" dirty="0">
              <a:latin typeface="Helvetica" pitchFamily="2" charset="0"/>
            </a:rPr>
            <a:t>All the 29 commercial banks (Authorized Dealers) integrated with PSW</a:t>
          </a:r>
          <a:endParaRPr lang="en-PK" b="0" dirty="0">
            <a:latin typeface="Helvetica" pitchFamily="2" charset="0"/>
          </a:endParaRPr>
        </a:p>
      </dgm:t>
    </dgm:pt>
    <dgm:pt modelId="{58EE9BB6-E239-AF40-B30B-262255738F82}" type="parTrans" cxnId="{B756A671-3B95-BB4C-A1DC-ED5596966AAE}">
      <dgm:prSet/>
      <dgm:spPr/>
      <dgm:t>
        <a:bodyPr/>
        <a:lstStyle/>
        <a:p>
          <a:endParaRPr lang="en-GB"/>
        </a:p>
      </dgm:t>
    </dgm:pt>
    <dgm:pt modelId="{7AFB6520-0CDF-284B-B6A9-A13B7D8E183B}" type="sibTrans" cxnId="{B756A671-3B95-BB4C-A1DC-ED5596966AAE}">
      <dgm:prSet/>
      <dgm:spPr/>
      <dgm:t>
        <a:bodyPr/>
        <a:lstStyle/>
        <a:p>
          <a:endParaRPr lang="en-GB"/>
        </a:p>
      </dgm:t>
    </dgm:pt>
    <dgm:pt modelId="{E6936C52-D3EB-C04B-81EB-8DBB6382C200}">
      <dgm:prSet/>
      <dgm:spPr>
        <a:solidFill>
          <a:schemeClr val="tx2"/>
        </a:solidFill>
      </dgm:spPr>
      <dgm:t>
        <a:bodyPr/>
        <a:lstStyle/>
        <a:p>
          <a:r>
            <a:rPr lang="en-GB" b="0" dirty="0">
              <a:latin typeface="Helvetica" pitchFamily="2" charset="0"/>
            </a:rPr>
            <a:t>Form-E and Form-I have been eliminated through direct association of FIs</a:t>
          </a:r>
          <a:endParaRPr lang="en-PK" b="0" dirty="0">
            <a:latin typeface="Helvetica" pitchFamily="2" charset="0"/>
          </a:endParaRPr>
        </a:p>
      </dgm:t>
    </dgm:pt>
    <dgm:pt modelId="{21158023-2AB0-C944-93A6-3B29C2D1C515}" type="parTrans" cxnId="{C57BF5BE-AF0D-CE4D-9240-EB3C11E14A8E}">
      <dgm:prSet/>
      <dgm:spPr/>
      <dgm:t>
        <a:bodyPr/>
        <a:lstStyle/>
        <a:p>
          <a:endParaRPr lang="en-GB"/>
        </a:p>
      </dgm:t>
    </dgm:pt>
    <dgm:pt modelId="{2A21F5EE-4842-A147-9020-8DF8E888DDEF}" type="sibTrans" cxnId="{C57BF5BE-AF0D-CE4D-9240-EB3C11E14A8E}">
      <dgm:prSet/>
      <dgm:spPr/>
      <dgm:t>
        <a:bodyPr/>
        <a:lstStyle/>
        <a:p>
          <a:endParaRPr lang="en-GB"/>
        </a:p>
      </dgm:t>
    </dgm:pt>
    <dgm:pt modelId="{ED7E9DCE-EAE6-E04F-AE5A-5C2827C4BB74}">
      <dgm:prSet custT="1"/>
      <dgm:spPr>
        <a:solidFill>
          <a:schemeClr val="tx2"/>
        </a:solidFill>
      </dgm:spPr>
      <dgm:t>
        <a:bodyPr/>
        <a:lstStyle/>
        <a:p>
          <a:pPr marL="0" lvl="0" indent="0" algn="ctr" defTabSz="1066800">
            <a:lnSpc>
              <a:spcPct val="100000"/>
            </a:lnSpc>
            <a:spcBef>
              <a:spcPct val="0"/>
            </a:spcBef>
            <a:spcAft>
              <a:spcPct val="35000"/>
            </a:spcAft>
            <a:buNone/>
          </a:pPr>
          <a:r>
            <a:rPr lang="en-GB" sz="2800" b="0" kern="1200" dirty="0">
              <a:solidFill>
                <a:prstClr val="white"/>
              </a:solidFill>
              <a:latin typeface="Helvetica" pitchFamily="2" charset="0"/>
              <a:ea typeface="+mn-ea"/>
              <a:cs typeface="+mn-cs"/>
            </a:rPr>
            <a:t>Elimination of 1.5 million forms per annum having average processing time of 2.2 days</a:t>
          </a:r>
          <a:endParaRPr lang="en-PK" sz="2800" b="0" kern="1200" dirty="0">
            <a:solidFill>
              <a:prstClr val="white"/>
            </a:solidFill>
            <a:latin typeface="Helvetica" pitchFamily="2" charset="0"/>
            <a:ea typeface="+mn-ea"/>
            <a:cs typeface="+mn-cs"/>
          </a:endParaRPr>
        </a:p>
      </dgm:t>
    </dgm:pt>
    <dgm:pt modelId="{68084BE6-2810-084A-BB57-C5020B840DDD}" type="parTrans" cxnId="{97E223FD-2E5D-7D43-81FE-FFD55A581C49}">
      <dgm:prSet/>
      <dgm:spPr/>
      <dgm:t>
        <a:bodyPr/>
        <a:lstStyle/>
        <a:p>
          <a:endParaRPr lang="en-GB"/>
        </a:p>
      </dgm:t>
    </dgm:pt>
    <dgm:pt modelId="{425B2F13-E6E6-304F-8AFC-05AEEE698BA8}" type="sibTrans" cxnId="{97E223FD-2E5D-7D43-81FE-FFD55A581C49}">
      <dgm:prSet/>
      <dgm:spPr/>
      <dgm:t>
        <a:bodyPr/>
        <a:lstStyle/>
        <a:p>
          <a:endParaRPr lang="en-GB"/>
        </a:p>
      </dgm:t>
    </dgm:pt>
    <dgm:pt modelId="{44DAD332-0CB2-0349-BBFE-31CC1D2C7E74}">
      <dgm:prSet/>
      <dgm:spPr>
        <a:solidFill>
          <a:schemeClr val="tx2"/>
        </a:solidFill>
      </dgm:spPr>
      <dgm:t>
        <a:bodyPr/>
        <a:lstStyle/>
        <a:p>
          <a:r>
            <a:rPr lang="en-US" b="0" dirty="0">
              <a:latin typeface="Helvetica" pitchFamily="2" charset="0"/>
            </a:rPr>
            <a:t>Trader’s bank profile validations performed against IBAN on real time basis</a:t>
          </a:r>
          <a:endParaRPr lang="en-PK" b="0" dirty="0">
            <a:latin typeface="Helvetica" pitchFamily="2" charset="0"/>
          </a:endParaRPr>
        </a:p>
      </dgm:t>
    </dgm:pt>
    <dgm:pt modelId="{B39EA546-41F4-DC40-BE46-532204A607EB}" type="parTrans" cxnId="{B3250D77-476E-FE4E-A1EB-879CC09D953D}">
      <dgm:prSet/>
      <dgm:spPr/>
      <dgm:t>
        <a:bodyPr/>
        <a:lstStyle/>
        <a:p>
          <a:endParaRPr lang="en-GB"/>
        </a:p>
      </dgm:t>
    </dgm:pt>
    <dgm:pt modelId="{241E4741-6822-6345-B9FB-FDBFD69AFC7A}" type="sibTrans" cxnId="{B3250D77-476E-FE4E-A1EB-879CC09D953D}">
      <dgm:prSet/>
      <dgm:spPr/>
      <dgm:t>
        <a:bodyPr/>
        <a:lstStyle/>
        <a:p>
          <a:endParaRPr lang="en-GB"/>
        </a:p>
      </dgm:t>
    </dgm:pt>
    <dgm:pt modelId="{173A5EA9-FF42-F34A-B87B-4CE90DB76A8B}">
      <dgm:prSet/>
      <dgm:spPr>
        <a:solidFill>
          <a:schemeClr val="tx2"/>
        </a:solidFill>
      </dgm:spPr>
      <dgm:t>
        <a:bodyPr/>
        <a:lstStyle/>
        <a:p>
          <a:r>
            <a:rPr lang="en-US" b="0" dirty="0">
              <a:latin typeface="Helvetica" pitchFamily="2" charset="0"/>
            </a:rPr>
            <a:t>Bank’s intervention eliminated in Open Account transactions</a:t>
          </a:r>
          <a:endParaRPr lang="en-PK" b="0" dirty="0">
            <a:latin typeface="Helvetica" pitchFamily="2" charset="0"/>
          </a:endParaRPr>
        </a:p>
      </dgm:t>
    </dgm:pt>
    <dgm:pt modelId="{B8EB3F35-03C7-5B43-8968-5D9FE48141C2}" type="parTrans" cxnId="{50CE8FE4-CF67-F645-8F7F-9F9A2556FD1E}">
      <dgm:prSet/>
      <dgm:spPr/>
      <dgm:t>
        <a:bodyPr/>
        <a:lstStyle/>
        <a:p>
          <a:endParaRPr lang="en-GB"/>
        </a:p>
      </dgm:t>
    </dgm:pt>
    <dgm:pt modelId="{4580D7D1-7950-D142-9DE9-9ED572042B4E}" type="sibTrans" cxnId="{50CE8FE4-CF67-F645-8F7F-9F9A2556FD1E}">
      <dgm:prSet/>
      <dgm:spPr/>
      <dgm:t>
        <a:bodyPr/>
        <a:lstStyle/>
        <a:p>
          <a:endParaRPr lang="en-GB"/>
        </a:p>
      </dgm:t>
    </dgm:pt>
    <dgm:pt modelId="{9AD45BE8-9946-0A46-9466-02BF8DABBDD7}">
      <dgm:prSet/>
      <dgm:spPr>
        <a:solidFill>
          <a:schemeClr val="tx2"/>
        </a:solidFill>
      </dgm:spPr>
      <dgm:t>
        <a:bodyPr/>
        <a:lstStyle/>
        <a:p>
          <a:r>
            <a:rPr lang="en-US" b="0" dirty="0">
              <a:latin typeface="Helvetica" pitchFamily="2" charset="0"/>
            </a:rPr>
            <a:t>Multiple Export consignments allowed against LC and Contract</a:t>
          </a:r>
          <a:endParaRPr lang="en-PK" b="0" dirty="0">
            <a:latin typeface="Helvetica" pitchFamily="2" charset="0"/>
          </a:endParaRPr>
        </a:p>
      </dgm:t>
    </dgm:pt>
    <dgm:pt modelId="{79790D1F-ADC1-434C-B293-D8B941320EAA}" type="parTrans" cxnId="{F0068982-6733-754A-92F9-180DD12594C9}">
      <dgm:prSet/>
      <dgm:spPr/>
      <dgm:t>
        <a:bodyPr/>
        <a:lstStyle/>
        <a:p>
          <a:endParaRPr lang="en-GB"/>
        </a:p>
      </dgm:t>
    </dgm:pt>
    <dgm:pt modelId="{0B3FDCA2-DBA0-0842-B94B-4F32F2D435A6}" type="sibTrans" cxnId="{F0068982-6733-754A-92F9-180DD12594C9}">
      <dgm:prSet/>
      <dgm:spPr/>
      <dgm:t>
        <a:bodyPr/>
        <a:lstStyle/>
        <a:p>
          <a:endParaRPr lang="en-GB"/>
        </a:p>
      </dgm:t>
    </dgm:pt>
    <dgm:pt modelId="{4A3AF71B-2F65-5A44-A489-FFFC909F1E3A}">
      <dgm:prSet/>
      <dgm:spPr>
        <a:solidFill>
          <a:schemeClr val="tx2"/>
        </a:solidFill>
      </dgm:spPr>
      <dgm:t>
        <a:bodyPr/>
        <a:lstStyle/>
        <a:p>
          <a:r>
            <a:rPr lang="en-US" b="0" dirty="0">
              <a:latin typeface="Helvetica" pitchFamily="2" charset="0"/>
            </a:rPr>
            <a:t>Real time validations at the time of filing of SD (GD)</a:t>
          </a:r>
          <a:endParaRPr lang="en-PK" b="0" dirty="0">
            <a:latin typeface="Helvetica" pitchFamily="2" charset="0"/>
          </a:endParaRPr>
        </a:p>
      </dgm:t>
    </dgm:pt>
    <dgm:pt modelId="{6F3FB2C3-7F25-814C-AC50-2546E9296209}" type="parTrans" cxnId="{3B9C7FB9-4C5E-F344-99C5-48D7CE947C93}">
      <dgm:prSet/>
      <dgm:spPr/>
      <dgm:t>
        <a:bodyPr/>
        <a:lstStyle/>
        <a:p>
          <a:endParaRPr lang="en-GB"/>
        </a:p>
      </dgm:t>
    </dgm:pt>
    <dgm:pt modelId="{7098A62E-17D1-1841-8C66-F2CCC4222BF2}" type="sibTrans" cxnId="{3B9C7FB9-4C5E-F344-99C5-48D7CE947C93}">
      <dgm:prSet/>
      <dgm:spPr/>
      <dgm:t>
        <a:bodyPr/>
        <a:lstStyle/>
        <a:p>
          <a:endParaRPr lang="en-GB"/>
        </a:p>
      </dgm:t>
    </dgm:pt>
    <dgm:pt modelId="{D8B04D26-9A0E-B441-84A7-ED545682A31B}" type="pres">
      <dgm:prSet presAssocID="{F8B14B0D-5F6C-8E48-B9B4-BE9DEB29BDA0}" presName="linearFlow" presStyleCnt="0">
        <dgm:presLayoutVars>
          <dgm:dir/>
          <dgm:resizeHandles val="exact"/>
        </dgm:presLayoutVars>
      </dgm:prSet>
      <dgm:spPr/>
    </dgm:pt>
    <dgm:pt modelId="{26F47BEC-15ED-8946-B0F6-ABB9B625BA4D}" type="pres">
      <dgm:prSet presAssocID="{CD66E3A0-3F3E-1D4C-806F-41FE4F68B661}" presName="composite" presStyleCnt="0"/>
      <dgm:spPr/>
    </dgm:pt>
    <dgm:pt modelId="{CDE3F009-5A35-1C41-A2AA-53B5D45F94B1}" type="pres">
      <dgm:prSet presAssocID="{CD66E3A0-3F3E-1D4C-806F-41FE4F68B661}" presName="imgShp" presStyleLbl="fgImgPlace1" presStyleIdx="0" presStyleCnt="7"/>
      <dgm:spPr>
        <a:prstGeom prst="rect">
          <a:avLst/>
        </a:prstGeom>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ock exchange numbers"/>
        </a:ext>
      </dgm:extLst>
    </dgm:pt>
    <dgm:pt modelId="{C3FB5A8C-18B6-4444-A860-FEF0DD92CBA3}" type="pres">
      <dgm:prSet presAssocID="{CD66E3A0-3F3E-1D4C-806F-41FE4F68B661}" presName="txShp" presStyleLbl="node1" presStyleIdx="0" presStyleCnt="7">
        <dgm:presLayoutVars>
          <dgm:bulletEnabled val="1"/>
        </dgm:presLayoutVars>
      </dgm:prSet>
      <dgm:spPr/>
    </dgm:pt>
    <dgm:pt modelId="{CD8758E4-44BF-0F44-88D3-CE5F39931D93}" type="pres">
      <dgm:prSet presAssocID="{7AFB6520-0CDF-284B-B6A9-A13B7D8E183B}" presName="spacing" presStyleCnt="0"/>
      <dgm:spPr/>
    </dgm:pt>
    <dgm:pt modelId="{19C1A3F5-312D-BF41-A84E-FC08F600FD60}" type="pres">
      <dgm:prSet presAssocID="{E6936C52-D3EB-C04B-81EB-8DBB6382C200}" presName="composite" presStyleCnt="0"/>
      <dgm:spPr/>
    </dgm:pt>
    <dgm:pt modelId="{C56D3111-4960-9346-8BA8-D117732806B9}" type="pres">
      <dgm:prSet presAssocID="{E6936C52-D3EB-C04B-81EB-8DBB6382C200}" presName="imgShp" presStyleLbl="fgImgPlace1" presStyleIdx="1" presStyleCnt="7"/>
      <dgm:spPr>
        <a:prstGeom prst="rect">
          <a:avLst/>
        </a:prstGeom>
        <a:blipFill>
          <a:blip xmlns:r="http://schemas.openxmlformats.org/officeDocument/2006/relationships" r:embed="rId2"/>
          <a:srcRect/>
          <a:stretch>
            <a:fillRect l="-30000" r="-30000"/>
          </a:stretch>
        </a:blipFill>
      </dgm:spPr>
      <dgm:extLst>
        <a:ext uri="{E40237B7-FDA0-4F09-8148-C483321AD2D9}">
          <dgm14:cNvPr xmlns:dgm14="http://schemas.microsoft.com/office/drawing/2010/diagram" id="0" name="" descr="Calculator keypad"/>
        </a:ext>
      </dgm:extLst>
    </dgm:pt>
    <dgm:pt modelId="{D0A7C869-C712-4B49-B52B-79B4BCC5741C}" type="pres">
      <dgm:prSet presAssocID="{E6936C52-D3EB-C04B-81EB-8DBB6382C200}" presName="txShp" presStyleLbl="node1" presStyleIdx="1" presStyleCnt="7">
        <dgm:presLayoutVars>
          <dgm:bulletEnabled val="1"/>
        </dgm:presLayoutVars>
      </dgm:prSet>
      <dgm:spPr/>
    </dgm:pt>
    <dgm:pt modelId="{9D4B766D-5484-9441-9291-A9EBB5700268}" type="pres">
      <dgm:prSet presAssocID="{2A21F5EE-4842-A147-9020-8DF8E888DDEF}" presName="spacing" presStyleCnt="0"/>
      <dgm:spPr/>
    </dgm:pt>
    <dgm:pt modelId="{75471C3D-46DA-684A-B190-681499D3B383}" type="pres">
      <dgm:prSet presAssocID="{ED7E9DCE-EAE6-E04F-AE5A-5C2827C4BB74}" presName="composite" presStyleCnt="0"/>
      <dgm:spPr/>
    </dgm:pt>
    <dgm:pt modelId="{48E9BDA7-6CA8-844B-B862-D589EB1F6975}" type="pres">
      <dgm:prSet presAssocID="{ED7E9DCE-EAE6-E04F-AE5A-5C2827C4BB74}" presName="imgShp" presStyleLbl="fgImgPlace1" presStyleIdx="2" presStyleCnt="7"/>
      <dgm:spPr>
        <a:prstGeom prst="rect">
          <a:avLst/>
        </a:prstGeom>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Numbers on a digital display"/>
        </a:ext>
      </dgm:extLst>
    </dgm:pt>
    <dgm:pt modelId="{624D658E-877D-DB47-9F6F-9D4FFDF2D5E7}" type="pres">
      <dgm:prSet presAssocID="{ED7E9DCE-EAE6-E04F-AE5A-5C2827C4BB74}" presName="txShp" presStyleLbl="node1" presStyleIdx="2" presStyleCnt="7" custScaleY="102980">
        <dgm:presLayoutVars>
          <dgm:bulletEnabled val="1"/>
        </dgm:presLayoutVars>
      </dgm:prSet>
      <dgm:spPr/>
    </dgm:pt>
    <dgm:pt modelId="{D50881BF-A409-AA42-8F5A-3969452BDCB0}" type="pres">
      <dgm:prSet presAssocID="{425B2F13-E6E6-304F-8AFC-05AEEE698BA8}" presName="spacing" presStyleCnt="0"/>
      <dgm:spPr/>
    </dgm:pt>
    <dgm:pt modelId="{690BFEE2-93BF-F44F-9BC9-A52024A44029}" type="pres">
      <dgm:prSet presAssocID="{44DAD332-0CB2-0349-BBFE-31CC1D2C7E74}" presName="composite" presStyleCnt="0"/>
      <dgm:spPr/>
    </dgm:pt>
    <dgm:pt modelId="{49A61EAE-F8BF-9047-AD26-2510243E1E47}" type="pres">
      <dgm:prSet presAssocID="{44DAD332-0CB2-0349-BBFE-31CC1D2C7E74}" presName="imgShp" presStyleLbl="fgImgPlace1" presStyleIdx="3" presStyleCnt="7"/>
      <dgm:spPr>
        <a:prstGeom prst="rect">
          <a:avLst/>
        </a:prstGeom>
        <a:blipFill>
          <a:blip xmlns:r="http://schemas.openxmlformats.org/officeDocument/2006/relationships" r:embed="rId4"/>
          <a:srcRect/>
          <a:stretch>
            <a:fillRect l="-39000" r="-39000"/>
          </a:stretch>
        </a:blipFill>
      </dgm:spPr>
      <dgm:extLst>
        <a:ext uri="{E40237B7-FDA0-4F09-8148-C483321AD2D9}">
          <dgm14:cNvPr xmlns:dgm14="http://schemas.microsoft.com/office/drawing/2010/diagram" id="0" name="" descr="Businessperson on a computer"/>
        </a:ext>
      </dgm:extLst>
    </dgm:pt>
    <dgm:pt modelId="{5542D354-5BA0-944C-AD38-B91CE4F488EF}" type="pres">
      <dgm:prSet presAssocID="{44DAD332-0CB2-0349-BBFE-31CC1D2C7E74}" presName="txShp" presStyleLbl="node1" presStyleIdx="3" presStyleCnt="7">
        <dgm:presLayoutVars>
          <dgm:bulletEnabled val="1"/>
        </dgm:presLayoutVars>
      </dgm:prSet>
      <dgm:spPr/>
    </dgm:pt>
    <dgm:pt modelId="{35DE5E0A-7A00-EB44-9814-D5A0F39FD1BA}" type="pres">
      <dgm:prSet presAssocID="{241E4741-6822-6345-B9FB-FDBFD69AFC7A}" presName="spacing" presStyleCnt="0"/>
      <dgm:spPr/>
    </dgm:pt>
    <dgm:pt modelId="{743352D4-CDB4-E645-B947-1F23446FC25D}" type="pres">
      <dgm:prSet presAssocID="{173A5EA9-FF42-F34A-B87B-4CE90DB76A8B}" presName="composite" presStyleCnt="0"/>
      <dgm:spPr/>
    </dgm:pt>
    <dgm:pt modelId="{7C20C8BA-4BC5-1B44-BFCD-424500C65CAF}" type="pres">
      <dgm:prSet presAssocID="{173A5EA9-FF42-F34A-B87B-4CE90DB76A8B}" presName="imgShp" presStyleLbl="fgImgPlace1" presStyleIdx="4" presStyleCnt="7"/>
      <dgm:spPr>
        <a:prstGeom prst="rect">
          <a:avLst/>
        </a:prstGeom>
        <a:blipFill>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Abstract background of multi-coloured cubes"/>
        </a:ext>
      </dgm:extLst>
    </dgm:pt>
    <dgm:pt modelId="{194B3B78-4B36-9844-AF21-229400958B09}" type="pres">
      <dgm:prSet presAssocID="{173A5EA9-FF42-F34A-B87B-4CE90DB76A8B}" presName="txShp" presStyleLbl="node1" presStyleIdx="4" presStyleCnt="7">
        <dgm:presLayoutVars>
          <dgm:bulletEnabled val="1"/>
        </dgm:presLayoutVars>
      </dgm:prSet>
      <dgm:spPr/>
    </dgm:pt>
    <dgm:pt modelId="{5E52CD8A-17FD-D745-BD79-AB36135054CA}" type="pres">
      <dgm:prSet presAssocID="{4580D7D1-7950-D142-9DE9-9ED572042B4E}" presName="spacing" presStyleCnt="0"/>
      <dgm:spPr/>
    </dgm:pt>
    <dgm:pt modelId="{F3197553-BDF8-BF47-B0BC-8182835F2277}" type="pres">
      <dgm:prSet presAssocID="{9AD45BE8-9946-0A46-9466-02BF8DABBDD7}" presName="composite" presStyleCnt="0"/>
      <dgm:spPr/>
    </dgm:pt>
    <dgm:pt modelId="{085AEBDE-F3B7-214F-B891-5F7766D32CEE}" type="pres">
      <dgm:prSet presAssocID="{9AD45BE8-9946-0A46-9466-02BF8DABBDD7}" presName="imgShp" presStyleLbl="fgImgPlace1" presStyleIdx="5" presStyleCnt="7"/>
      <dgm:spPr>
        <a:prstGeom prst="rect">
          <a:avLst/>
        </a:prstGeom>
        <a:blipFill>
          <a:blip xmlns:r="http://schemas.openxmlformats.org/officeDocument/2006/relationships" r:embed="rId6"/>
          <a:srcRect/>
          <a:stretch>
            <a:fillRect l="-25000" r="-25000"/>
          </a:stretch>
        </a:blipFill>
      </dgm:spPr>
      <dgm:extLst>
        <a:ext uri="{E40237B7-FDA0-4F09-8148-C483321AD2D9}">
          <dgm14:cNvPr xmlns:dgm14="http://schemas.microsoft.com/office/drawing/2010/diagram" id="0" name="" descr="Coins standing upright and lying on table"/>
        </a:ext>
      </dgm:extLst>
    </dgm:pt>
    <dgm:pt modelId="{FE924E2C-3CD3-CB4F-897D-B913C60362B1}" type="pres">
      <dgm:prSet presAssocID="{9AD45BE8-9946-0A46-9466-02BF8DABBDD7}" presName="txShp" presStyleLbl="node1" presStyleIdx="5" presStyleCnt="7">
        <dgm:presLayoutVars>
          <dgm:bulletEnabled val="1"/>
        </dgm:presLayoutVars>
      </dgm:prSet>
      <dgm:spPr/>
    </dgm:pt>
    <dgm:pt modelId="{D0CDF42F-DF38-5348-924E-CED2BCF3255C}" type="pres">
      <dgm:prSet presAssocID="{0B3FDCA2-DBA0-0842-B94B-4F32F2D435A6}" presName="spacing" presStyleCnt="0"/>
      <dgm:spPr/>
    </dgm:pt>
    <dgm:pt modelId="{4ADABA31-D958-154E-B195-BE0723A83A26}" type="pres">
      <dgm:prSet presAssocID="{4A3AF71B-2F65-5A44-A489-FFFC909F1E3A}" presName="composite" presStyleCnt="0"/>
      <dgm:spPr/>
    </dgm:pt>
    <dgm:pt modelId="{829F0493-6174-274C-B475-CA4FC97CD20F}" type="pres">
      <dgm:prSet presAssocID="{4A3AF71B-2F65-5A44-A489-FFFC909F1E3A}" presName="imgShp" presStyleLbl="fgImgPlace1" presStyleIdx="6" presStyleCnt="7"/>
      <dgm:spPr>
        <a:prstGeom prst="rect">
          <a:avLst/>
        </a:prstGeom>
        <a:blipFill>
          <a:blip xmlns:r="http://schemas.openxmlformats.org/officeDocument/2006/relationships" r:embed="rId7"/>
          <a:srcRect/>
          <a:stretch>
            <a:fillRect l="-25000" r="-25000"/>
          </a:stretch>
        </a:blipFill>
      </dgm:spPr>
      <dgm:extLst>
        <a:ext uri="{E40237B7-FDA0-4F09-8148-C483321AD2D9}">
          <dgm14:cNvPr xmlns:dgm14="http://schemas.microsoft.com/office/drawing/2010/diagram" id="0" name="" descr="Toy plastic numbers"/>
        </a:ext>
      </dgm:extLst>
    </dgm:pt>
    <dgm:pt modelId="{FF6A0FEC-6A15-724F-BEC0-4407270F9534}" type="pres">
      <dgm:prSet presAssocID="{4A3AF71B-2F65-5A44-A489-FFFC909F1E3A}" presName="txShp" presStyleLbl="node1" presStyleIdx="6" presStyleCnt="7">
        <dgm:presLayoutVars>
          <dgm:bulletEnabled val="1"/>
        </dgm:presLayoutVars>
      </dgm:prSet>
      <dgm:spPr/>
    </dgm:pt>
  </dgm:ptLst>
  <dgm:cxnLst>
    <dgm:cxn modelId="{369C413F-6994-444F-B365-1F28626077B2}" type="presOf" srcId="{173A5EA9-FF42-F34A-B87B-4CE90DB76A8B}" destId="{194B3B78-4B36-9844-AF21-229400958B09}" srcOrd="0" destOrd="0" presId="urn:microsoft.com/office/officeart/2005/8/layout/vList3"/>
    <dgm:cxn modelId="{E552F445-084D-D349-895A-C86E676CFCC7}" type="presOf" srcId="{CD66E3A0-3F3E-1D4C-806F-41FE4F68B661}" destId="{C3FB5A8C-18B6-4444-A860-FEF0DD92CBA3}" srcOrd="0" destOrd="0" presId="urn:microsoft.com/office/officeart/2005/8/layout/vList3"/>
    <dgm:cxn modelId="{74A7014E-49C7-084A-965B-880FE5638C95}" type="presOf" srcId="{F8B14B0D-5F6C-8E48-B9B4-BE9DEB29BDA0}" destId="{D8B04D26-9A0E-B441-84A7-ED545682A31B}" srcOrd="0" destOrd="0" presId="urn:microsoft.com/office/officeart/2005/8/layout/vList3"/>
    <dgm:cxn modelId="{B756A671-3B95-BB4C-A1DC-ED5596966AAE}" srcId="{F8B14B0D-5F6C-8E48-B9B4-BE9DEB29BDA0}" destId="{CD66E3A0-3F3E-1D4C-806F-41FE4F68B661}" srcOrd="0" destOrd="0" parTransId="{58EE9BB6-E239-AF40-B30B-262255738F82}" sibTransId="{7AFB6520-0CDF-284B-B6A9-A13B7D8E183B}"/>
    <dgm:cxn modelId="{777B9154-F59A-A847-A31D-C3905A1F6A22}" type="presOf" srcId="{9AD45BE8-9946-0A46-9466-02BF8DABBDD7}" destId="{FE924E2C-3CD3-CB4F-897D-B913C60362B1}" srcOrd="0" destOrd="0" presId="urn:microsoft.com/office/officeart/2005/8/layout/vList3"/>
    <dgm:cxn modelId="{B3250D77-476E-FE4E-A1EB-879CC09D953D}" srcId="{F8B14B0D-5F6C-8E48-B9B4-BE9DEB29BDA0}" destId="{44DAD332-0CB2-0349-BBFE-31CC1D2C7E74}" srcOrd="3" destOrd="0" parTransId="{B39EA546-41F4-DC40-BE46-532204A607EB}" sibTransId="{241E4741-6822-6345-B9FB-FDBFD69AFC7A}"/>
    <dgm:cxn modelId="{F0068982-6733-754A-92F9-180DD12594C9}" srcId="{F8B14B0D-5F6C-8E48-B9B4-BE9DEB29BDA0}" destId="{9AD45BE8-9946-0A46-9466-02BF8DABBDD7}" srcOrd="5" destOrd="0" parTransId="{79790D1F-ADC1-434C-B293-D8B941320EAA}" sibTransId="{0B3FDCA2-DBA0-0842-B94B-4F32F2D435A6}"/>
    <dgm:cxn modelId="{7B807194-D326-3F42-9455-D39726D45CA1}" type="presOf" srcId="{44DAD332-0CB2-0349-BBFE-31CC1D2C7E74}" destId="{5542D354-5BA0-944C-AD38-B91CE4F488EF}" srcOrd="0" destOrd="0" presId="urn:microsoft.com/office/officeart/2005/8/layout/vList3"/>
    <dgm:cxn modelId="{086F9CB5-AF4E-3546-AE10-836789481EA7}" type="presOf" srcId="{ED7E9DCE-EAE6-E04F-AE5A-5C2827C4BB74}" destId="{624D658E-877D-DB47-9F6F-9D4FFDF2D5E7}" srcOrd="0" destOrd="0" presId="urn:microsoft.com/office/officeart/2005/8/layout/vList3"/>
    <dgm:cxn modelId="{3B9C7FB9-4C5E-F344-99C5-48D7CE947C93}" srcId="{F8B14B0D-5F6C-8E48-B9B4-BE9DEB29BDA0}" destId="{4A3AF71B-2F65-5A44-A489-FFFC909F1E3A}" srcOrd="6" destOrd="0" parTransId="{6F3FB2C3-7F25-814C-AC50-2546E9296209}" sibTransId="{7098A62E-17D1-1841-8C66-F2CCC4222BF2}"/>
    <dgm:cxn modelId="{4E6227BB-322E-DA4D-A047-0636C9D81F59}" type="presOf" srcId="{E6936C52-D3EB-C04B-81EB-8DBB6382C200}" destId="{D0A7C869-C712-4B49-B52B-79B4BCC5741C}" srcOrd="0" destOrd="0" presId="urn:microsoft.com/office/officeart/2005/8/layout/vList3"/>
    <dgm:cxn modelId="{C57BF5BE-AF0D-CE4D-9240-EB3C11E14A8E}" srcId="{F8B14B0D-5F6C-8E48-B9B4-BE9DEB29BDA0}" destId="{E6936C52-D3EB-C04B-81EB-8DBB6382C200}" srcOrd="1" destOrd="0" parTransId="{21158023-2AB0-C944-93A6-3B29C2D1C515}" sibTransId="{2A21F5EE-4842-A147-9020-8DF8E888DDEF}"/>
    <dgm:cxn modelId="{66DDFCDB-EF5F-2942-A1D6-C64CAD978EFB}" type="presOf" srcId="{4A3AF71B-2F65-5A44-A489-FFFC909F1E3A}" destId="{FF6A0FEC-6A15-724F-BEC0-4407270F9534}" srcOrd="0" destOrd="0" presId="urn:microsoft.com/office/officeart/2005/8/layout/vList3"/>
    <dgm:cxn modelId="{50CE8FE4-CF67-F645-8F7F-9F9A2556FD1E}" srcId="{F8B14B0D-5F6C-8E48-B9B4-BE9DEB29BDA0}" destId="{173A5EA9-FF42-F34A-B87B-4CE90DB76A8B}" srcOrd="4" destOrd="0" parTransId="{B8EB3F35-03C7-5B43-8968-5D9FE48141C2}" sibTransId="{4580D7D1-7950-D142-9DE9-9ED572042B4E}"/>
    <dgm:cxn modelId="{97E223FD-2E5D-7D43-81FE-FFD55A581C49}" srcId="{F8B14B0D-5F6C-8E48-B9B4-BE9DEB29BDA0}" destId="{ED7E9DCE-EAE6-E04F-AE5A-5C2827C4BB74}" srcOrd="2" destOrd="0" parTransId="{68084BE6-2810-084A-BB57-C5020B840DDD}" sibTransId="{425B2F13-E6E6-304F-8AFC-05AEEE698BA8}"/>
    <dgm:cxn modelId="{CC7F096E-BFB9-4C4B-B2B3-0B69B507A1E2}" type="presParOf" srcId="{D8B04D26-9A0E-B441-84A7-ED545682A31B}" destId="{26F47BEC-15ED-8946-B0F6-ABB9B625BA4D}" srcOrd="0" destOrd="0" presId="urn:microsoft.com/office/officeart/2005/8/layout/vList3"/>
    <dgm:cxn modelId="{E07278DA-B045-6340-BA15-C47C3FC34BB7}" type="presParOf" srcId="{26F47BEC-15ED-8946-B0F6-ABB9B625BA4D}" destId="{CDE3F009-5A35-1C41-A2AA-53B5D45F94B1}" srcOrd="0" destOrd="0" presId="urn:microsoft.com/office/officeart/2005/8/layout/vList3"/>
    <dgm:cxn modelId="{D7FD90BF-7165-D94C-8BA2-F7DC360FD394}" type="presParOf" srcId="{26F47BEC-15ED-8946-B0F6-ABB9B625BA4D}" destId="{C3FB5A8C-18B6-4444-A860-FEF0DD92CBA3}" srcOrd="1" destOrd="0" presId="urn:microsoft.com/office/officeart/2005/8/layout/vList3"/>
    <dgm:cxn modelId="{1E4BDF70-26D9-0F43-846C-D5161402CE2C}" type="presParOf" srcId="{D8B04D26-9A0E-B441-84A7-ED545682A31B}" destId="{CD8758E4-44BF-0F44-88D3-CE5F39931D93}" srcOrd="1" destOrd="0" presId="urn:microsoft.com/office/officeart/2005/8/layout/vList3"/>
    <dgm:cxn modelId="{512F53B0-CDA4-8E4E-A801-E971DF74198F}" type="presParOf" srcId="{D8B04D26-9A0E-B441-84A7-ED545682A31B}" destId="{19C1A3F5-312D-BF41-A84E-FC08F600FD60}" srcOrd="2" destOrd="0" presId="urn:microsoft.com/office/officeart/2005/8/layout/vList3"/>
    <dgm:cxn modelId="{3024CF8A-A0DF-4C45-8BD4-390B99E86146}" type="presParOf" srcId="{19C1A3F5-312D-BF41-A84E-FC08F600FD60}" destId="{C56D3111-4960-9346-8BA8-D117732806B9}" srcOrd="0" destOrd="0" presId="urn:microsoft.com/office/officeart/2005/8/layout/vList3"/>
    <dgm:cxn modelId="{5CD738B9-18AC-8F47-8BC1-B2DBB5413582}" type="presParOf" srcId="{19C1A3F5-312D-BF41-A84E-FC08F600FD60}" destId="{D0A7C869-C712-4B49-B52B-79B4BCC5741C}" srcOrd="1" destOrd="0" presId="urn:microsoft.com/office/officeart/2005/8/layout/vList3"/>
    <dgm:cxn modelId="{EDB434E3-9C9D-7A42-B89F-4372B1288364}" type="presParOf" srcId="{D8B04D26-9A0E-B441-84A7-ED545682A31B}" destId="{9D4B766D-5484-9441-9291-A9EBB5700268}" srcOrd="3" destOrd="0" presId="urn:microsoft.com/office/officeart/2005/8/layout/vList3"/>
    <dgm:cxn modelId="{36CE6C0D-7177-384A-BFEE-E37EE0902BB0}" type="presParOf" srcId="{D8B04D26-9A0E-B441-84A7-ED545682A31B}" destId="{75471C3D-46DA-684A-B190-681499D3B383}" srcOrd="4" destOrd="0" presId="urn:microsoft.com/office/officeart/2005/8/layout/vList3"/>
    <dgm:cxn modelId="{E5BEE1CD-4D3D-9A4D-86BD-0D2BD78410B5}" type="presParOf" srcId="{75471C3D-46DA-684A-B190-681499D3B383}" destId="{48E9BDA7-6CA8-844B-B862-D589EB1F6975}" srcOrd="0" destOrd="0" presId="urn:microsoft.com/office/officeart/2005/8/layout/vList3"/>
    <dgm:cxn modelId="{3F3816EB-6845-B848-B180-4FA75599677C}" type="presParOf" srcId="{75471C3D-46DA-684A-B190-681499D3B383}" destId="{624D658E-877D-DB47-9F6F-9D4FFDF2D5E7}" srcOrd="1" destOrd="0" presId="urn:microsoft.com/office/officeart/2005/8/layout/vList3"/>
    <dgm:cxn modelId="{B56EFE61-7F4B-3046-803F-2B0895CE4A33}" type="presParOf" srcId="{D8B04D26-9A0E-B441-84A7-ED545682A31B}" destId="{D50881BF-A409-AA42-8F5A-3969452BDCB0}" srcOrd="5" destOrd="0" presId="urn:microsoft.com/office/officeart/2005/8/layout/vList3"/>
    <dgm:cxn modelId="{F3AFDA6C-C684-3744-A658-DA8AAE1A4B46}" type="presParOf" srcId="{D8B04D26-9A0E-B441-84A7-ED545682A31B}" destId="{690BFEE2-93BF-F44F-9BC9-A52024A44029}" srcOrd="6" destOrd="0" presId="urn:microsoft.com/office/officeart/2005/8/layout/vList3"/>
    <dgm:cxn modelId="{DC9AB625-B993-D54E-88A5-9B60A73FC231}" type="presParOf" srcId="{690BFEE2-93BF-F44F-9BC9-A52024A44029}" destId="{49A61EAE-F8BF-9047-AD26-2510243E1E47}" srcOrd="0" destOrd="0" presId="urn:microsoft.com/office/officeart/2005/8/layout/vList3"/>
    <dgm:cxn modelId="{3F553229-F79C-B144-905E-194C1575DDD2}" type="presParOf" srcId="{690BFEE2-93BF-F44F-9BC9-A52024A44029}" destId="{5542D354-5BA0-944C-AD38-B91CE4F488EF}" srcOrd="1" destOrd="0" presId="urn:microsoft.com/office/officeart/2005/8/layout/vList3"/>
    <dgm:cxn modelId="{0BF90FEF-E879-6B48-9EC3-882BF0A1C19A}" type="presParOf" srcId="{D8B04D26-9A0E-B441-84A7-ED545682A31B}" destId="{35DE5E0A-7A00-EB44-9814-D5A0F39FD1BA}" srcOrd="7" destOrd="0" presId="urn:microsoft.com/office/officeart/2005/8/layout/vList3"/>
    <dgm:cxn modelId="{36C739F9-9F1F-2A4D-A96D-6AC0E663E063}" type="presParOf" srcId="{D8B04D26-9A0E-B441-84A7-ED545682A31B}" destId="{743352D4-CDB4-E645-B947-1F23446FC25D}" srcOrd="8" destOrd="0" presId="urn:microsoft.com/office/officeart/2005/8/layout/vList3"/>
    <dgm:cxn modelId="{7F08A690-47F2-2146-AC58-E5CF5DE25AAD}" type="presParOf" srcId="{743352D4-CDB4-E645-B947-1F23446FC25D}" destId="{7C20C8BA-4BC5-1B44-BFCD-424500C65CAF}" srcOrd="0" destOrd="0" presId="urn:microsoft.com/office/officeart/2005/8/layout/vList3"/>
    <dgm:cxn modelId="{145DD808-A42B-5D4F-AFFD-D7CA0193B359}" type="presParOf" srcId="{743352D4-CDB4-E645-B947-1F23446FC25D}" destId="{194B3B78-4B36-9844-AF21-229400958B09}" srcOrd="1" destOrd="0" presId="urn:microsoft.com/office/officeart/2005/8/layout/vList3"/>
    <dgm:cxn modelId="{F09218F3-2834-A346-8047-36FB87C3ACF1}" type="presParOf" srcId="{D8B04D26-9A0E-B441-84A7-ED545682A31B}" destId="{5E52CD8A-17FD-D745-BD79-AB36135054CA}" srcOrd="9" destOrd="0" presId="urn:microsoft.com/office/officeart/2005/8/layout/vList3"/>
    <dgm:cxn modelId="{5A48B5FD-AAE3-1944-8B97-DE6BB1C95A16}" type="presParOf" srcId="{D8B04D26-9A0E-B441-84A7-ED545682A31B}" destId="{F3197553-BDF8-BF47-B0BC-8182835F2277}" srcOrd="10" destOrd="0" presId="urn:microsoft.com/office/officeart/2005/8/layout/vList3"/>
    <dgm:cxn modelId="{E969ABB1-4726-3D4D-A6AF-CEC0460DD82F}" type="presParOf" srcId="{F3197553-BDF8-BF47-B0BC-8182835F2277}" destId="{085AEBDE-F3B7-214F-B891-5F7766D32CEE}" srcOrd="0" destOrd="0" presId="urn:microsoft.com/office/officeart/2005/8/layout/vList3"/>
    <dgm:cxn modelId="{14107395-9F56-804D-95BA-C7E2D1BCCE7E}" type="presParOf" srcId="{F3197553-BDF8-BF47-B0BC-8182835F2277}" destId="{FE924E2C-3CD3-CB4F-897D-B913C60362B1}" srcOrd="1" destOrd="0" presId="urn:microsoft.com/office/officeart/2005/8/layout/vList3"/>
    <dgm:cxn modelId="{B7835A71-7894-5745-8E0F-D9CEA04C588A}" type="presParOf" srcId="{D8B04D26-9A0E-B441-84A7-ED545682A31B}" destId="{D0CDF42F-DF38-5348-924E-CED2BCF3255C}" srcOrd="11" destOrd="0" presId="urn:microsoft.com/office/officeart/2005/8/layout/vList3"/>
    <dgm:cxn modelId="{83F10332-1B7E-9444-A98D-D8F432168D3E}" type="presParOf" srcId="{D8B04D26-9A0E-B441-84A7-ED545682A31B}" destId="{4ADABA31-D958-154E-B195-BE0723A83A26}" srcOrd="12" destOrd="0" presId="urn:microsoft.com/office/officeart/2005/8/layout/vList3"/>
    <dgm:cxn modelId="{3BCCC10A-7890-E04D-B3D2-D77D63291534}" type="presParOf" srcId="{4ADABA31-D958-154E-B195-BE0723A83A26}" destId="{829F0493-6174-274C-B475-CA4FC97CD20F}" srcOrd="0" destOrd="0" presId="urn:microsoft.com/office/officeart/2005/8/layout/vList3"/>
    <dgm:cxn modelId="{1475BAE3-777A-F54F-BE6F-E5FFD9B7024A}" type="presParOf" srcId="{4ADABA31-D958-154E-B195-BE0723A83A26}" destId="{FF6A0FEC-6A15-724F-BEC0-4407270F953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40435-FE01-4C45-AF6C-6F0DB5E4C63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7D89819D-BF4B-F94D-9563-A86DAC6A27BA}">
      <dgm:prSet/>
      <dgm:spPr/>
      <dgm:t>
        <a:bodyPr/>
        <a:lstStyle/>
        <a:p>
          <a:r>
            <a:rPr lang="en-US" b="1" dirty="0">
              <a:latin typeface="Avenir Next" panose="020B0503020202020204" pitchFamily="34" charset="0"/>
            </a:rPr>
            <a:t>Stakeholders onboarding, awareness, training and feedback given due importance</a:t>
          </a:r>
          <a:endParaRPr lang="en-PK" b="1" dirty="0">
            <a:latin typeface="Avenir Next" panose="020B0503020202020204" pitchFamily="34" charset="0"/>
          </a:endParaRPr>
        </a:p>
      </dgm:t>
    </dgm:pt>
    <dgm:pt modelId="{93527A4D-C917-084E-904A-A5E9A39F89E7}" type="parTrans" cxnId="{11727E8E-0A05-6749-9F61-743F872026C4}">
      <dgm:prSet/>
      <dgm:spPr/>
      <dgm:t>
        <a:bodyPr/>
        <a:lstStyle/>
        <a:p>
          <a:endParaRPr lang="en-GB"/>
        </a:p>
      </dgm:t>
    </dgm:pt>
    <dgm:pt modelId="{288540EB-CDD0-214F-9E5A-501246107AE4}" type="sibTrans" cxnId="{11727E8E-0A05-6749-9F61-743F872026C4}">
      <dgm:prSet/>
      <dgm:spPr/>
      <dgm:t>
        <a:bodyPr/>
        <a:lstStyle/>
        <a:p>
          <a:endParaRPr lang="en-GB"/>
        </a:p>
      </dgm:t>
    </dgm:pt>
    <dgm:pt modelId="{02FB7B2C-0ED0-094D-A918-16B34F5AF76E}">
      <dgm:prSet/>
      <dgm:spPr/>
      <dgm:t>
        <a:bodyPr/>
        <a:lstStyle/>
        <a:p>
          <a:r>
            <a:rPr lang="en-US" b="1" dirty="0">
              <a:latin typeface="Avenir Next" panose="020B0503020202020204" pitchFamily="34" charset="0"/>
            </a:rPr>
            <a:t>Vigorous change management activities precede every roll-out</a:t>
          </a:r>
          <a:endParaRPr lang="en-PK" b="1" dirty="0">
            <a:latin typeface="Avenir Next" panose="020B0503020202020204" pitchFamily="34" charset="0"/>
          </a:endParaRPr>
        </a:p>
      </dgm:t>
    </dgm:pt>
    <dgm:pt modelId="{9AA120AD-C4AB-5A46-85A7-7686EF8CCCDB}" type="parTrans" cxnId="{00C13B96-D9FF-6042-A6E5-F3E6FC8E04FA}">
      <dgm:prSet/>
      <dgm:spPr/>
      <dgm:t>
        <a:bodyPr/>
        <a:lstStyle/>
        <a:p>
          <a:endParaRPr lang="en-GB"/>
        </a:p>
      </dgm:t>
    </dgm:pt>
    <dgm:pt modelId="{A563B56C-A12F-D14A-87C5-F7B37418BBF9}" type="sibTrans" cxnId="{00C13B96-D9FF-6042-A6E5-F3E6FC8E04FA}">
      <dgm:prSet/>
      <dgm:spPr/>
      <dgm:t>
        <a:bodyPr/>
        <a:lstStyle/>
        <a:p>
          <a:endParaRPr lang="en-GB"/>
        </a:p>
      </dgm:t>
    </dgm:pt>
    <dgm:pt modelId="{8F586719-555E-1B4F-A074-4FD958808211}">
      <dgm:prSet/>
      <dgm:spPr/>
      <dgm:t>
        <a:bodyPr/>
        <a:lstStyle/>
        <a:p>
          <a:r>
            <a:rPr lang="en-US" b="1" dirty="0">
              <a:latin typeface="Avenir Next" panose="020B0503020202020204" pitchFamily="34" charset="0"/>
            </a:rPr>
            <a:t>Separate Change Management section established</a:t>
          </a:r>
          <a:endParaRPr lang="en-PK" b="1" dirty="0">
            <a:latin typeface="Avenir Next" panose="020B0503020202020204" pitchFamily="34" charset="0"/>
          </a:endParaRPr>
        </a:p>
      </dgm:t>
    </dgm:pt>
    <dgm:pt modelId="{66C3CBF1-701B-E642-9D5E-671DE8119ADA}" type="parTrans" cxnId="{432C4C19-4463-0943-9CF0-DB35F0C50BB5}">
      <dgm:prSet/>
      <dgm:spPr/>
      <dgm:t>
        <a:bodyPr/>
        <a:lstStyle/>
        <a:p>
          <a:endParaRPr lang="en-GB"/>
        </a:p>
      </dgm:t>
    </dgm:pt>
    <dgm:pt modelId="{413C4E7A-AB10-4741-BDC4-C47C86BFEC70}" type="sibTrans" cxnId="{432C4C19-4463-0943-9CF0-DB35F0C50BB5}">
      <dgm:prSet/>
      <dgm:spPr/>
      <dgm:t>
        <a:bodyPr/>
        <a:lstStyle/>
        <a:p>
          <a:endParaRPr lang="en-GB"/>
        </a:p>
      </dgm:t>
    </dgm:pt>
    <dgm:pt modelId="{042AEF42-44DE-6A43-A449-901C007336A5}">
      <dgm:prSet/>
      <dgm:spPr/>
      <dgm:t>
        <a:bodyPr/>
        <a:lstStyle/>
        <a:p>
          <a:r>
            <a:rPr lang="en-US" b="1" dirty="0">
              <a:solidFill>
                <a:schemeClr val="bg1"/>
              </a:solidFill>
              <a:latin typeface="Avenir Next" panose="020B0503020202020204" pitchFamily="34" charset="0"/>
            </a:rPr>
            <a:t>A well thought out and planned Training strategy being implemented with the help of external partners </a:t>
          </a:r>
          <a:endParaRPr lang="en-PK" b="1" dirty="0">
            <a:solidFill>
              <a:schemeClr val="bg1"/>
            </a:solidFill>
            <a:latin typeface="Avenir Next" panose="020B0503020202020204" pitchFamily="34" charset="0"/>
          </a:endParaRPr>
        </a:p>
      </dgm:t>
    </dgm:pt>
    <dgm:pt modelId="{17B15091-D410-2449-A77E-9FB0C5AC544E}" type="parTrans" cxnId="{F28EA5DE-80CD-D845-B3B5-A5C6D279D3C5}">
      <dgm:prSet/>
      <dgm:spPr/>
      <dgm:t>
        <a:bodyPr/>
        <a:lstStyle/>
        <a:p>
          <a:endParaRPr lang="en-GB"/>
        </a:p>
      </dgm:t>
    </dgm:pt>
    <dgm:pt modelId="{31C4BB20-0DD3-9C41-B4E5-97825810DF95}" type="sibTrans" cxnId="{F28EA5DE-80CD-D845-B3B5-A5C6D279D3C5}">
      <dgm:prSet/>
      <dgm:spPr/>
      <dgm:t>
        <a:bodyPr/>
        <a:lstStyle/>
        <a:p>
          <a:endParaRPr lang="en-GB"/>
        </a:p>
      </dgm:t>
    </dgm:pt>
    <dgm:pt modelId="{4BEFA3C4-9A95-0A44-BA02-876EBA5370C3}">
      <dgm:prSet/>
      <dgm:spPr/>
      <dgm:t>
        <a:bodyPr/>
        <a:lstStyle/>
        <a:p>
          <a:r>
            <a:rPr lang="en-US" b="1" dirty="0">
              <a:latin typeface="Avenir Next" panose="020B0503020202020204" pitchFamily="34" charset="0"/>
            </a:rPr>
            <a:t>User manuals and tutorial videos of various modules prepared before and after deployment</a:t>
          </a:r>
          <a:endParaRPr lang="en-PK" b="1" dirty="0">
            <a:latin typeface="Avenir Next" panose="020B0503020202020204" pitchFamily="34" charset="0"/>
          </a:endParaRPr>
        </a:p>
      </dgm:t>
    </dgm:pt>
    <dgm:pt modelId="{63C190E7-A302-4A47-BAE0-8D3B36BBA2E7}" type="parTrans" cxnId="{B04CEF29-1D35-0341-8F2F-7AA5FE74FD2E}">
      <dgm:prSet/>
      <dgm:spPr/>
      <dgm:t>
        <a:bodyPr/>
        <a:lstStyle/>
        <a:p>
          <a:endParaRPr lang="en-GB"/>
        </a:p>
      </dgm:t>
    </dgm:pt>
    <dgm:pt modelId="{A0D81CA0-6E85-4343-9A43-4ED8609611CC}" type="sibTrans" cxnId="{B04CEF29-1D35-0341-8F2F-7AA5FE74FD2E}">
      <dgm:prSet/>
      <dgm:spPr/>
      <dgm:t>
        <a:bodyPr/>
        <a:lstStyle/>
        <a:p>
          <a:endParaRPr lang="en-GB"/>
        </a:p>
      </dgm:t>
    </dgm:pt>
    <dgm:pt modelId="{02E33C58-A3FE-9440-BD19-D05F4CD6C533}" type="pres">
      <dgm:prSet presAssocID="{4F840435-FE01-4C45-AF6C-6F0DB5E4C63F}" presName="Name0" presStyleCnt="0">
        <dgm:presLayoutVars>
          <dgm:dir/>
          <dgm:resizeHandles val="exact"/>
        </dgm:presLayoutVars>
      </dgm:prSet>
      <dgm:spPr/>
    </dgm:pt>
    <dgm:pt modelId="{37EC8205-CF32-2142-9D15-B1A2F8AFBA0F}" type="pres">
      <dgm:prSet presAssocID="{4F840435-FE01-4C45-AF6C-6F0DB5E4C63F}" presName="fgShape" presStyleLbl="fgShp" presStyleIdx="0" presStyleCnt="1"/>
      <dgm:spPr>
        <a:solidFill>
          <a:schemeClr val="tx2">
            <a:lumMod val="75000"/>
          </a:schemeClr>
        </a:solidFill>
      </dgm:spPr>
    </dgm:pt>
    <dgm:pt modelId="{13E3A5B0-A122-2041-8F34-206036E7DFBC}" type="pres">
      <dgm:prSet presAssocID="{4F840435-FE01-4C45-AF6C-6F0DB5E4C63F}" presName="linComp" presStyleCnt="0"/>
      <dgm:spPr/>
    </dgm:pt>
    <dgm:pt modelId="{1737AE92-9F83-EF41-A996-584E58D701C5}" type="pres">
      <dgm:prSet presAssocID="{7D89819D-BF4B-F94D-9563-A86DAC6A27BA}" presName="compNode" presStyleCnt="0"/>
      <dgm:spPr/>
    </dgm:pt>
    <dgm:pt modelId="{5EB61945-95C1-1545-A207-81400DA4989E}" type="pres">
      <dgm:prSet presAssocID="{7D89819D-BF4B-F94D-9563-A86DAC6A27BA}" presName="bkgdShape" presStyleLbl="node1" presStyleIdx="0" presStyleCnt="5"/>
      <dgm:spPr/>
    </dgm:pt>
    <dgm:pt modelId="{204C2269-0448-4349-8F5A-69F821597A7C}" type="pres">
      <dgm:prSet presAssocID="{7D89819D-BF4B-F94D-9563-A86DAC6A27BA}" presName="nodeTx" presStyleLbl="node1" presStyleIdx="0" presStyleCnt="5">
        <dgm:presLayoutVars>
          <dgm:bulletEnabled val="1"/>
        </dgm:presLayoutVars>
      </dgm:prSet>
      <dgm:spPr/>
    </dgm:pt>
    <dgm:pt modelId="{6A57702B-236B-E74F-959E-A3F6C346F0D9}" type="pres">
      <dgm:prSet presAssocID="{7D89819D-BF4B-F94D-9563-A86DAC6A27BA}" presName="invisiNode" presStyleLbl="node1" presStyleIdx="0" presStyleCnt="5"/>
      <dgm:spPr/>
    </dgm:pt>
    <dgm:pt modelId="{4EACD2DC-DD5C-1B46-828F-8E3061D38280}" type="pres">
      <dgm:prSet presAssocID="{7D89819D-BF4B-F94D-9563-A86DAC6A27BA}" presName="imagNode" presStyleLbl="fgImgPlace1" presStyleIdx="0" presStyleCnt="5"/>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ilhouette of a construction site"/>
        </a:ext>
      </dgm:extLst>
    </dgm:pt>
    <dgm:pt modelId="{CE1FAD2F-FAC9-5C49-A157-24EEFBE61F09}" type="pres">
      <dgm:prSet presAssocID="{288540EB-CDD0-214F-9E5A-501246107AE4}" presName="sibTrans" presStyleLbl="sibTrans2D1" presStyleIdx="0" presStyleCnt="0"/>
      <dgm:spPr/>
    </dgm:pt>
    <dgm:pt modelId="{CA04C892-ED11-3E44-9CF1-F375DA71C9FA}" type="pres">
      <dgm:prSet presAssocID="{02FB7B2C-0ED0-094D-A918-16B34F5AF76E}" presName="compNode" presStyleCnt="0"/>
      <dgm:spPr/>
    </dgm:pt>
    <dgm:pt modelId="{8B749D97-6A2F-C441-BF95-34C38D7DCAFD}" type="pres">
      <dgm:prSet presAssocID="{02FB7B2C-0ED0-094D-A918-16B34F5AF76E}" presName="bkgdShape" presStyleLbl="node1" presStyleIdx="1" presStyleCnt="5"/>
      <dgm:spPr/>
    </dgm:pt>
    <dgm:pt modelId="{B53B5321-9682-8B41-85D4-D8E134CDF771}" type="pres">
      <dgm:prSet presAssocID="{02FB7B2C-0ED0-094D-A918-16B34F5AF76E}" presName="nodeTx" presStyleLbl="node1" presStyleIdx="1" presStyleCnt="5">
        <dgm:presLayoutVars>
          <dgm:bulletEnabled val="1"/>
        </dgm:presLayoutVars>
      </dgm:prSet>
      <dgm:spPr/>
    </dgm:pt>
    <dgm:pt modelId="{D9D0B952-3A15-0541-810F-ABB01F7B2977}" type="pres">
      <dgm:prSet presAssocID="{02FB7B2C-0ED0-094D-A918-16B34F5AF76E}" presName="invisiNode" presStyleLbl="node1" presStyleIdx="1" presStyleCnt="5"/>
      <dgm:spPr/>
    </dgm:pt>
    <dgm:pt modelId="{099BDD85-316F-D84D-9DF0-A98AFFC9501E}" type="pres">
      <dgm:prSet presAssocID="{02FB7B2C-0ED0-094D-A918-16B34F5AF76E}" presName="imagNode" presStyleLbl="fgImgPlace1" presStyleIdx="1" presStyleCnt="5"/>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erson in forklift"/>
        </a:ext>
      </dgm:extLst>
    </dgm:pt>
    <dgm:pt modelId="{131FBD7B-4A78-7C42-B4AC-55154C35B3FB}" type="pres">
      <dgm:prSet presAssocID="{A563B56C-A12F-D14A-87C5-F7B37418BBF9}" presName="sibTrans" presStyleLbl="sibTrans2D1" presStyleIdx="0" presStyleCnt="0"/>
      <dgm:spPr/>
    </dgm:pt>
    <dgm:pt modelId="{F2ED6B68-61F9-2D42-A30C-16E6AD5B111F}" type="pres">
      <dgm:prSet presAssocID="{8F586719-555E-1B4F-A074-4FD958808211}" presName="compNode" presStyleCnt="0"/>
      <dgm:spPr/>
    </dgm:pt>
    <dgm:pt modelId="{04602951-F242-9B4B-BAA6-3A6479559F50}" type="pres">
      <dgm:prSet presAssocID="{8F586719-555E-1B4F-A074-4FD958808211}" presName="bkgdShape" presStyleLbl="node1" presStyleIdx="2" presStyleCnt="5"/>
      <dgm:spPr/>
    </dgm:pt>
    <dgm:pt modelId="{65C3C03D-E48D-AE40-8D48-940EA6E5C125}" type="pres">
      <dgm:prSet presAssocID="{8F586719-555E-1B4F-A074-4FD958808211}" presName="nodeTx" presStyleLbl="node1" presStyleIdx="2" presStyleCnt="5">
        <dgm:presLayoutVars>
          <dgm:bulletEnabled val="1"/>
        </dgm:presLayoutVars>
      </dgm:prSet>
      <dgm:spPr/>
    </dgm:pt>
    <dgm:pt modelId="{5711D532-CDD7-5841-BEFC-75EE57E607CB}" type="pres">
      <dgm:prSet presAssocID="{8F586719-555E-1B4F-A074-4FD958808211}" presName="invisiNode" presStyleLbl="node1" presStyleIdx="2" presStyleCnt="5"/>
      <dgm:spPr/>
    </dgm:pt>
    <dgm:pt modelId="{8779DFA8-5521-984C-8352-D131B3165F16}" type="pres">
      <dgm:prSet presAssocID="{8F586719-555E-1B4F-A074-4FD958808211}" presName="imagNode" presStyleLbl="fgImgPlace1" presStyleIdx="2" presStyleCnt="5"/>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Colourful cargo containers stacked with a worker standing"/>
        </a:ext>
      </dgm:extLst>
    </dgm:pt>
    <dgm:pt modelId="{20372F3A-515E-264F-A177-175231EBC862}" type="pres">
      <dgm:prSet presAssocID="{413C4E7A-AB10-4741-BDC4-C47C86BFEC70}" presName="sibTrans" presStyleLbl="sibTrans2D1" presStyleIdx="0" presStyleCnt="0"/>
      <dgm:spPr/>
    </dgm:pt>
    <dgm:pt modelId="{B9E06657-F496-754A-B6A7-CBB615693A66}" type="pres">
      <dgm:prSet presAssocID="{042AEF42-44DE-6A43-A449-901C007336A5}" presName="compNode" presStyleCnt="0"/>
      <dgm:spPr/>
    </dgm:pt>
    <dgm:pt modelId="{43B69A87-0B1B-E041-A54E-36CF76EB5C50}" type="pres">
      <dgm:prSet presAssocID="{042AEF42-44DE-6A43-A449-901C007336A5}" presName="bkgdShape" presStyleLbl="node1" presStyleIdx="3" presStyleCnt="5"/>
      <dgm:spPr/>
    </dgm:pt>
    <dgm:pt modelId="{537BA7DF-68A7-F74C-8EC5-FE19D432F22D}" type="pres">
      <dgm:prSet presAssocID="{042AEF42-44DE-6A43-A449-901C007336A5}" presName="nodeTx" presStyleLbl="node1" presStyleIdx="3" presStyleCnt="5">
        <dgm:presLayoutVars>
          <dgm:bulletEnabled val="1"/>
        </dgm:presLayoutVars>
      </dgm:prSet>
      <dgm:spPr/>
    </dgm:pt>
    <dgm:pt modelId="{1705D46B-BBCA-7C45-9EB1-D776C1B2976C}" type="pres">
      <dgm:prSet presAssocID="{042AEF42-44DE-6A43-A449-901C007336A5}" presName="invisiNode" presStyleLbl="node1" presStyleIdx="3" presStyleCnt="5"/>
      <dgm:spPr/>
    </dgm:pt>
    <dgm:pt modelId="{E95D4266-F603-9E49-A43C-98226D4D96ED}" type="pres">
      <dgm:prSet presAssocID="{042AEF42-44DE-6A43-A449-901C007336A5}" presName="imagNode" presStyleLbl="fgImgPlace1" presStyleIdx="3" presStyleCnt="5"/>
      <dgm:spPr>
        <a:blipFill>
          <a:blip xmlns:r="http://schemas.openxmlformats.org/officeDocument/2006/relationships" r:embed="rId4"/>
          <a:srcRect/>
          <a:stretch>
            <a:fillRect l="-39000" r="-39000"/>
          </a:stretch>
        </a:blipFill>
      </dgm:spPr>
      <dgm:extLst>
        <a:ext uri="{E40237B7-FDA0-4F09-8148-C483321AD2D9}">
          <dgm14:cNvPr xmlns:dgm14="http://schemas.microsoft.com/office/drawing/2010/diagram" id="0" name="" descr="Aerial view of container ship"/>
        </a:ext>
      </dgm:extLst>
    </dgm:pt>
    <dgm:pt modelId="{71F31E2F-E81D-E040-8DFE-709A85210673}" type="pres">
      <dgm:prSet presAssocID="{31C4BB20-0DD3-9C41-B4E5-97825810DF95}" presName="sibTrans" presStyleLbl="sibTrans2D1" presStyleIdx="0" presStyleCnt="0"/>
      <dgm:spPr/>
    </dgm:pt>
    <dgm:pt modelId="{31AE5A3B-FCB9-6644-A06A-874CCCE4FD35}" type="pres">
      <dgm:prSet presAssocID="{4BEFA3C4-9A95-0A44-BA02-876EBA5370C3}" presName="compNode" presStyleCnt="0"/>
      <dgm:spPr/>
    </dgm:pt>
    <dgm:pt modelId="{8132C5F9-9097-4644-89E6-217554D48BA3}" type="pres">
      <dgm:prSet presAssocID="{4BEFA3C4-9A95-0A44-BA02-876EBA5370C3}" presName="bkgdShape" presStyleLbl="node1" presStyleIdx="4" presStyleCnt="5"/>
      <dgm:spPr/>
    </dgm:pt>
    <dgm:pt modelId="{53F780EE-7BE4-8142-9523-CA1E4D37F8A1}" type="pres">
      <dgm:prSet presAssocID="{4BEFA3C4-9A95-0A44-BA02-876EBA5370C3}" presName="nodeTx" presStyleLbl="node1" presStyleIdx="4" presStyleCnt="5">
        <dgm:presLayoutVars>
          <dgm:bulletEnabled val="1"/>
        </dgm:presLayoutVars>
      </dgm:prSet>
      <dgm:spPr/>
    </dgm:pt>
    <dgm:pt modelId="{FADA104A-893E-814C-BC85-5432297DB1EE}" type="pres">
      <dgm:prSet presAssocID="{4BEFA3C4-9A95-0A44-BA02-876EBA5370C3}" presName="invisiNode" presStyleLbl="node1" presStyleIdx="4" presStyleCnt="5"/>
      <dgm:spPr/>
    </dgm:pt>
    <dgm:pt modelId="{4F25C53C-2A53-154F-9D09-93DD0A29351A}" type="pres">
      <dgm:prSet presAssocID="{4BEFA3C4-9A95-0A44-BA02-876EBA5370C3}" presName="imagNode" presStyleLbl="fgImgPlace1" presStyleIdx="4" presStyleCnt="5"/>
      <dgm:spPr>
        <a:blipFill>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Pile of storage crates"/>
        </a:ext>
      </dgm:extLst>
    </dgm:pt>
  </dgm:ptLst>
  <dgm:cxnLst>
    <dgm:cxn modelId="{432C4C19-4463-0943-9CF0-DB35F0C50BB5}" srcId="{4F840435-FE01-4C45-AF6C-6F0DB5E4C63F}" destId="{8F586719-555E-1B4F-A074-4FD958808211}" srcOrd="2" destOrd="0" parTransId="{66C3CBF1-701B-E642-9D5E-671DE8119ADA}" sibTransId="{413C4E7A-AB10-4741-BDC4-C47C86BFEC70}"/>
    <dgm:cxn modelId="{1F056F23-52D5-6C4C-B7E9-E17334F0DF9B}" type="presOf" srcId="{288540EB-CDD0-214F-9E5A-501246107AE4}" destId="{CE1FAD2F-FAC9-5C49-A157-24EEFBE61F09}" srcOrd="0" destOrd="0" presId="urn:microsoft.com/office/officeart/2005/8/layout/hList7"/>
    <dgm:cxn modelId="{B04CEF29-1D35-0341-8F2F-7AA5FE74FD2E}" srcId="{4F840435-FE01-4C45-AF6C-6F0DB5E4C63F}" destId="{4BEFA3C4-9A95-0A44-BA02-876EBA5370C3}" srcOrd="4" destOrd="0" parTransId="{63C190E7-A302-4A47-BAE0-8D3B36BBA2E7}" sibTransId="{A0D81CA0-6E85-4343-9A43-4ED8609611CC}"/>
    <dgm:cxn modelId="{36B13D39-DF4A-4945-953C-E32E84A62D93}" type="presOf" srcId="{4BEFA3C4-9A95-0A44-BA02-876EBA5370C3}" destId="{53F780EE-7BE4-8142-9523-CA1E4D37F8A1}" srcOrd="1" destOrd="0" presId="urn:microsoft.com/office/officeart/2005/8/layout/hList7"/>
    <dgm:cxn modelId="{A0E8245E-4D37-F740-A60C-602EA8B1E63C}" type="presOf" srcId="{02FB7B2C-0ED0-094D-A918-16B34F5AF76E}" destId="{8B749D97-6A2F-C441-BF95-34C38D7DCAFD}" srcOrd="0" destOrd="0" presId="urn:microsoft.com/office/officeart/2005/8/layout/hList7"/>
    <dgm:cxn modelId="{46E6D366-EBC8-464C-920E-572F0B718EAE}" type="presOf" srcId="{8F586719-555E-1B4F-A074-4FD958808211}" destId="{65C3C03D-E48D-AE40-8D48-940EA6E5C125}" srcOrd="1" destOrd="0" presId="urn:microsoft.com/office/officeart/2005/8/layout/hList7"/>
    <dgm:cxn modelId="{458EA051-BF73-A74A-8EC0-37E78F581A39}" type="presOf" srcId="{A563B56C-A12F-D14A-87C5-F7B37418BBF9}" destId="{131FBD7B-4A78-7C42-B4AC-55154C35B3FB}" srcOrd="0" destOrd="0" presId="urn:microsoft.com/office/officeart/2005/8/layout/hList7"/>
    <dgm:cxn modelId="{DF849C77-F4BC-DD45-920C-5D627F32119C}" type="presOf" srcId="{7D89819D-BF4B-F94D-9563-A86DAC6A27BA}" destId="{5EB61945-95C1-1545-A207-81400DA4989E}" srcOrd="0" destOrd="0" presId="urn:microsoft.com/office/officeart/2005/8/layout/hList7"/>
    <dgm:cxn modelId="{A912957B-1609-9440-AC7D-D2370ABC4DA8}" type="presOf" srcId="{042AEF42-44DE-6A43-A449-901C007336A5}" destId="{43B69A87-0B1B-E041-A54E-36CF76EB5C50}" srcOrd="0" destOrd="0" presId="urn:microsoft.com/office/officeart/2005/8/layout/hList7"/>
    <dgm:cxn modelId="{11727E8E-0A05-6749-9F61-743F872026C4}" srcId="{4F840435-FE01-4C45-AF6C-6F0DB5E4C63F}" destId="{7D89819D-BF4B-F94D-9563-A86DAC6A27BA}" srcOrd="0" destOrd="0" parTransId="{93527A4D-C917-084E-904A-A5E9A39F89E7}" sibTransId="{288540EB-CDD0-214F-9E5A-501246107AE4}"/>
    <dgm:cxn modelId="{00C13B96-D9FF-6042-A6E5-F3E6FC8E04FA}" srcId="{4F840435-FE01-4C45-AF6C-6F0DB5E4C63F}" destId="{02FB7B2C-0ED0-094D-A918-16B34F5AF76E}" srcOrd="1" destOrd="0" parTransId="{9AA120AD-C4AB-5A46-85A7-7686EF8CCCDB}" sibTransId="{A563B56C-A12F-D14A-87C5-F7B37418BBF9}"/>
    <dgm:cxn modelId="{C7C51FA3-2118-7040-890C-15A2ECE48220}" type="presOf" srcId="{31C4BB20-0DD3-9C41-B4E5-97825810DF95}" destId="{71F31E2F-E81D-E040-8DFE-709A85210673}" srcOrd="0" destOrd="0" presId="urn:microsoft.com/office/officeart/2005/8/layout/hList7"/>
    <dgm:cxn modelId="{0C6DFBBB-FC0D-C647-959A-FA388680ABF3}" type="presOf" srcId="{02FB7B2C-0ED0-094D-A918-16B34F5AF76E}" destId="{B53B5321-9682-8B41-85D4-D8E134CDF771}" srcOrd="1" destOrd="0" presId="urn:microsoft.com/office/officeart/2005/8/layout/hList7"/>
    <dgm:cxn modelId="{E0294BBD-2B3B-B649-B695-BFD99A4D1BB5}" type="presOf" srcId="{042AEF42-44DE-6A43-A449-901C007336A5}" destId="{537BA7DF-68A7-F74C-8EC5-FE19D432F22D}" srcOrd="1" destOrd="0" presId="urn:microsoft.com/office/officeart/2005/8/layout/hList7"/>
    <dgm:cxn modelId="{EAC730C3-9BC5-C644-B005-7BEB04BFE3FC}" type="presOf" srcId="{7D89819D-BF4B-F94D-9563-A86DAC6A27BA}" destId="{204C2269-0448-4349-8F5A-69F821597A7C}" srcOrd="1" destOrd="0" presId="urn:microsoft.com/office/officeart/2005/8/layout/hList7"/>
    <dgm:cxn modelId="{89BEEED5-C455-CA42-848C-E791CDECB604}" type="presOf" srcId="{4F840435-FE01-4C45-AF6C-6F0DB5E4C63F}" destId="{02E33C58-A3FE-9440-BD19-D05F4CD6C533}" srcOrd="0" destOrd="0" presId="urn:microsoft.com/office/officeart/2005/8/layout/hList7"/>
    <dgm:cxn modelId="{F28EA5DE-80CD-D845-B3B5-A5C6D279D3C5}" srcId="{4F840435-FE01-4C45-AF6C-6F0DB5E4C63F}" destId="{042AEF42-44DE-6A43-A449-901C007336A5}" srcOrd="3" destOrd="0" parTransId="{17B15091-D410-2449-A77E-9FB0C5AC544E}" sibTransId="{31C4BB20-0DD3-9C41-B4E5-97825810DF95}"/>
    <dgm:cxn modelId="{E8EE86DF-BCD0-1242-AE19-0E6FDEB8D7EC}" type="presOf" srcId="{413C4E7A-AB10-4741-BDC4-C47C86BFEC70}" destId="{20372F3A-515E-264F-A177-175231EBC862}" srcOrd="0" destOrd="0" presId="urn:microsoft.com/office/officeart/2005/8/layout/hList7"/>
    <dgm:cxn modelId="{38BFAEF1-1FF1-4C45-B9B4-AACF9642CD10}" type="presOf" srcId="{4BEFA3C4-9A95-0A44-BA02-876EBA5370C3}" destId="{8132C5F9-9097-4644-89E6-217554D48BA3}" srcOrd="0" destOrd="0" presId="urn:microsoft.com/office/officeart/2005/8/layout/hList7"/>
    <dgm:cxn modelId="{EF91D6F5-869C-C848-AF90-81424DD7C00B}" type="presOf" srcId="{8F586719-555E-1B4F-A074-4FD958808211}" destId="{04602951-F242-9B4B-BAA6-3A6479559F50}" srcOrd="0" destOrd="0" presId="urn:microsoft.com/office/officeart/2005/8/layout/hList7"/>
    <dgm:cxn modelId="{95ED624A-8500-5941-881B-E01534CA47BD}" type="presParOf" srcId="{02E33C58-A3FE-9440-BD19-D05F4CD6C533}" destId="{37EC8205-CF32-2142-9D15-B1A2F8AFBA0F}" srcOrd="0" destOrd="0" presId="urn:microsoft.com/office/officeart/2005/8/layout/hList7"/>
    <dgm:cxn modelId="{D7BC2FC6-1D30-0F4B-A5BF-468207C3CDE6}" type="presParOf" srcId="{02E33C58-A3FE-9440-BD19-D05F4CD6C533}" destId="{13E3A5B0-A122-2041-8F34-206036E7DFBC}" srcOrd="1" destOrd="0" presId="urn:microsoft.com/office/officeart/2005/8/layout/hList7"/>
    <dgm:cxn modelId="{19A438C2-C94F-C64A-B6AE-71E96A53F403}" type="presParOf" srcId="{13E3A5B0-A122-2041-8F34-206036E7DFBC}" destId="{1737AE92-9F83-EF41-A996-584E58D701C5}" srcOrd="0" destOrd="0" presId="urn:microsoft.com/office/officeart/2005/8/layout/hList7"/>
    <dgm:cxn modelId="{3954D03A-F7F5-0A4D-B5B1-EC9CC434AE57}" type="presParOf" srcId="{1737AE92-9F83-EF41-A996-584E58D701C5}" destId="{5EB61945-95C1-1545-A207-81400DA4989E}" srcOrd="0" destOrd="0" presId="urn:microsoft.com/office/officeart/2005/8/layout/hList7"/>
    <dgm:cxn modelId="{9F9BFE43-4996-4740-9F96-62C16ADDA88D}" type="presParOf" srcId="{1737AE92-9F83-EF41-A996-584E58D701C5}" destId="{204C2269-0448-4349-8F5A-69F821597A7C}" srcOrd="1" destOrd="0" presId="urn:microsoft.com/office/officeart/2005/8/layout/hList7"/>
    <dgm:cxn modelId="{10EF84CD-0731-C84E-9372-EF2314411151}" type="presParOf" srcId="{1737AE92-9F83-EF41-A996-584E58D701C5}" destId="{6A57702B-236B-E74F-959E-A3F6C346F0D9}" srcOrd="2" destOrd="0" presId="urn:microsoft.com/office/officeart/2005/8/layout/hList7"/>
    <dgm:cxn modelId="{55B1817A-BF96-1447-B982-5605E9E3C542}" type="presParOf" srcId="{1737AE92-9F83-EF41-A996-584E58D701C5}" destId="{4EACD2DC-DD5C-1B46-828F-8E3061D38280}" srcOrd="3" destOrd="0" presId="urn:microsoft.com/office/officeart/2005/8/layout/hList7"/>
    <dgm:cxn modelId="{998BEB15-F07C-ED42-8308-70E8145A256B}" type="presParOf" srcId="{13E3A5B0-A122-2041-8F34-206036E7DFBC}" destId="{CE1FAD2F-FAC9-5C49-A157-24EEFBE61F09}" srcOrd="1" destOrd="0" presId="urn:microsoft.com/office/officeart/2005/8/layout/hList7"/>
    <dgm:cxn modelId="{8F2F2F63-E542-4B42-B6E2-EEBF8E882187}" type="presParOf" srcId="{13E3A5B0-A122-2041-8F34-206036E7DFBC}" destId="{CA04C892-ED11-3E44-9CF1-F375DA71C9FA}" srcOrd="2" destOrd="0" presId="urn:microsoft.com/office/officeart/2005/8/layout/hList7"/>
    <dgm:cxn modelId="{A5C9DE2D-B2E4-344C-A86A-0233E1D3B806}" type="presParOf" srcId="{CA04C892-ED11-3E44-9CF1-F375DA71C9FA}" destId="{8B749D97-6A2F-C441-BF95-34C38D7DCAFD}" srcOrd="0" destOrd="0" presId="urn:microsoft.com/office/officeart/2005/8/layout/hList7"/>
    <dgm:cxn modelId="{7F032CA4-6DD8-874D-8348-550153B7CEA9}" type="presParOf" srcId="{CA04C892-ED11-3E44-9CF1-F375DA71C9FA}" destId="{B53B5321-9682-8B41-85D4-D8E134CDF771}" srcOrd="1" destOrd="0" presId="urn:microsoft.com/office/officeart/2005/8/layout/hList7"/>
    <dgm:cxn modelId="{E1614FC6-3A0E-F543-A1C5-5DD1F9DDDCA5}" type="presParOf" srcId="{CA04C892-ED11-3E44-9CF1-F375DA71C9FA}" destId="{D9D0B952-3A15-0541-810F-ABB01F7B2977}" srcOrd="2" destOrd="0" presId="urn:microsoft.com/office/officeart/2005/8/layout/hList7"/>
    <dgm:cxn modelId="{BBAE0B3F-FD85-8949-BFA1-3FC1B0318849}" type="presParOf" srcId="{CA04C892-ED11-3E44-9CF1-F375DA71C9FA}" destId="{099BDD85-316F-D84D-9DF0-A98AFFC9501E}" srcOrd="3" destOrd="0" presId="urn:microsoft.com/office/officeart/2005/8/layout/hList7"/>
    <dgm:cxn modelId="{6AA37E41-916D-0348-833D-237596BF60A8}" type="presParOf" srcId="{13E3A5B0-A122-2041-8F34-206036E7DFBC}" destId="{131FBD7B-4A78-7C42-B4AC-55154C35B3FB}" srcOrd="3" destOrd="0" presId="urn:microsoft.com/office/officeart/2005/8/layout/hList7"/>
    <dgm:cxn modelId="{B0EF5494-4315-2E48-8A48-E532789FB0B5}" type="presParOf" srcId="{13E3A5B0-A122-2041-8F34-206036E7DFBC}" destId="{F2ED6B68-61F9-2D42-A30C-16E6AD5B111F}" srcOrd="4" destOrd="0" presId="urn:microsoft.com/office/officeart/2005/8/layout/hList7"/>
    <dgm:cxn modelId="{F75703FF-9DB9-2E47-B03B-1D8BCB1361D4}" type="presParOf" srcId="{F2ED6B68-61F9-2D42-A30C-16E6AD5B111F}" destId="{04602951-F242-9B4B-BAA6-3A6479559F50}" srcOrd="0" destOrd="0" presId="urn:microsoft.com/office/officeart/2005/8/layout/hList7"/>
    <dgm:cxn modelId="{79A11136-1936-AA4D-A09E-CCB049786352}" type="presParOf" srcId="{F2ED6B68-61F9-2D42-A30C-16E6AD5B111F}" destId="{65C3C03D-E48D-AE40-8D48-940EA6E5C125}" srcOrd="1" destOrd="0" presId="urn:microsoft.com/office/officeart/2005/8/layout/hList7"/>
    <dgm:cxn modelId="{7F3318C2-E50E-7140-B9E7-E0FB1C2B2F94}" type="presParOf" srcId="{F2ED6B68-61F9-2D42-A30C-16E6AD5B111F}" destId="{5711D532-CDD7-5841-BEFC-75EE57E607CB}" srcOrd="2" destOrd="0" presId="urn:microsoft.com/office/officeart/2005/8/layout/hList7"/>
    <dgm:cxn modelId="{42DB14AB-AD4F-C747-879B-B399BC11EA14}" type="presParOf" srcId="{F2ED6B68-61F9-2D42-A30C-16E6AD5B111F}" destId="{8779DFA8-5521-984C-8352-D131B3165F16}" srcOrd="3" destOrd="0" presId="urn:microsoft.com/office/officeart/2005/8/layout/hList7"/>
    <dgm:cxn modelId="{7793D987-F8EA-144E-810B-AD11AF38AA47}" type="presParOf" srcId="{13E3A5B0-A122-2041-8F34-206036E7DFBC}" destId="{20372F3A-515E-264F-A177-175231EBC862}" srcOrd="5" destOrd="0" presId="urn:microsoft.com/office/officeart/2005/8/layout/hList7"/>
    <dgm:cxn modelId="{A06B94E8-A1BE-9749-B19B-687CE419BC78}" type="presParOf" srcId="{13E3A5B0-A122-2041-8F34-206036E7DFBC}" destId="{B9E06657-F496-754A-B6A7-CBB615693A66}" srcOrd="6" destOrd="0" presId="urn:microsoft.com/office/officeart/2005/8/layout/hList7"/>
    <dgm:cxn modelId="{8FEE9A2E-86F6-A846-ADD3-9B4F2D1AC41B}" type="presParOf" srcId="{B9E06657-F496-754A-B6A7-CBB615693A66}" destId="{43B69A87-0B1B-E041-A54E-36CF76EB5C50}" srcOrd="0" destOrd="0" presId="urn:microsoft.com/office/officeart/2005/8/layout/hList7"/>
    <dgm:cxn modelId="{3C061BEC-A7BD-1D46-8E55-88ECD7B993D5}" type="presParOf" srcId="{B9E06657-F496-754A-B6A7-CBB615693A66}" destId="{537BA7DF-68A7-F74C-8EC5-FE19D432F22D}" srcOrd="1" destOrd="0" presId="urn:microsoft.com/office/officeart/2005/8/layout/hList7"/>
    <dgm:cxn modelId="{82387243-17DB-2047-86A5-63E14D81ADE7}" type="presParOf" srcId="{B9E06657-F496-754A-B6A7-CBB615693A66}" destId="{1705D46B-BBCA-7C45-9EB1-D776C1B2976C}" srcOrd="2" destOrd="0" presId="urn:microsoft.com/office/officeart/2005/8/layout/hList7"/>
    <dgm:cxn modelId="{3EC21447-361D-BE4C-A188-36A9CA002DA6}" type="presParOf" srcId="{B9E06657-F496-754A-B6A7-CBB615693A66}" destId="{E95D4266-F603-9E49-A43C-98226D4D96ED}" srcOrd="3" destOrd="0" presId="urn:microsoft.com/office/officeart/2005/8/layout/hList7"/>
    <dgm:cxn modelId="{DA6384BE-B9A2-F442-A321-A2F78874B682}" type="presParOf" srcId="{13E3A5B0-A122-2041-8F34-206036E7DFBC}" destId="{71F31E2F-E81D-E040-8DFE-709A85210673}" srcOrd="7" destOrd="0" presId="urn:microsoft.com/office/officeart/2005/8/layout/hList7"/>
    <dgm:cxn modelId="{A96CEA48-126C-B842-BC38-F75C1432FE88}" type="presParOf" srcId="{13E3A5B0-A122-2041-8F34-206036E7DFBC}" destId="{31AE5A3B-FCB9-6644-A06A-874CCCE4FD35}" srcOrd="8" destOrd="0" presId="urn:microsoft.com/office/officeart/2005/8/layout/hList7"/>
    <dgm:cxn modelId="{0F0FBCBE-06AE-AC40-81F6-D25F37C09149}" type="presParOf" srcId="{31AE5A3B-FCB9-6644-A06A-874CCCE4FD35}" destId="{8132C5F9-9097-4644-89E6-217554D48BA3}" srcOrd="0" destOrd="0" presId="urn:microsoft.com/office/officeart/2005/8/layout/hList7"/>
    <dgm:cxn modelId="{8C40165B-0AEB-B34B-9E31-2FFE739162A9}" type="presParOf" srcId="{31AE5A3B-FCB9-6644-A06A-874CCCE4FD35}" destId="{53F780EE-7BE4-8142-9523-CA1E4D37F8A1}" srcOrd="1" destOrd="0" presId="urn:microsoft.com/office/officeart/2005/8/layout/hList7"/>
    <dgm:cxn modelId="{649F8EB6-BC36-8942-8564-0B84B57CAEC9}" type="presParOf" srcId="{31AE5A3B-FCB9-6644-A06A-874CCCE4FD35}" destId="{FADA104A-893E-814C-BC85-5432297DB1EE}" srcOrd="2" destOrd="0" presId="urn:microsoft.com/office/officeart/2005/8/layout/hList7"/>
    <dgm:cxn modelId="{C6C9643F-76A1-8A42-8398-C752C94AE29D}" type="presParOf" srcId="{31AE5A3B-FCB9-6644-A06A-874CCCE4FD35}" destId="{4F25C53C-2A53-154F-9D09-93DD0A29351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CA666-0167-46F8-81A4-D2DF97DE52FA}">
      <dsp:nvSpPr>
        <dsp:cNvPr id="0" name=""/>
        <dsp:cNvSpPr/>
      </dsp:nvSpPr>
      <dsp:spPr>
        <a:xfrm>
          <a:off x="1169954" y="0"/>
          <a:ext cx="13259482" cy="7589862"/>
        </a:xfrm>
        <a:prstGeom prst="rightArrow">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77486C28-8A68-483D-8B2D-B205AC10A680}">
      <dsp:nvSpPr>
        <dsp:cNvPr id="0" name=""/>
        <dsp:cNvSpPr/>
      </dsp:nvSpPr>
      <dsp:spPr>
        <a:xfrm>
          <a:off x="6011" y="2276958"/>
          <a:ext cx="3697469" cy="3035944"/>
        </a:xfrm>
        <a:prstGeom prst="roundRect">
          <a:avLst/>
        </a:prstGeom>
        <a:solidFill>
          <a:srgbClr val="1C203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Entity Verification</a:t>
          </a:r>
        </a:p>
        <a:p>
          <a:pPr marL="228600" lvl="1" indent="-228600" algn="l" defTabSz="933450">
            <a:lnSpc>
              <a:spcPct val="90000"/>
            </a:lnSpc>
            <a:spcBef>
              <a:spcPct val="0"/>
            </a:spcBef>
            <a:spcAft>
              <a:spcPct val="15000"/>
            </a:spcAft>
            <a:buChar char="•"/>
          </a:pPr>
          <a:r>
            <a:rPr lang="en-GB" sz="2100" kern="1200" dirty="0">
              <a:latin typeface="Georgia" panose="02040502050405020303" pitchFamily="18" charset="0"/>
            </a:rPr>
            <a:t>Integration with FBR</a:t>
          </a:r>
          <a:endParaRPr lang="en-US" sz="2100" kern="1200" dirty="0">
            <a:latin typeface="Georgia" panose="02040502050405020303" pitchFamily="18" charset="0"/>
          </a:endParaRPr>
        </a:p>
        <a:p>
          <a:pPr marL="228600" lvl="1" indent="-228600" algn="l" defTabSz="933450">
            <a:lnSpc>
              <a:spcPct val="90000"/>
            </a:lnSpc>
            <a:spcBef>
              <a:spcPct val="0"/>
            </a:spcBef>
            <a:spcAft>
              <a:spcPct val="15000"/>
            </a:spcAft>
            <a:buChar char="•"/>
          </a:pPr>
          <a:r>
            <a:rPr lang="en-GB" sz="2100" kern="1200" dirty="0">
              <a:latin typeface="Georgia" panose="02040502050405020303" pitchFamily="18" charset="0"/>
            </a:rPr>
            <a:t>Validation of NTN</a:t>
          </a:r>
        </a:p>
        <a:p>
          <a:pPr marL="228600" lvl="1" indent="-228600" algn="l" defTabSz="933450">
            <a:lnSpc>
              <a:spcPct val="90000"/>
            </a:lnSpc>
            <a:spcBef>
              <a:spcPct val="0"/>
            </a:spcBef>
            <a:spcAft>
              <a:spcPct val="15000"/>
            </a:spcAft>
            <a:buChar char="•"/>
          </a:pPr>
          <a:r>
            <a:rPr lang="en-GB" sz="2100" kern="1200" dirty="0">
              <a:latin typeface="Georgia" panose="02040502050405020303" pitchFamily="18" charset="0"/>
            </a:rPr>
            <a:t>Validation of Ownership</a:t>
          </a:r>
        </a:p>
      </dsp:txBody>
      <dsp:txXfrm>
        <a:off x="154214" y="2425161"/>
        <a:ext cx="3401063" cy="2739538"/>
      </dsp:txXfrm>
    </dsp:sp>
    <dsp:sp modelId="{B604FA22-4C62-4F8E-9DFD-4D19DDEE8F05}">
      <dsp:nvSpPr>
        <dsp:cNvPr id="0" name=""/>
        <dsp:cNvSpPr/>
      </dsp:nvSpPr>
      <dsp:spPr>
        <a:xfrm>
          <a:off x="3969310" y="2276958"/>
          <a:ext cx="3697469" cy="3035944"/>
        </a:xfrm>
        <a:prstGeom prst="roundRect">
          <a:avLst/>
        </a:prstGeom>
        <a:solidFill>
          <a:srgbClr val="009A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Mobile Number Verification</a:t>
          </a:r>
        </a:p>
        <a:p>
          <a:pPr marL="228600" lvl="1" indent="-228600" algn="l" defTabSz="933450">
            <a:lnSpc>
              <a:spcPct val="90000"/>
            </a:lnSpc>
            <a:spcBef>
              <a:spcPct val="0"/>
            </a:spcBef>
            <a:spcAft>
              <a:spcPct val="15000"/>
            </a:spcAft>
            <a:buChar char="•"/>
          </a:pPr>
          <a:r>
            <a:rPr lang="en-US" sz="2100" kern="1200">
              <a:latin typeface="Georgia" panose="02040502050405020303" pitchFamily="18" charset="0"/>
            </a:rPr>
            <a:t>Integration with Pakistan Mobile Number Portability Database</a:t>
          </a:r>
          <a:endParaRPr lang="en-US" sz="2100" kern="1200" dirty="0">
            <a:latin typeface="Georgia" panose="02040502050405020303" pitchFamily="18" charset="0"/>
          </a:endParaRPr>
        </a:p>
        <a:p>
          <a:pPr marL="228600" lvl="1" indent="-228600" algn="l" defTabSz="933450">
            <a:lnSpc>
              <a:spcPct val="90000"/>
            </a:lnSpc>
            <a:spcBef>
              <a:spcPct val="0"/>
            </a:spcBef>
            <a:spcAft>
              <a:spcPct val="15000"/>
            </a:spcAft>
            <a:buChar char="•"/>
          </a:pPr>
          <a:r>
            <a:rPr lang="en-US" sz="2100" kern="1200" dirty="0">
              <a:latin typeface="Georgia" panose="02040502050405020303" pitchFamily="18" charset="0"/>
            </a:rPr>
            <a:t>Validation of Mobile Number and CNIC pair</a:t>
          </a:r>
        </a:p>
      </dsp:txBody>
      <dsp:txXfrm>
        <a:off x="4117513" y="2425161"/>
        <a:ext cx="3401063" cy="2739538"/>
      </dsp:txXfrm>
    </dsp:sp>
    <dsp:sp modelId="{A292F9D5-C0FA-4787-B59F-181EF71062F8}">
      <dsp:nvSpPr>
        <dsp:cNvPr id="0" name=""/>
        <dsp:cNvSpPr/>
      </dsp:nvSpPr>
      <dsp:spPr>
        <a:xfrm>
          <a:off x="7932610" y="2276958"/>
          <a:ext cx="3697469" cy="3035944"/>
        </a:xfrm>
        <a:prstGeom prst="roundRect">
          <a:avLst/>
        </a:prstGeom>
        <a:solidFill>
          <a:srgbClr val="5CB5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Biometric Verification or Physical Verification</a:t>
          </a:r>
        </a:p>
        <a:p>
          <a:pPr marL="228600" lvl="1" indent="-228600" algn="l" defTabSz="933450">
            <a:lnSpc>
              <a:spcPct val="90000"/>
            </a:lnSpc>
            <a:spcBef>
              <a:spcPct val="0"/>
            </a:spcBef>
            <a:spcAft>
              <a:spcPct val="15000"/>
            </a:spcAft>
            <a:buChar char="•"/>
          </a:pPr>
          <a:r>
            <a:rPr lang="en-US" sz="2100" kern="1200" dirty="0">
              <a:latin typeface="Georgia" panose="02040502050405020303" pitchFamily="18" charset="0"/>
            </a:rPr>
            <a:t>Integration with NADRA </a:t>
          </a:r>
          <a:r>
            <a:rPr lang="en-US" sz="2100" kern="1200" dirty="0" err="1">
              <a:latin typeface="Georgia" panose="02040502050405020303" pitchFamily="18" charset="0"/>
            </a:rPr>
            <a:t>BioVerisys</a:t>
          </a:r>
          <a:r>
            <a:rPr lang="en-US" sz="2100" kern="1200" dirty="0">
              <a:latin typeface="Georgia" panose="02040502050405020303" pitchFamily="18" charset="0"/>
            </a:rPr>
            <a:t> system</a:t>
          </a:r>
        </a:p>
      </dsp:txBody>
      <dsp:txXfrm>
        <a:off x="8080813" y="2425161"/>
        <a:ext cx="3401063" cy="2739538"/>
      </dsp:txXfrm>
    </dsp:sp>
    <dsp:sp modelId="{A2DEE483-6446-4F16-BC75-4B00F34258C8}">
      <dsp:nvSpPr>
        <dsp:cNvPr id="0" name=""/>
        <dsp:cNvSpPr/>
      </dsp:nvSpPr>
      <dsp:spPr>
        <a:xfrm>
          <a:off x="11895909" y="2276958"/>
          <a:ext cx="3697469" cy="3035944"/>
        </a:xfrm>
        <a:prstGeom prst="roundRect">
          <a:avLst/>
        </a:prstGeom>
        <a:solidFill>
          <a:srgbClr val="5CB565"/>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Two Factor Authentication</a:t>
          </a:r>
        </a:p>
        <a:p>
          <a:pPr marL="228600" lvl="1" indent="-228600" algn="l" defTabSz="933450">
            <a:lnSpc>
              <a:spcPct val="90000"/>
            </a:lnSpc>
            <a:spcBef>
              <a:spcPct val="0"/>
            </a:spcBef>
            <a:spcAft>
              <a:spcPct val="15000"/>
            </a:spcAft>
            <a:buChar char="•"/>
          </a:pPr>
          <a:r>
            <a:rPr lang="en-US" sz="2100" b="0" kern="1200">
              <a:solidFill>
                <a:schemeClr val="bg1"/>
              </a:solidFill>
              <a:latin typeface="Georgia" panose="02040502050405020303" pitchFamily="18" charset="0"/>
              <a:cs typeface="Calibri" panose="020F0502020204030204" pitchFamily="34" charset="0"/>
            </a:rPr>
            <a:t>OTP verification through verified Mobile Number</a:t>
          </a:r>
          <a:endParaRPr lang="en-US" sz="2100" b="0" kern="1200" dirty="0">
            <a:solidFill>
              <a:schemeClr val="bg1"/>
            </a:solidFill>
            <a:latin typeface="Georgia" panose="02040502050405020303" pitchFamily="18" charset="0"/>
            <a:cs typeface="Calibri" panose="020F0502020204030204" pitchFamily="34" charset="0"/>
          </a:endParaRPr>
        </a:p>
        <a:p>
          <a:pPr marL="228600" lvl="1" indent="-228600" algn="l" defTabSz="933450">
            <a:lnSpc>
              <a:spcPct val="90000"/>
            </a:lnSpc>
            <a:spcBef>
              <a:spcPct val="0"/>
            </a:spcBef>
            <a:spcAft>
              <a:spcPct val="15000"/>
            </a:spcAft>
            <a:buChar char="•"/>
          </a:pPr>
          <a:r>
            <a:rPr lang="en-US" sz="2100" b="0" kern="1200" dirty="0">
              <a:solidFill>
                <a:schemeClr val="bg1"/>
              </a:solidFill>
              <a:latin typeface="Georgia" panose="02040502050405020303" pitchFamily="18" charset="0"/>
              <a:cs typeface="Calibri" panose="020F0502020204030204" pitchFamily="34" charset="0"/>
            </a:rPr>
            <a:t>OTP verification through email on FBR registered email address</a:t>
          </a:r>
        </a:p>
      </dsp:txBody>
      <dsp:txXfrm>
        <a:off x="12044112" y="2425161"/>
        <a:ext cx="3401063" cy="2739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B5A8C-18B6-4444-A860-FEF0DD92CBA3}">
      <dsp:nvSpPr>
        <dsp:cNvPr id="0" name=""/>
        <dsp:cNvSpPr/>
      </dsp:nvSpPr>
      <dsp:spPr>
        <a:xfrm rot="10800000">
          <a:off x="3421746" y="2678"/>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latin typeface="Helvetica" pitchFamily="2" charset="0"/>
            </a:rPr>
            <a:t>All the 29 commercial banks (Authorized Dealers) integrated with PSW</a:t>
          </a:r>
          <a:endParaRPr lang="en-PK" sz="2800" b="0" kern="1200" dirty="0">
            <a:latin typeface="Helvetica" pitchFamily="2" charset="0"/>
          </a:endParaRPr>
        </a:p>
      </dsp:txBody>
      <dsp:txXfrm rot="10800000">
        <a:off x="3627090" y="2678"/>
        <a:ext cx="12564252" cy="821376"/>
      </dsp:txXfrm>
    </dsp:sp>
    <dsp:sp modelId="{CDE3F009-5A35-1C41-A2AA-53B5D45F94B1}">
      <dsp:nvSpPr>
        <dsp:cNvPr id="0" name=""/>
        <dsp:cNvSpPr/>
      </dsp:nvSpPr>
      <dsp:spPr>
        <a:xfrm>
          <a:off x="3011057" y="2678"/>
          <a:ext cx="821376" cy="821376"/>
        </a:xfrm>
        <a:prstGeom prst="rect">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A7C869-C712-4B49-B52B-79B4BCC5741C}">
      <dsp:nvSpPr>
        <dsp:cNvPr id="0" name=""/>
        <dsp:cNvSpPr/>
      </dsp:nvSpPr>
      <dsp:spPr>
        <a:xfrm rot="10800000">
          <a:off x="3421746" y="1052248"/>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b="0" kern="1200" dirty="0">
              <a:latin typeface="Helvetica" pitchFamily="2" charset="0"/>
            </a:rPr>
            <a:t>Form-E and Form-I have been eliminated through direct association of FIs</a:t>
          </a:r>
          <a:endParaRPr lang="en-PK" sz="2800" b="0" kern="1200" dirty="0">
            <a:latin typeface="Helvetica" pitchFamily="2" charset="0"/>
          </a:endParaRPr>
        </a:p>
      </dsp:txBody>
      <dsp:txXfrm rot="10800000">
        <a:off x="3627090" y="1052248"/>
        <a:ext cx="12564252" cy="821376"/>
      </dsp:txXfrm>
    </dsp:sp>
    <dsp:sp modelId="{C56D3111-4960-9346-8BA8-D117732806B9}">
      <dsp:nvSpPr>
        <dsp:cNvPr id="0" name=""/>
        <dsp:cNvSpPr/>
      </dsp:nvSpPr>
      <dsp:spPr>
        <a:xfrm>
          <a:off x="3011057" y="1052248"/>
          <a:ext cx="821376" cy="821376"/>
        </a:xfrm>
        <a:prstGeom prst="rect">
          <a:avLst/>
        </a:prstGeom>
        <a:blipFill>
          <a:blip xmlns:r="http://schemas.openxmlformats.org/officeDocument/2006/relationships" r:embed="rId2"/>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4D658E-877D-DB47-9F6F-9D4FFDF2D5E7}">
      <dsp:nvSpPr>
        <dsp:cNvPr id="0" name=""/>
        <dsp:cNvSpPr/>
      </dsp:nvSpPr>
      <dsp:spPr>
        <a:xfrm rot="10800000">
          <a:off x="3421746" y="2101819"/>
          <a:ext cx="12769596" cy="845853"/>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066800">
            <a:lnSpc>
              <a:spcPct val="100000"/>
            </a:lnSpc>
            <a:spcBef>
              <a:spcPct val="0"/>
            </a:spcBef>
            <a:spcAft>
              <a:spcPct val="35000"/>
            </a:spcAft>
            <a:buNone/>
          </a:pPr>
          <a:r>
            <a:rPr lang="en-GB" sz="2800" b="0" kern="1200" dirty="0">
              <a:solidFill>
                <a:prstClr val="white"/>
              </a:solidFill>
              <a:latin typeface="Helvetica" pitchFamily="2" charset="0"/>
              <a:ea typeface="+mn-ea"/>
              <a:cs typeface="+mn-cs"/>
            </a:rPr>
            <a:t>Elimination of 1.5 million forms per annum having average processing time of 2.2 days</a:t>
          </a:r>
          <a:endParaRPr lang="en-PK" sz="2800" b="0" kern="1200" dirty="0">
            <a:solidFill>
              <a:prstClr val="white"/>
            </a:solidFill>
            <a:latin typeface="Helvetica" pitchFamily="2" charset="0"/>
            <a:ea typeface="+mn-ea"/>
            <a:cs typeface="+mn-cs"/>
          </a:endParaRPr>
        </a:p>
      </dsp:txBody>
      <dsp:txXfrm rot="10800000">
        <a:off x="3633209" y="2101819"/>
        <a:ext cx="12558133" cy="845853"/>
      </dsp:txXfrm>
    </dsp:sp>
    <dsp:sp modelId="{48E9BDA7-6CA8-844B-B862-D589EB1F6975}">
      <dsp:nvSpPr>
        <dsp:cNvPr id="0" name=""/>
        <dsp:cNvSpPr/>
      </dsp:nvSpPr>
      <dsp:spPr>
        <a:xfrm>
          <a:off x="3011057" y="2114057"/>
          <a:ext cx="821376" cy="821376"/>
        </a:xfrm>
        <a:prstGeom prst="rect">
          <a:avLst/>
        </a:prstGeom>
        <a:blipFill>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42D354-5BA0-944C-AD38-B91CE4F488EF}">
      <dsp:nvSpPr>
        <dsp:cNvPr id="0" name=""/>
        <dsp:cNvSpPr/>
      </dsp:nvSpPr>
      <dsp:spPr>
        <a:xfrm rot="10800000">
          <a:off x="3421746" y="3175866"/>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Helvetica" pitchFamily="2" charset="0"/>
            </a:rPr>
            <a:t>Trader’s bank profile validations performed against IBAN on real time basis</a:t>
          </a:r>
          <a:endParaRPr lang="en-PK" sz="2800" b="0" kern="1200" dirty="0">
            <a:latin typeface="Helvetica" pitchFamily="2" charset="0"/>
          </a:endParaRPr>
        </a:p>
      </dsp:txBody>
      <dsp:txXfrm rot="10800000">
        <a:off x="3627090" y="3175866"/>
        <a:ext cx="12564252" cy="821376"/>
      </dsp:txXfrm>
    </dsp:sp>
    <dsp:sp modelId="{49A61EAE-F8BF-9047-AD26-2510243E1E47}">
      <dsp:nvSpPr>
        <dsp:cNvPr id="0" name=""/>
        <dsp:cNvSpPr/>
      </dsp:nvSpPr>
      <dsp:spPr>
        <a:xfrm>
          <a:off x="3011057" y="3175866"/>
          <a:ext cx="821376" cy="821376"/>
        </a:xfrm>
        <a:prstGeom prst="rect">
          <a:avLst/>
        </a:prstGeom>
        <a:blipFill>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4B3B78-4B36-9844-AF21-229400958B09}">
      <dsp:nvSpPr>
        <dsp:cNvPr id="0" name=""/>
        <dsp:cNvSpPr/>
      </dsp:nvSpPr>
      <dsp:spPr>
        <a:xfrm rot="10800000">
          <a:off x="3421746" y="4225436"/>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Helvetica" pitchFamily="2" charset="0"/>
            </a:rPr>
            <a:t>Bank’s intervention eliminated in Open Account transactions</a:t>
          </a:r>
          <a:endParaRPr lang="en-PK" sz="2800" b="0" kern="1200" dirty="0">
            <a:latin typeface="Helvetica" pitchFamily="2" charset="0"/>
          </a:endParaRPr>
        </a:p>
      </dsp:txBody>
      <dsp:txXfrm rot="10800000">
        <a:off x="3627090" y="4225436"/>
        <a:ext cx="12564252" cy="821376"/>
      </dsp:txXfrm>
    </dsp:sp>
    <dsp:sp modelId="{7C20C8BA-4BC5-1B44-BFCD-424500C65CAF}">
      <dsp:nvSpPr>
        <dsp:cNvPr id="0" name=""/>
        <dsp:cNvSpPr/>
      </dsp:nvSpPr>
      <dsp:spPr>
        <a:xfrm>
          <a:off x="3011057" y="4225436"/>
          <a:ext cx="821376" cy="821376"/>
        </a:xfrm>
        <a:prstGeom prst="rect">
          <a:avLst/>
        </a:prstGeom>
        <a:blipFill>
          <a:blip xmlns:r="http://schemas.openxmlformats.org/officeDocument/2006/relationships" r:embed="rId5"/>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924E2C-3CD3-CB4F-897D-B913C60362B1}">
      <dsp:nvSpPr>
        <dsp:cNvPr id="0" name=""/>
        <dsp:cNvSpPr/>
      </dsp:nvSpPr>
      <dsp:spPr>
        <a:xfrm rot="10800000">
          <a:off x="3421746" y="5275007"/>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Helvetica" pitchFamily="2" charset="0"/>
            </a:rPr>
            <a:t>Multiple Export consignments allowed against LC and Contract</a:t>
          </a:r>
          <a:endParaRPr lang="en-PK" sz="2800" b="0" kern="1200" dirty="0">
            <a:latin typeface="Helvetica" pitchFamily="2" charset="0"/>
          </a:endParaRPr>
        </a:p>
      </dsp:txBody>
      <dsp:txXfrm rot="10800000">
        <a:off x="3627090" y="5275007"/>
        <a:ext cx="12564252" cy="821376"/>
      </dsp:txXfrm>
    </dsp:sp>
    <dsp:sp modelId="{085AEBDE-F3B7-214F-B891-5F7766D32CEE}">
      <dsp:nvSpPr>
        <dsp:cNvPr id="0" name=""/>
        <dsp:cNvSpPr/>
      </dsp:nvSpPr>
      <dsp:spPr>
        <a:xfrm>
          <a:off x="3011057" y="5275007"/>
          <a:ext cx="821376" cy="821376"/>
        </a:xfrm>
        <a:prstGeom prst="rect">
          <a:avLst/>
        </a:prstGeom>
        <a:blipFill>
          <a:blip xmlns:r="http://schemas.openxmlformats.org/officeDocument/2006/relationships" r:embed="rId6"/>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A0FEC-6A15-724F-BEC0-4407270F9534}">
      <dsp:nvSpPr>
        <dsp:cNvPr id="0" name=""/>
        <dsp:cNvSpPr/>
      </dsp:nvSpPr>
      <dsp:spPr>
        <a:xfrm rot="10800000">
          <a:off x="3421746" y="6324577"/>
          <a:ext cx="12769596" cy="821376"/>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20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Helvetica" pitchFamily="2" charset="0"/>
            </a:rPr>
            <a:t>Real time validations at the time of filing of SD (GD)</a:t>
          </a:r>
          <a:endParaRPr lang="en-PK" sz="2800" b="0" kern="1200" dirty="0">
            <a:latin typeface="Helvetica" pitchFamily="2" charset="0"/>
          </a:endParaRPr>
        </a:p>
      </dsp:txBody>
      <dsp:txXfrm rot="10800000">
        <a:off x="3627090" y="6324577"/>
        <a:ext cx="12564252" cy="821376"/>
      </dsp:txXfrm>
    </dsp:sp>
    <dsp:sp modelId="{829F0493-6174-274C-B475-CA4FC97CD20F}">
      <dsp:nvSpPr>
        <dsp:cNvPr id="0" name=""/>
        <dsp:cNvSpPr/>
      </dsp:nvSpPr>
      <dsp:spPr>
        <a:xfrm>
          <a:off x="3011057" y="6324577"/>
          <a:ext cx="821376" cy="821376"/>
        </a:xfrm>
        <a:prstGeom prst="rect">
          <a:avLst/>
        </a:prstGeom>
        <a:blipFill>
          <a:blip xmlns:r="http://schemas.openxmlformats.org/officeDocument/2006/relationships" r:embed="rId7"/>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61945-95C1-1545-A207-81400DA4989E}">
      <dsp:nvSpPr>
        <dsp:cNvPr id="0" name=""/>
        <dsp:cNvSpPr/>
      </dsp:nvSpPr>
      <dsp:spPr>
        <a:xfrm>
          <a:off x="0" y="0"/>
          <a:ext cx="3214687" cy="65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venir Next" panose="020B0503020202020204" pitchFamily="34" charset="0"/>
            </a:rPr>
            <a:t>Stakeholders onboarding, awareness, training and feedback given due importance</a:t>
          </a:r>
          <a:endParaRPr lang="en-PK" sz="2600" b="1" kern="1200" dirty="0">
            <a:latin typeface="Avenir Next" panose="020B0503020202020204" pitchFamily="34" charset="0"/>
          </a:endParaRPr>
        </a:p>
      </dsp:txBody>
      <dsp:txXfrm>
        <a:off x="0" y="2631489"/>
        <a:ext cx="3214687" cy="2631489"/>
      </dsp:txXfrm>
    </dsp:sp>
    <dsp:sp modelId="{4EACD2DC-DD5C-1B46-828F-8E3061D38280}">
      <dsp:nvSpPr>
        <dsp:cNvPr id="0" name=""/>
        <dsp:cNvSpPr/>
      </dsp:nvSpPr>
      <dsp:spPr>
        <a:xfrm>
          <a:off x="511986" y="394723"/>
          <a:ext cx="2190715" cy="2190715"/>
        </a:xfrm>
        <a:prstGeom prst="ellipse">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49D97-6A2F-C441-BF95-34C38D7DCAFD}">
      <dsp:nvSpPr>
        <dsp:cNvPr id="0" name=""/>
        <dsp:cNvSpPr/>
      </dsp:nvSpPr>
      <dsp:spPr>
        <a:xfrm>
          <a:off x="3311128" y="0"/>
          <a:ext cx="3214687" cy="65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venir Next" panose="020B0503020202020204" pitchFamily="34" charset="0"/>
            </a:rPr>
            <a:t>Vigorous change management activities precede every roll-out</a:t>
          </a:r>
          <a:endParaRPr lang="en-PK" sz="2600" b="1" kern="1200" dirty="0">
            <a:latin typeface="Avenir Next" panose="020B0503020202020204" pitchFamily="34" charset="0"/>
          </a:endParaRPr>
        </a:p>
      </dsp:txBody>
      <dsp:txXfrm>
        <a:off x="3311128" y="2631489"/>
        <a:ext cx="3214687" cy="2631489"/>
      </dsp:txXfrm>
    </dsp:sp>
    <dsp:sp modelId="{099BDD85-316F-D84D-9DF0-A98AFFC9501E}">
      <dsp:nvSpPr>
        <dsp:cNvPr id="0" name=""/>
        <dsp:cNvSpPr/>
      </dsp:nvSpPr>
      <dsp:spPr>
        <a:xfrm>
          <a:off x="3823114" y="394723"/>
          <a:ext cx="2190715" cy="2190715"/>
        </a:xfrm>
        <a:prstGeom prst="ellipse">
          <a:avLst/>
        </a:prstGeom>
        <a:blipFill>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02951-F242-9B4B-BAA6-3A6479559F50}">
      <dsp:nvSpPr>
        <dsp:cNvPr id="0" name=""/>
        <dsp:cNvSpPr/>
      </dsp:nvSpPr>
      <dsp:spPr>
        <a:xfrm>
          <a:off x="6622256" y="0"/>
          <a:ext cx="3214687" cy="65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venir Next" panose="020B0503020202020204" pitchFamily="34" charset="0"/>
            </a:rPr>
            <a:t>Separate Change Management section established</a:t>
          </a:r>
          <a:endParaRPr lang="en-PK" sz="2600" b="1" kern="1200" dirty="0">
            <a:latin typeface="Avenir Next" panose="020B0503020202020204" pitchFamily="34" charset="0"/>
          </a:endParaRPr>
        </a:p>
      </dsp:txBody>
      <dsp:txXfrm>
        <a:off x="6622256" y="2631489"/>
        <a:ext cx="3214687" cy="2631489"/>
      </dsp:txXfrm>
    </dsp:sp>
    <dsp:sp modelId="{8779DFA8-5521-984C-8352-D131B3165F16}">
      <dsp:nvSpPr>
        <dsp:cNvPr id="0" name=""/>
        <dsp:cNvSpPr/>
      </dsp:nvSpPr>
      <dsp:spPr>
        <a:xfrm>
          <a:off x="7134242" y="394723"/>
          <a:ext cx="2190715" cy="2190715"/>
        </a:xfrm>
        <a:prstGeom prst="ellipse">
          <a:avLst/>
        </a:prstGeom>
        <a:blipFill>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B69A87-0B1B-E041-A54E-36CF76EB5C50}">
      <dsp:nvSpPr>
        <dsp:cNvPr id="0" name=""/>
        <dsp:cNvSpPr/>
      </dsp:nvSpPr>
      <dsp:spPr>
        <a:xfrm>
          <a:off x="9933384" y="0"/>
          <a:ext cx="3214687" cy="65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Avenir Next" panose="020B0503020202020204" pitchFamily="34" charset="0"/>
            </a:rPr>
            <a:t>A well thought out and planned Training strategy being implemented with the help of external partners </a:t>
          </a:r>
          <a:endParaRPr lang="en-PK" sz="2600" b="1" kern="1200" dirty="0">
            <a:solidFill>
              <a:schemeClr val="bg1"/>
            </a:solidFill>
            <a:latin typeface="Avenir Next" panose="020B0503020202020204" pitchFamily="34" charset="0"/>
          </a:endParaRPr>
        </a:p>
      </dsp:txBody>
      <dsp:txXfrm>
        <a:off x="9933384" y="2631489"/>
        <a:ext cx="3214687" cy="2631489"/>
      </dsp:txXfrm>
    </dsp:sp>
    <dsp:sp modelId="{E95D4266-F603-9E49-A43C-98226D4D96ED}">
      <dsp:nvSpPr>
        <dsp:cNvPr id="0" name=""/>
        <dsp:cNvSpPr/>
      </dsp:nvSpPr>
      <dsp:spPr>
        <a:xfrm>
          <a:off x="10445370" y="394723"/>
          <a:ext cx="2190715" cy="2190715"/>
        </a:xfrm>
        <a:prstGeom prst="ellipse">
          <a:avLst/>
        </a:prstGeom>
        <a:blipFill>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32C5F9-9097-4644-89E6-217554D48BA3}">
      <dsp:nvSpPr>
        <dsp:cNvPr id="0" name=""/>
        <dsp:cNvSpPr/>
      </dsp:nvSpPr>
      <dsp:spPr>
        <a:xfrm>
          <a:off x="13244512" y="0"/>
          <a:ext cx="3214687" cy="6578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venir Next" panose="020B0503020202020204" pitchFamily="34" charset="0"/>
            </a:rPr>
            <a:t>User manuals and tutorial videos of various modules prepared before and after deployment</a:t>
          </a:r>
          <a:endParaRPr lang="en-PK" sz="2600" b="1" kern="1200" dirty="0">
            <a:latin typeface="Avenir Next" panose="020B0503020202020204" pitchFamily="34" charset="0"/>
          </a:endParaRPr>
        </a:p>
      </dsp:txBody>
      <dsp:txXfrm>
        <a:off x="13244512" y="2631489"/>
        <a:ext cx="3214687" cy="2631489"/>
      </dsp:txXfrm>
    </dsp:sp>
    <dsp:sp modelId="{4F25C53C-2A53-154F-9D09-93DD0A29351A}">
      <dsp:nvSpPr>
        <dsp:cNvPr id="0" name=""/>
        <dsp:cNvSpPr/>
      </dsp:nvSpPr>
      <dsp:spPr>
        <a:xfrm>
          <a:off x="13756498" y="394723"/>
          <a:ext cx="2190715" cy="2190715"/>
        </a:xfrm>
        <a:prstGeom prst="ellipse">
          <a:avLst/>
        </a:prstGeom>
        <a:blipFill>
          <a:blip xmlns:r="http://schemas.openxmlformats.org/officeDocument/2006/relationships" r:embed="rId5"/>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C8205-CF32-2142-9D15-B1A2F8AFBA0F}">
      <dsp:nvSpPr>
        <dsp:cNvPr id="0" name=""/>
        <dsp:cNvSpPr/>
      </dsp:nvSpPr>
      <dsp:spPr>
        <a:xfrm>
          <a:off x="658367" y="5262979"/>
          <a:ext cx="15142464" cy="986808"/>
        </a:xfrm>
        <a:prstGeom prst="leftRightArrow">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568EF215-F1C4-40C0-A6E9-129D9AFA6FC9}" type="datetimeFigureOut">
              <a:rPr lang="en-US" smtClean="0"/>
              <a:t>1/31/2023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E9AD3145-1ACA-4614-9B84-A28EDB909C49}" type="slidenum">
              <a:rPr lang="en-US" smtClean="0"/>
              <a:t>‹#›</a:t>
            </a:fld>
            <a:endParaRPr lang="en-US"/>
          </a:p>
        </p:txBody>
      </p:sp>
    </p:spTree>
    <p:extLst>
      <p:ext uri="{BB962C8B-B14F-4D97-AF65-F5344CB8AC3E}">
        <p14:creationId xmlns:p14="http://schemas.microsoft.com/office/powerpoint/2010/main" val="83810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3</a:t>
            </a:fld>
            <a:endParaRPr lang="en-US"/>
          </a:p>
        </p:txBody>
      </p:sp>
    </p:spTree>
    <p:extLst>
      <p:ext uri="{BB962C8B-B14F-4D97-AF65-F5344CB8AC3E}">
        <p14:creationId xmlns:p14="http://schemas.microsoft.com/office/powerpoint/2010/main" val="2386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D3145-1ACA-4614-9B84-A28EDB909C49}" type="slidenum">
              <a:rPr lang="en-US" smtClean="0"/>
              <a:t>9</a:t>
            </a:fld>
            <a:endParaRPr lang="en-US"/>
          </a:p>
        </p:txBody>
      </p:sp>
    </p:spTree>
    <p:extLst>
      <p:ext uri="{BB962C8B-B14F-4D97-AF65-F5344CB8AC3E}">
        <p14:creationId xmlns:p14="http://schemas.microsoft.com/office/powerpoint/2010/main" val="403462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journey continues with new features, modules, and government departments constantly being added to the PSW system. Two important milestones coming up in a few months is the implementation of the integrated risk management system which will allow risk based treatment of imported cargo by the trade regulators, and the development of the Port Community System to connect all public and private stakeholders at the port</a:t>
            </a:r>
            <a:r>
              <a:rPr lang="en-US"/>
              <a:t>. </a:t>
            </a:r>
            <a:endParaRPr lang="en-PK" dirty="0"/>
          </a:p>
        </p:txBody>
      </p:sp>
      <p:sp>
        <p:nvSpPr>
          <p:cNvPr id="4" name="Slide Number Placeholder 3"/>
          <p:cNvSpPr>
            <a:spLocks noGrp="1"/>
          </p:cNvSpPr>
          <p:nvPr>
            <p:ph type="sldNum" sz="quarter" idx="5"/>
          </p:nvPr>
        </p:nvSpPr>
        <p:spPr/>
        <p:txBody>
          <a:bodyPr/>
          <a:lstStyle/>
          <a:p>
            <a:fld id="{55375FEE-337F-4CD0-B115-3147F792AA60}" type="slidenum">
              <a:rPr lang="en-PK" smtClean="0"/>
              <a:t>13</a:t>
            </a:fld>
            <a:endParaRPr lang="en-PK"/>
          </a:p>
        </p:txBody>
      </p:sp>
    </p:spTree>
    <p:extLst>
      <p:ext uri="{BB962C8B-B14F-4D97-AF65-F5344CB8AC3E}">
        <p14:creationId xmlns:p14="http://schemas.microsoft.com/office/powerpoint/2010/main" val="413535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Registration trader and customs</a:t>
            </a:r>
          </a:p>
        </p:txBody>
      </p:sp>
      <p:sp>
        <p:nvSpPr>
          <p:cNvPr id="4" name="Slide Number Placeholder 3"/>
          <p:cNvSpPr>
            <a:spLocks noGrp="1"/>
          </p:cNvSpPr>
          <p:nvPr>
            <p:ph type="sldNum" sz="quarter" idx="5"/>
          </p:nvPr>
        </p:nvSpPr>
        <p:spPr/>
        <p:txBody>
          <a:bodyPr/>
          <a:lstStyle/>
          <a:p>
            <a:fld id="{E9AD3145-1ACA-4614-9B84-A28EDB909C49}" type="slidenum">
              <a:rPr lang="en-US" smtClean="0"/>
              <a:t>15</a:t>
            </a:fld>
            <a:endParaRPr lang="en-US"/>
          </a:p>
        </p:txBody>
      </p:sp>
    </p:spTree>
    <p:extLst>
      <p:ext uri="{BB962C8B-B14F-4D97-AF65-F5344CB8AC3E}">
        <p14:creationId xmlns:p14="http://schemas.microsoft.com/office/powerpoint/2010/main" val="181140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2947861945_0_16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2947861945_0_167:notes"/>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g12947861945_0_167:notes"/>
          <p:cNvSpPr txBox="1">
            <a:spLocks noGrp="1"/>
          </p:cNvSpPr>
          <p:nvPr>
            <p:ph type="sldNum" idx="12"/>
          </p:nvPr>
        </p:nvSpPr>
        <p:spPr>
          <a:xfrm>
            <a:off x="10358438" y="9771063"/>
            <a:ext cx="7924800" cy="516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24274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a:p>
        </p:txBody>
      </p:sp>
      <p:sp>
        <p:nvSpPr>
          <p:cNvPr id="2" name="Holder 2"/>
          <p:cNvSpPr>
            <a:spLocks noGrp="1"/>
          </p:cNvSpPr>
          <p:nvPr>
            <p:ph type="ctrTitle"/>
          </p:nvPr>
        </p:nvSpPr>
        <p:spPr>
          <a:xfrm>
            <a:off x="1149350" y="991247"/>
            <a:ext cx="15989300" cy="22047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BEBEB"/>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800" b="1" i="0">
                <a:solidFill>
                  <a:srgbClr val="00995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bg>
      <p:bgPr>
        <a:solidFill>
          <a:schemeClr val="lt1"/>
        </a:solidFill>
        <a:effectLst/>
      </p:bgPr>
    </p:bg>
    <p:spTree>
      <p:nvGrpSpPr>
        <p:cNvPr id="1" name="Shape 19"/>
        <p:cNvGrpSpPr/>
        <p:nvPr/>
      </p:nvGrpSpPr>
      <p:grpSpPr>
        <a:xfrm>
          <a:off x="0" y="0"/>
          <a:ext cx="0" cy="0"/>
          <a:chOff x="0" y="0"/>
          <a:chExt cx="0" cy="0"/>
        </a:xfrm>
      </p:grpSpPr>
      <p:sp>
        <p:nvSpPr>
          <p:cNvPr id="20" name="Google Shape;20;p28"/>
          <p:cNvSpPr/>
          <p:nvPr/>
        </p:nvSpPr>
        <p:spPr>
          <a:xfrm>
            <a:off x="0" y="0"/>
            <a:ext cx="18288000" cy="102870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EBEBE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28"/>
          <p:cNvSpPr txBox="1">
            <a:spLocks noGrp="1"/>
          </p:cNvSpPr>
          <p:nvPr>
            <p:ph type="title"/>
          </p:nvPr>
        </p:nvSpPr>
        <p:spPr>
          <a:xfrm>
            <a:off x="5580304" y="4511675"/>
            <a:ext cx="7127391" cy="12141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7800" b="1" i="0">
                <a:solidFill>
                  <a:srgbClr val="00995D"/>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8"/>
          <p:cNvSpPr txBox="1">
            <a:spLocks noGrp="1"/>
          </p:cNvSpPr>
          <p:nvPr>
            <p:ph type="body" idx="1"/>
          </p:nvPr>
        </p:nvSpPr>
        <p:spPr>
          <a:xfrm>
            <a:off x="914400" y="2366010"/>
            <a:ext cx="1645920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8"/>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8"/>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extLst>
      <p:ext uri="{BB962C8B-B14F-4D97-AF65-F5344CB8AC3E}">
        <p14:creationId xmlns:p14="http://schemas.microsoft.com/office/powerpoint/2010/main" val="2762868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80304" y="4511675"/>
            <a:ext cx="7127391" cy="1214120"/>
          </a:xfrm>
          <a:prstGeom prst="rect">
            <a:avLst/>
          </a:prstGeom>
        </p:spPr>
        <p:txBody>
          <a:bodyPr wrap="square" lIns="0" tIns="0" rIns="0" bIns="0">
            <a:spAutoFit/>
          </a:bodyPr>
          <a:lstStyle>
            <a:lvl1pPr>
              <a:defRPr sz="7800" b="1" i="0">
                <a:solidFill>
                  <a:srgbClr val="00995D"/>
                </a:solidFill>
                <a:latin typeface="Tahoma"/>
                <a:cs typeface="Tahom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tipp.gov.pk/"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3.png"/><Relationship Id="rId2" Type="http://schemas.openxmlformats.org/officeDocument/2006/relationships/image" Target="../media/image2.pn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1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3.png"/><Relationship Id="rId17"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9.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60" y="-18766"/>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dirty="0"/>
          </a:p>
        </p:txBody>
      </p:sp>
      <p:pic>
        <p:nvPicPr>
          <p:cNvPr id="3" name="object 3"/>
          <p:cNvPicPr/>
          <p:nvPr/>
        </p:nvPicPr>
        <p:blipFill>
          <a:blip r:embed="rId2" cstate="print"/>
          <a:stretch>
            <a:fillRect/>
          </a:stretch>
        </p:blipFill>
        <p:spPr>
          <a:xfrm>
            <a:off x="3493370" y="3462437"/>
            <a:ext cx="11296649" cy="33623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68505"/>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C203D"/>
          </a:solidFill>
        </p:spPr>
        <p:txBody>
          <a:bodyPr wrap="square" lIns="0" tIns="0" rIns="0" bIns="0" rtlCol="0"/>
          <a:lstStyle/>
          <a:p>
            <a:endParaRPr/>
          </a:p>
        </p:txBody>
      </p:sp>
      <p:grpSp>
        <p:nvGrpSpPr>
          <p:cNvPr id="3" name="object 3"/>
          <p:cNvGrpSpPr/>
          <p:nvPr/>
        </p:nvGrpSpPr>
        <p:grpSpPr>
          <a:xfrm>
            <a:off x="0" y="8943067"/>
            <a:ext cx="8661400" cy="1687110"/>
            <a:chOff x="0" y="8600158"/>
            <a:chExt cx="8661400" cy="1687110"/>
          </a:xfrm>
        </p:grpSpPr>
        <p:sp>
          <p:nvSpPr>
            <p:cNvPr id="5" name="object 5"/>
            <p:cNvSpPr/>
            <p:nvPr/>
          </p:nvSpPr>
          <p:spPr>
            <a:xfrm>
              <a:off x="0" y="8932178"/>
              <a:ext cx="8661400" cy="1355090"/>
            </a:xfrm>
            <a:custGeom>
              <a:avLst/>
              <a:gdLst/>
              <a:ahLst/>
              <a:cxnLst/>
              <a:rect l="l" t="t" r="r" b="b"/>
              <a:pathLst>
                <a:path w="8661400" h="1355090">
                  <a:moveTo>
                    <a:pt x="0" y="1354820"/>
                  </a:moveTo>
                  <a:lnTo>
                    <a:pt x="0" y="0"/>
                  </a:lnTo>
                  <a:lnTo>
                    <a:pt x="8661056" y="1354820"/>
                  </a:lnTo>
                  <a:lnTo>
                    <a:pt x="0" y="1354820"/>
                  </a:lnTo>
                  <a:close/>
                </a:path>
              </a:pathLst>
            </a:custGeom>
            <a:solidFill>
              <a:srgbClr val="00995D"/>
            </a:solidFill>
          </p:spPr>
          <p:txBody>
            <a:bodyPr wrap="square" lIns="0" tIns="0" rIns="0" bIns="0" rtlCol="0"/>
            <a:lstStyle/>
            <a:p>
              <a:endParaRPr/>
            </a:p>
          </p:txBody>
        </p:sp>
        <p:sp>
          <p:nvSpPr>
            <p:cNvPr id="6" name="object 6"/>
            <p:cNvSpPr/>
            <p:nvPr/>
          </p:nvSpPr>
          <p:spPr>
            <a:xfrm>
              <a:off x="1028832" y="8600158"/>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EBEBEB"/>
            </a:solidFill>
          </p:spPr>
          <p:txBody>
            <a:bodyPr wrap="square" lIns="0" tIns="0" rIns="0" bIns="0" rtlCol="0"/>
            <a:lstStyle/>
            <a:p>
              <a:endParaRPr/>
            </a:p>
          </p:txBody>
        </p:sp>
      </p:grpSp>
      <p:sp>
        <p:nvSpPr>
          <p:cNvPr id="7" name="object 7"/>
          <p:cNvSpPr txBox="1">
            <a:spLocks noGrp="1"/>
          </p:cNvSpPr>
          <p:nvPr>
            <p:ph type="title"/>
          </p:nvPr>
        </p:nvSpPr>
        <p:spPr>
          <a:xfrm>
            <a:off x="331237" y="1156933"/>
            <a:ext cx="5147375" cy="1554272"/>
          </a:xfrm>
          <a:prstGeom prst="rect">
            <a:avLst/>
          </a:prstGeom>
        </p:spPr>
        <p:txBody>
          <a:bodyPr vert="horz" wrap="square" lIns="0" tIns="149860" rIns="0" bIns="0" rtlCol="0">
            <a:spAutoFit/>
          </a:bodyPr>
          <a:lstStyle/>
          <a:p>
            <a:pPr marL="12700" marR="5080" algn="ctr">
              <a:lnSpc>
                <a:spcPts val="5400"/>
              </a:lnSpc>
              <a:spcBef>
                <a:spcPts val="1180"/>
              </a:spcBef>
            </a:pPr>
            <a:r>
              <a:rPr lang="en-US" sz="5400" spc="285" dirty="0">
                <a:solidFill>
                  <a:srgbClr val="009A5E"/>
                </a:solidFill>
                <a:latin typeface="Helvetica" panose="020B0604020202020204" pitchFamily="34" charset="0"/>
                <a:cs typeface="Helvetica" panose="020B0604020202020204" pitchFamily="34" charset="0"/>
              </a:rPr>
              <a:t>Process Simplification</a:t>
            </a:r>
            <a:endParaRPr sz="5400" dirty="0">
              <a:solidFill>
                <a:srgbClr val="009A5E"/>
              </a:solidFill>
              <a:latin typeface="Helvetica" panose="020B0604020202020204" pitchFamily="34" charset="0"/>
              <a:cs typeface="Helvetica" panose="020B0604020202020204" pitchFamily="34" charset="0"/>
            </a:endParaRPr>
          </a:p>
        </p:txBody>
      </p:sp>
      <p:graphicFrame>
        <p:nvGraphicFramePr>
          <p:cNvPr id="9" name="Content Placeholder 3">
            <a:extLst>
              <a:ext uri="{FF2B5EF4-FFF2-40B4-BE49-F238E27FC236}">
                <a16:creationId xmlns:a16="http://schemas.microsoft.com/office/drawing/2014/main" id="{37F52435-EE00-8602-AA51-4F814708FD49}"/>
              </a:ext>
            </a:extLst>
          </p:cNvPr>
          <p:cNvGraphicFramePr>
            <a:graphicFrameLocks/>
          </p:cNvGraphicFramePr>
          <p:nvPr/>
        </p:nvGraphicFramePr>
        <p:xfrm>
          <a:off x="5699075" y="894698"/>
          <a:ext cx="12368461" cy="8497603"/>
        </p:xfrm>
        <a:graphic>
          <a:graphicData uri="http://schemas.openxmlformats.org/drawingml/2006/table">
            <a:tbl>
              <a:tblPr firstRow="1" bandRow="1">
                <a:tableStyleId>{69012ECD-51FC-41F1-AA8D-1B2483CD663E}</a:tableStyleId>
              </a:tblPr>
              <a:tblGrid>
                <a:gridCol w="3067491">
                  <a:extLst>
                    <a:ext uri="{9D8B030D-6E8A-4147-A177-3AD203B41FA5}">
                      <a16:colId xmlns:a16="http://schemas.microsoft.com/office/drawing/2014/main" val="20000"/>
                    </a:ext>
                  </a:extLst>
                </a:gridCol>
                <a:gridCol w="2279513">
                  <a:extLst>
                    <a:ext uri="{9D8B030D-6E8A-4147-A177-3AD203B41FA5}">
                      <a16:colId xmlns:a16="http://schemas.microsoft.com/office/drawing/2014/main" val="20001"/>
                    </a:ext>
                  </a:extLst>
                </a:gridCol>
                <a:gridCol w="2448363">
                  <a:extLst>
                    <a:ext uri="{9D8B030D-6E8A-4147-A177-3AD203B41FA5}">
                      <a16:colId xmlns:a16="http://schemas.microsoft.com/office/drawing/2014/main" val="20002"/>
                    </a:ext>
                  </a:extLst>
                </a:gridCol>
                <a:gridCol w="2420223">
                  <a:extLst>
                    <a:ext uri="{9D8B030D-6E8A-4147-A177-3AD203B41FA5}">
                      <a16:colId xmlns:a16="http://schemas.microsoft.com/office/drawing/2014/main" val="20003"/>
                    </a:ext>
                  </a:extLst>
                </a:gridCol>
                <a:gridCol w="2152871">
                  <a:extLst>
                    <a:ext uri="{9D8B030D-6E8A-4147-A177-3AD203B41FA5}">
                      <a16:colId xmlns:a16="http://schemas.microsoft.com/office/drawing/2014/main" val="20004"/>
                    </a:ext>
                  </a:extLst>
                </a:gridCol>
              </a:tblGrid>
              <a:tr h="2225578">
                <a:tc>
                  <a:txBody>
                    <a:bodyPr/>
                    <a:lstStyle/>
                    <a:p>
                      <a:pPr algn="ctr"/>
                      <a:r>
                        <a:rPr lang="en-US" sz="2800" dirty="0">
                          <a:solidFill>
                            <a:srgbClr val="002060"/>
                          </a:solidFill>
                        </a:rPr>
                        <a:t>Name of Regulator</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rPr>
                        <a:t>No. of Processes Re-engineered</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rgbClr val="002060"/>
                          </a:solidFill>
                        </a:rPr>
                        <a:t>Documents Replaced with Electronic</a:t>
                      </a:r>
                      <a:r>
                        <a:rPr lang="en-US" sz="2800" baseline="0" dirty="0">
                          <a:solidFill>
                            <a:srgbClr val="002060"/>
                          </a:solidFill>
                        </a:rPr>
                        <a:t> Verification</a:t>
                      </a:r>
                      <a:endParaRPr lang="en-US" sz="2800" dirty="0">
                        <a:solidFill>
                          <a:srgbClr val="002060"/>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rgbClr val="002060"/>
                          </a:solidFill>
                        </a:rPr>
                        <a:t>Documents Replaced with Electronic</a:t>
                      </a:r>
                      <a:r>
                        <a:rPr lang="en-US" sz="2800" baseline="0" dirty="0">
                          <a:solidFill>
                            <a:srgbClr val="002060"/>
                          </a:solidFill>
                        </a:rPr>
                        <a:t> Submission</a:t>
                      </a:r>
                      <a:endParaRPr lang="en-US" sz="2800" dirty="0">
                        <a:solidFill>
                          <a:srgbClr val="002060"/>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rgbClr val="002060"/>
                          </a:solidFill>
                        </a:rPr>
                        <a:t>No.</a:t>
                      </a:r>
                      <a:r>
                        <a:rPr lang="en-US" sz="2800" baseline="0" dirty="0">
                          <a:solidFill>
                            <a:srgbClr val="002060"/>
                          </a:solidFill>
                        </a:rPr>
                        <a:t> of Documents Eliminated</a:t>
                      </a:r>
                      <a:endParaRPr lang="en-US" sz="2800" dirty="0">
                        <a:solidFill>
                          <a:srgbClr val="002060"/>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977100">
                <a:tc>
                  <a:txBody>
                    <a:bodyPr/>
                    <a:lstStyle/>
                    <a:p>
                      <a:pPr algn="ctr"/>
                      <a:r>
                        <a:rPr lang="en-US" sz="2800" b="0" dirty="0">
                          <a:solidFill>
                            <a:schemeClr val="bg1"/>
                          </a:solidFill>
                        </a:rPr>
                        <a:t>Department</a:t>
                      </a:r>
                      <a:r>
                        <a:rPr lang="en-US" sz="2800" b="0" baseline="0" dirty="0">
                          <a:solidFill>
                            <a:schemeClr val="bg1"/>
                          </a:solidFill>
                        </a:rPr>
                        <a:t> of Plant Protection</a:t>
                      </a:r>
                      <a:endParaRPr lang="en-US" sz="2800" b="0" dirty="0">
                        <a:solidFill>
                          <a:schemeClr val="bg1"/>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13</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latin typeface="+mn-lt"/>
                          <a:ea typeface="+mn-ea"/>
                          <a:cs typeface="+mn-cs"/>
                        </a:rPr>
                        <a:t>5</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6</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1</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1"/>
                  </a:ext>
                </a:extLst>
              </a:tr>
              <a:tr h="1347276">
                <a:tc>
                  <a:txBody>
                    <a:bodyPr/>
                    <a:lstStyle/>
                    <a:p>
                      <a:pPr algn="ctr"/>
                      <a:r>
                        <a:rPr lang="en-US" sz="2800" b="0" dirty="0">
                          <a:solidFill>
                            <a:schemeClr val="bg1"/>
                          </a:solidFill>
                        </a:rPr>
                        <a:t>Pakista</a:t>
                      </a:r>
                      <a:r>
                        <a:rPr lang="en-US" sz="2800" b="0" baseline="0" dirty="0">
                          <a:solidFill>
                            <a:schemeClr val="bg1"/>
                          </a:solidFill>
                        </a:rPr>
                        <a:t>n Standards &amp; Quality Control Authority</a:t>
                      </a:r>
                      <a:endParaRPr lang="en-US" sz="2800" b="0" dirty="0">
                        <a:solidFill>
                          <a:schemeClr val="bg1"/>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8</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6</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5</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1</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1006810">
                <a:tc>
                  <a:txBody>
                    <a:bodyPr/>
                    <a:lstStyle/>
                    <a:p>
                      <a:pPr algn="ctr"/>
                      <a:r>
                        <a:rPr lang="en-US" sz="2800" b="0" dirty="0">
                          <a:solidFill>
                            <a:schemeClr val="bg1"/>
                          </a:solidFill>
                        </a:rPr>
                        <a:t>Animal</a:t>
                      </a:r>
                      <a:r>
                        <a:rPr lang="en-US" sz="2800" b="0" baseline="0" dirty="0">
                          <a:solidFill>
                            <a:schemeClr val="bg1"/>
                          </a:solidFill>
                        </a:rPr>
                        <a:t> Quarantine Department</a:t>
                      </a:r>
                      <a:endParaRPr lang="en-US" sz="2800" b="0" dirty="0">
                        <a:solidFill>
                          <a:schemeClr val="bg1"/>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8</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5</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2</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1</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3"/>
                  </a:ext>
                </a:extLst>
              </a:tr>
              <a:tr h="1766429">
                <a:tc>
                  <a:txBody>
                    <a:bodyPr/>
                    <a:lstStyle/>
                    <a:p>
                      <a:pPr algn="ctr"/>
                      <a:r>
                        <a:rPr lang="en-US" sz="2800" b="0" dirty="0">
                          <a:solidFill>
                            <a:schemeClr val="bg1"/>
                          </a:solidFill>
                        </a:rPr>
                        <a:t>Federal</a:t>
                      </a:r>
                      <a:r>
                        <a:rPr lang="en-US" sz="2800" b="0" baseline="0" dirty="0">
                          <a:solidFill>
                            <a:schemeClr val="bg1"/>
                          </a:solidFill>
                        </a:rPr>
                        <a:t> Seed Certification &amp; Registration Department</a:t>
                      </a:r>
                      <a:endParaRPr lang="en-US" sz="2800" b="0" dirty="0">
                        <a:solidFill>
                          <a:schemeClr val="bg1"/>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10</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5</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5</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0</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4"/>
                  </a:ext>
                </a:extLst>
              </a:tr>
              <a:tr h="1118195">
                <a:tc>
                  <a:txBody>
                    <a:bodyPr/>
                    <a:lstStyle/>
                    <a:p>
                      <a:pPr algn="ctr"/>
                      <a:r>
                        <a:rPr lang="en-US" sz="2800" b="0" dirty="0">
                          <a:solidFill>
                            <a:schemeClr val="bg1"/>
                          </a:solidFill>
                        </a:rPr>
                        <a:t>State</a:t>
                      </a:r>
                      <a:r>
                        <a:rPr lang="en-US" sz="2800" b="0" baseline="0" dirty="0">
                          <a:solidFill>
                            <a:schemeClr val="bg1"/>
                          </a:solidFill>
                        </a:rPr>
                        <a:t> Bank of Pakistan</a:t>
                      </a:r>
                      <a:endParaRPr lang="en-US" sz="2800" b="0" dirty="0">
                        <a:solidFill>
                          <a:schemeClr val="bg1"/>
                        </a:solidFill>
                      </a:endParaRP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9</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2</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7</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tc>
                  <a:txBody>
                    <a:bodyPr/>
                    <a:lstStyle/>
                    <a:p>
                      <a:pPr algn="ctr"/>
                      <a:r>
                        <a:rPr lang="en-US" sz="2800" dirty="0">
                          <a:solidFill>
                            <a:schemeClr val="bg1"/>
                          </a:solidFill>
                        </a:rPr>
                        <a:t>2</a:t>
                      </a:r>
                    </a:p>
                  </a:txBody>
                  <a:tcPr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object 8">
            <a:extLst>
              <a:ext uri="{FF2B5EF4-FFF2-40B4-BE49-F238E27FC236}">
                <a16:creationId xmlns:a16="http://schemas.microsoft.com/office/drawing/2014/main" id="{3DD099DB-9C54-7256-6392-30F19623FB37}"/>
              </a:ext>
            </a:extLst>
          </p:cNvPr>
          <p:cNvSpPr txBox="1"/>
          <p:nvPr/>
        </p:nvSpPr>
        <p:spPr>
          <a:xfrm>
            <a:off x="860067" y="3811718"/>
            <a:ext cx="4089717" cy="2465675"/>
          </a:xfrm>
          <a:prstGeom prst="rect">
            <a:avLst/>
          </a:prstGeom>
        </p:spPr>
        <p:txBody>
          <a:bodyPr vert="horz" wrap="square" lIns="0" tIns="12700" rIns="0" bIns="0" rtlCol="0">
            <a:spAutoFit/>
          </a:bodyPr>
          <a:lstStyle/>
          <a:p>
            <a:pPr marL="12700" marR="189230" algn="just">
              <a:lnSpc>
                <a:spcPct val="114999"/>
              </a:lnSpc>
              <a:spcBef>
                <a:spcPts val="100"/>
              </a:spcBef>
            </a:pPr>
            <a:r>
              <a:rPr lang="en-US" sz="2800" spc="40" dirty="0">
                <a:solidFill>
                  <a:srgbClr val="FFFFFF"/>
                </a:solidFill>
                <a:latin typeface="Helvetica" panose="020B0604020202020204" pitchFamily="34" charset="0"/>
                <a:cs typeface="Helvetica" panose="020B0604020202020204" pitchFamily="34" charset="0"/>
              </a:rPr>
              <a:t>Business Process      re-engineering through removal of redundancy and unnecessary documentation </a:t>
            </a:r>
            <a:endParaRPr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9463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6984403" cy="1231106"/>
          </a:xfrm>
        </p:spPr>
        <p:txBody>
          <a:bodyPr wrap="square" lIns="0" tIns="0" rIns="0" bIns="0">
            <a:spAutoFit/>
          </a:bodyPr>
          <a:lstStyle/>
          <a:p>
            <a:r>
              <a:rPr lang="en-US" sz="5400" kern="1200" dirty="0">
                <a:solidFill>
                  <a:srgbClr val="1C203D"/>
                </a:solidFill>
              </a:rPr>
              <a:t>PSW Features</a:t>
            </a:r>
          </a:p>
        </p:txBody>
      </p:sp>
      <p:grpSp>
        <p:nvGrpSpPr>
          <p:cNvPr id="4" name="Content Placeholder 11">
            <a:extLst>
              <a:ext uri="{FF2B5EF4-FFF2-40B4-BE49-F238E27FC236}">
                <a16:creationId xmlns:a16="http://schemas.microsoft.com/office/drawing/2014/main" id="{FA33FBC2-7282-6464-B0E3-CF9B24D08E6B}"/>
              </a:ext>
            </a:extLst>
          </p:cNvPr>
          <p:cNvGrpSpPr/>
          <p:nvPr/>
        </p:nvGrpSpPr>
        <p:grpSpPr>
          <a:xfrm>
            <a:off x="1261098" y="2059561"/>
            <a:ext cx="15765804" cy="6527016"/>
            <a:chOff x="0" y="-2"/>
            <a:chExt cx="7882900" cy="3263507"/>
          </a:xfrm>
        </p:grpSpPr>
        <p:grpSp>
          <p:nvGrpSpPr>
            <p:cNvPr id="5" name="Group">
              <a:extLst>
                <a:ext uri="{FF2B5EF4-FFF2-40B4-BE49-F238E27FC236}">
                  <a16:creationId xmlns:a16="http://schemas.microsoft.com/office/drawing/2014/main" id="{858A6B41-0102-93E5-07E5-95AE020CC21F}"/>
                </a:ext>
              </a:extLst>
            </p:cNvPr>
            <p:cNvGrpSpPr/>
            <p:nvPr/>
          </p:nvGrpSpPr>
          <p:grpSpPr>
            <a:xfrm>
              <a:off x="0" y="-1"/>
              <a:ext cx="1979618" cy="3263506"/>
              <a:chOff x="0" y="-1"/>
              <a:chExt cx="1979617" cy="3263505"/>
            </a:xfrm>
          </p:grpSpPr>
          <p:sp>
            <p:nvSpPr>
              <p:cNvPr id="15" name="Shape">
                <a:extLst>
                  <a:ext uri="{FF2B5EF4-FFF2-40B4-BE49-F238E27FC236}">
                    <a16:creationId xmlns:a16="http://schemas.microsoft.com/office/drawing/2014/main" id="{3B2C19DD-5C1F-EBA8-2A65-1701D8D20DCF}"/>
                  </a:ext>
                </a:extLst>
              </p:cNvPr>
              <p:cNvSpPr/>
              <p:nvPr/>
            </p:nvSpPr>
            <p:spPr>
              <a:xfrm rot="16200000">
                <a:off x="-698865" y="698864"/>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C55A11"/>
              </a:solidFill>
              <a:ln w="3175" cap="flat">
                <a:solidFill>
                  <a:srgbClr val="FFFFFF"/>
                </a:solidFill>
                <a:prstDash val="solid"/>
                <a:miter lim="800000"/>
              </a:ln>
              <a:effectLst/>
            </p:spPr>
            <p:txBody>
              <a:bodyPr wrap="square" lIns="68578" tIns="68578" rIns="68578" bIns="68578" numCol="1" anchor="t">
                <a:noAutofit/>
              </a:bodyPr>
              <a:lstStyle/>
              <a:p>
                <a:pPr defTabSz="1066800">
                  <a:lnSpc>
                    <a:spcPct val="90000"/>
                  </a:lnSpc>
                  <a:spcBef>
                    <a:spcPts val="400"/>
                  </a:spcBef>
                  <a:defRPr sz="1200">
                    <a:solidFill>
                      <a:srgbClr val="FFFFFF"/>
                    </a:solidFill>
                    <a:latin typeface="Calibri"/>
                    <a:ea typeface="Calibri"/>
                    <a:cs typeface="Calibri"/>
                    <a:sym typeface="Calibri"/>
                  </a:defRPr>
                </a:pPr>
                <a:endParaRPr sz="2400"/>
              </a:p>
            </p:txBody>
          </p:sp>
          <p:sp>
            <p:nvSpPr>
              <p:cNvPr id="16" name="Single Declaration for Imports and Exports…">
                <a:extLst>
                  <a:ext uri="{FF2B5EF4-FFF2-40B4-BE49-F238E27FC236}">
                    <a16:creationId xmlns:a16="http://schemas.microsoft.com/office/drawing/2014/main" id="{21EDDEC7-34D3-29B7-5743-DC51214A16BF}"/>
                  </a:ext>
                </a:extLst>
              </p:cNvPr>
              <p:cNvSpPr txBox="1"/>
              <p:nvPr/>
            </p:nvSpPr>
            <p:spPr>
              <a:xfrm>
                <a:off x="113842" y="714129"/>
                <a:ext cx="1865775" cy="163685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00174">
                  <a:lnSpc>
                    <a:spcPct val="90000"/>
                  </a:lnSpc>
                  <a:spcBef>
                    <a:spcPts val="1200"/>
                  </a:spcBef>
                  <a:defRPr b="1">
                    <a:solidFill>
                      <a:srgbClr val="FFFFFF"/>
                    </a:solidFill>
                    <a:latin typeface="Calibri"/>
                    <a:ea typeface="Calibri"/>
                    <a:cs typeface="Calibri"/>
                    <a:sym typeface="Calibri"/>
                  </a:defRPr>
                </a:pPr>
                <a:r>
                  <a:rPr sz="3600"/>
                  <a:t>Single Declaration for Imports and Exports</a:t>
                </a:r>
              </a:p>
              <a:p>
                <a:pPr defTabSz="1400174">
                  <a:lnSpc>
                    <a:spcPct val="90000"/>
                  </a:lnSpc>
                  <a:spcBef>
                    <a:spcPts val="1000"/>
                  </a:spcBef>
                  <a:defRPr b="1">
                    <a:solidFill>
                      <a:srgbClr val="FFFFFF"/>
                    </a:solidFill>
                    <a:latin typeface="Calibri"/>
                    <a:ea typeface="Calibri"/>
                    <a:cs typeface="Calibri"/>
                    <a:sym typeface="Calibri"/>
                  </a:defRPr>
                </a:pPr>
                <a:endParaRPr sz="3600"/>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Data Harmonization</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Data Standardization</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Single data capturing</a:t>
                </a:r>
              </a:p>
            </p:txBody>
          </p:sp>
        </p:grpSp>
        <p:grpSp>
          <p:nvGrpSpPr>
            <p:cNvPr id="6" name="Group">
              <a:extLst>
                <a:ext uri="{FF2B5EF4-FFF2-40B4-BE49-F238E27FC236}">
                  <a16:creationId xmlns:a16="http://schemas.microsoft.com/office/drawing/2014/main" id="{1CB933C4-3D70-05CD-5CB2-54A7F9F326C6}"/>
                </a:ext>
              </a:extLst>
            </p:cNvPr>
            <p:cNvGrpSpPr/>
            <p:nvPr/>
          </p:nvGrpSpPr>
          <p:grpSpPr>
            <a:xfrm>
              <a:off x="2005707" y="-2"/>
              <a:ext cx="1865777" cy="3263506"/>
              <a:chOff x="0" y="-2"/>
              <a:chExt cx="1865776" cy="3263505"/>
            </a:xfrm>
          </p:grpSpPr>
          <p:sp>
            <p:nvSpPr>
              <p:cNvPr id="13" name="Shape">
                <a:extLst>
                  <a:ext uri="{FF2B5EF4-FFF2-40B4-BE49-F238E27FC236}">
                    <a16:creationId xmlns:a16="http://schemas.microsoft.com/office/drawing/2014/main" id="{35B2B3C6-793D-2D17-D898-92D3D9844E04}"/>
                  </a:ext>
                </a:extLst>
              </p:cNvPr>
              <p:cNvSpPr/>
              <p:nvPr/>
            </p:nvSpPr>
            <p:spPr>
              <a:xfrm rot="16200000">
                <a:off x="-698865" y="698863"/>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0070C0"/>
              </a:solidFill>
              <a:ln w="3175" cap="flat">
                <a:solidFill>
                  <a:srgbClr val="FFFFFF"/>
                </a:solidFill>
                <a:prstDash val="solid"/>
                <a:miter lim="800000"/>
              </a:ln>
              <a:effectLst/>
            </p:spPr>
            <p:txBody>
              <a:bodyPr wrap="square" lIns="68578" tIns="68578" rIns="68578" bIns="68578" numCol="1" anchor="t">
                <a:noAutofit/>
              </a:bodyPr>
              <a:lstStyle/>
              <a:p>
                <a:pPr defTabSz="1066800">
                  <a:lnSpc>
                    <a:spcPct val="90000"/>
                  </a:lnSpc>
                  <a:spcBef>
                    <a:spcPts val="400"/>
                  </a:spcBef>
                  <a:defRPr sz="1200">
                    <a:solidFill>
                      <a:srgbClr val="FFFFFF"/>
                    </a:solidFill>
                    <a:latin typeface="Calibri"/>
                    <a:ea typeface="Calibri"/>
                    <a:cs typeface="Calibri"/>
                    <a:sym typeface="Calibri"/>
                  </a:defRPr>
                </a:pPr>
                <a:endParaRPr sz="2400"/>
              </a:p>
            </p:txBody>
          </p:sp>
          <p:sp>
            <p:nvSpPr>
              <p:cNvPr id="14" name="Unified Payment System…">
                <a:extLst>
                  <a:ext uri="{FF2B5EF4-FFF2-40B4-BE49-F238E27FC236}">
                    <a16:creationId xmlns:a16="http://schemas.microsoft.com/office/drawing/2014/main" id="{E9AF0B2C-E45B-DAD7-7960-4E338F5B8971}"/>
                  </a:ext>
                </a:extLst>
              </p:cNvPr>
              <p:cNvSpPr txBox="1"/>
              <p:nvPr/>
            </p:nvSpPr>
            <p:spPr>
              <a:xfrm>
                <a:off x="113839" y="714128"/>
                <a:ext cx="1640832" cy="15537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00174">
                  <a:lnSpc>
                    <a:spcPct val="90000"/>
                  </a:lnSpc>
                  <a:spcBef>
                    <a:spcPts val="1200"/>
                  </a:spcBef>
                  <a:defRPr b="1">
                    <a:solidFill>
                      <a:srgbClr val="FFFFFF"/>
                    </a:solidFill>
                    <a:latin typeface="Calibri"/>
                    <a:ea typeface="Calibri"/>
                    <a:cs typeface="Calibri"/>
                    <a:sym typeface="Calibri"/>
                  </a:defRPr>
                </a:pPr>
                <a:r>
                  <a:rPr sz="3600"/>
                  <a:t>Unified Payment System</a:t>
                </a:r>
              </a:p>
              <a:p>
                <a:pPr defTabSz="1400174">
                  <a:lnSpc>
                    <a:spcPct val="90000"/>
                  </a:lnSpc>
                  <a:spcBef>
                    <a:spcPts val="1000"/>
                  </a:spcBef>
                  <a:defRPr b="1">
                    <a:solidFill>
                      <a:srgbClr val="FFFFFF"/>
                    </a:solidFill>
                    <a:latin typeface="Calibri"/>
                    <a:ea typeface="Calibri"/>
                    <a:cs typeface="Calibri"/>
                    <a:sym typeface="Calibri"/>
                  </a:defRPr>
                </a:pPr>
                <a:endParaRPr sz="3600"/>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Universal e payment</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B2G, G2B, B2B</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Single Experience Payment</a:t>
                </a:r>
              </a:p>
            </p:txBody>
          </p:sp>
        </p:grpSp>
        <p:grpSp>
          <p:nvGrpSpPr>
            <p:cNvPr id="7" name="Group">
              <a:extLst>
                <a:ext uri="{FF2B5EF4-FFF2-40B4-BE49-F238E27FC236}">
                  <a16:creationId xmlns:a16="http://schemas.microsoft.com/office/drawing/2014/main" id="{57D59790-7299-2C2A-A70F-D25F71EA89FA}"/>
                </a:ext>
              </a:extLst>
            </p:cNvPr>
            <p:cNvGrpSpPr/>
            <p:nvPr/>
          </p:nvGrpSpPr>
          <p:grpSpPr>
            <a:xfrm>
              <a:off x="4011415" y="-1"/>
              <a:ext cx="1953530" cy="3263506"/>
              <a:chOff x="0" y="-1"/>
              <a:chExt cx="1953529" cy="3263505"/>
            </a:xfrm>
          </p:grpSpPr>
          <p:sp>
            <p:nvSpPr>
              <p:cNvPr id="11" name="Shape">
                <a:extLst>
                  <a:ext uri="{FF2B5EF4-FFF2-40B4-BE49-F238E27FC236}">
                    <a16:creationId xmlns:a16="http://schemas.microsoft.com/office/drawing/2014/main" id="{391748D0-9B77-2C03-6237-066899B79CB2}"/>
                  </a:ext>
                </a:extLst>
              </p:cNvPr>
              <p:cNvSpPr/>
              <p:nvPr/>
            </p:nvSpPr>
            <p:spPr>
              <a:xfrm rot="16200000">
                <a:off x="-698865" y="698864"/>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002060"/>
              </a:solidFill>
              <a:ln w="3175" cap="flat">
                <a:solidFill>
                  <a:srgbClr val="FFFFFF"/>
                </a:solidFill>
                <a:prstDash val="solid"/>
                <a:miter lim="800000"/>
              </a:ln>
              <a:effectLst/>
            </p:spPr>
            <p:txBody>
              <a:bodyPr wrap="square" lIns="68578" tIns="68578" rIns="68578" bIns="68578" numCol="1" anchor="t">
                <a:noAutofit/>
              </a:bodyPr>
              <a:lstStyle/>
              <a:p>
                <a:pPr defTabSz="1066800">
                  <a:lnSpc>
                    <a:spcPct val="90000"/>
                  </a:lnSpc>
                  <a:spcBef>
                    <a:spcPts val="400"/>
                  </a:spcBef>
                  <a:defRPr sz="1200">
                    <a:solidFill>
                      <a:srgbClr val="FFFFFF"/>
                    </a:solidFill>
                    <a:latin typeface="Calibri"/>
                    <a:ea typeface="Calibri"/>
                    <a:cs typeface="Calibri"/>
                    <a:sym typeface="Calibri"/>
                  </a:defRPr>
                </a:pPr>
                <a:endParaRPr sz="2400"/>
              </a:p>
            </p:txBody>
          </p:sp>
          <p:sp>
            <p:nvSpPr>
              <p:cNvPr id="12" name="Unified Registration System…">
                <a:extLst>
                  <a:ext uri="{FF2B5EF4-FFF2-40B4-BE49-F238E27FC236}">
                    <a16:creationId xmlns:a16="http://schemas.microsoft.com/office/drawing/2014/main" id="{C581E988-0FFF-D437-617A-2F50FE8774AF}"/>
                  </a:ext>
                </a:extLst>
              </p:cNvPr>
              <p:cNvSpPr txBox="1"/>
              <p:nvPr/>
            </p:nvSpPr>
            <p:spPr>
              <a:xfrm>
                <a:off x="87754" y="679027"/>
                <a:ext cx="1865775" cy="18030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00174">
                  <a:lnSpc>
                    <a:spcPct val="90000"/>
                  </a:lnSpc>
                  <a:spcBef>
                    <a:spcPts val="1200"/>
                  </a:spcBef>
                  <a:defRPr b="1">
                    <a:solidFill>
                      <a:srgbClr val="FFFFFF"/>
                    </a:solidFill>
                    <a:latin typeface="Calibri"/>
                    <a:ea typeface="Calibri"/>
                    <a:cs typeface="Calibri"/>
                    <a:sym typeface="Calibri"/>
                  </a:defRPr>
                </a:pPr>
                <a:r>
                  <a:rPr sz="3600"/>
                  <a:t>Unified Registration System</a:t>
                </a:r>
              </a:p>
              <a:p>
                <a:pPr defTabSz="1400174">
                  <a:lnSpc>
                    <a:spcPct val="90000"/>
                  </a:lnSpc>
                  <a:spcBef>
                    <a:spcPts val="1000"/>
                  </a:spcBef>
                  <a:defRPr b="1">
                    <a:solidFill>
                      <a:srgbClr val="FFFFFF"/>
                    </a:solidFill>
                    <a:latin typeface="Calibri"/>
                    <a:ea typeface="Calibri"/>
                    <a:cs typeface="Calibri"/>
                    <a:sym typeface="Calibri"/>
                  </a:defRPr>
                </a:pPr>
                <a:endParaRPr sz="3600"/>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PSW Subscription</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Customs Registration</a:t>
                </a:r>
              </a:p>
              <a:p>
                <a:pPr marL="257174" lvl="1" indent="-257174" defTabSz="1066800">
                  <a:lnSpc>
                    <a:spcPct val="90000"/>
                  </a:lnSpc>
                  <a:spcBef>
                    <a:spcPts val="400"/>
                  </a:spcBef>
                  <a:buSzPct val="100000"/>
                  <a:buChar char="•"/>
                  <a:defRPr sz="1200">
                    <a:solidFill>
                      <a:srgbClr val="FFFFFF"/>
                    </a:solidFill>
                    <a:latin typeface="Calibri"/>
                    <a:ea typeface="Calibri"/>
                    <a:cs typeface="Calibri"/>
                    <a:sym typeface="Calibri"/>
                  </a:defRPr>
                </a:pPr>
                <a:r>
                  <a:rPr sz="2400"/>
                  <a:t>OGA Business, Product   &amp; Premises Registration</a:t>
                </a:r>
              </a:p>
            </p:txBody>
          </p:sp>
        </p:grpSp>
        <p:grpSp>
          <p:nvGrpSpPr>
            <p:cNvPr id="8" name="Group">
              <a:extLst>
                <a:ext uri="{FF2B5EF4-FFF2-40B4-BE49-F238E27FC236}">
                  <a16:creationId xmlns:a16="http://schemas.microsoft.com/office/drawing/2014/main" id="{0232D73D-CE01-3267-A09F-BCE036F90CE9}"/>
                </a:ext>
              </a:extLst>
            </p:cNvPr>
            <p:cNvGrpSpPr/>
            <p:nvPr/>
          </p:nvGrpSpPr>
          <p:grpSpPr>
            <a:xfrm>
              <a:off x="6017122" y="-1"/>
              <a:ext cx="1865778" cy="3263506"/>
              <a:chOff x="0" y="-1"/>
              <a:chExt cx="1865776" cy="3263505"/>
            </a:xfrm>
          </p:grpSpPr>
          <p:sp>
            <p:nvSpPr>
              <p:cNvPr id="9" name="Shape">
                <a:extLst>
                  <a:ext uri="{FF2B5EF4-FFF2-40B4-BE49-F238E27FC236}">
                    <a16:creationId xmlns:a16="http://schemas.microsoft.com/office/drawing/2014/main" id="{CB96C78C-0E20-7442-9689-277E64A7BB30}"/>
                  </a:ext>
                </a:extLst>
              </p:cNvPr>
              <p:cNvSpPr/>
              <p:nvPr/>
            </p:nvSpPr>
            <p:spPr>
              <a:xfrm rot="16200000">
                <a:off x="-698865" y="698864"/>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7030A0"/>
              </a:solidFill>
              <a:ln w="3175" cap="flat">
                <a:solidFill>
                  <a:srgbClr val="FFFFFF"/>
                </a:solidFill>
                <a:prstDash val="solid"/>
                <a:miter lim="800000"/>
              </a:ln>
              <a:effectLst/>
            </p:spPr>
            <p:txBody>
              <a:bodyPr wrap="square" lIns="68578" tIns="68578" rIns="68578" bIns="68578" numCol="1" anchor="ctr">
                <a:noAutofit/>
              </a:bodyPr>
              <a:lstStyle/>
              <a:p>
                <a:pPr defTabSz="1533524">
                  <a:lnSpc>
                    <a:spcPct val="90000"/>
                  </a:lnSpc>
                  <a:spcBef>
                    <a:spcPts val="1000"/>
                  </a:spcBef>
                  <a:defRPr sz="1600">
                    <a:solidFill>
                      <a:srgbClr val="FFFFFF"/>
                    </a:solidFill>
                    <a:latin typeface="Calibri"/>
                    <a:ea typeface="Calibri"/>
                    <a:cs typeface="Calibri"/>
                    <a:sym typeface="Calibri"/>
                  </a:defRPr>
                </a:pPr>
                <a:endParaRPr sz="3200"/>
              </a:p>
            </p:txBody>
          </p:sp>
          <p:sp>
            <p:nvSpPr>
              <p:cNvPr id="10" name="Integrated Tariff Management System…">
                <a:extLst>
                  <a:ext uri="{FF2B5EF4-FFF2-40B4-BE49-F238E27FC236}">
                    <a16:creationId xmlns:a16="http://schemas.microsoft.com/office/drawing/2014/main" id="{EBAA9C11-19D6-8FB6-030F-C64C71585A6F}"/>
                  </a:ext>
                </a:extLst>
              </p:cNvPr>
              <p:cNvSpPr txBox="1"/>
              <p:nvPr/>
            </p:nvSpPr>
            <p:spPr>
              <a:xfrm>
                <a:off x="105305" y="691851"/>
                <a:ext cx="1530939" cy="129830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defTabSz="1533524">
                  <a:lnSpc>
                    <a:spcPct val="90000"/>
                  </a:lnSpc>
                  <a:spcBef>
                    <a:spcPts val="1400"/>
                  </a:spcBef>
                  <a:defRPr b="1">
                    <a:solidFill>
                      <a:srgbClr val="FFFFFF"/>
                    </a:solidFill>
                    <a:latin typeface="Calibri"/>
                    <a:ea typeface="Calibri"/>
                    <a:cs typeface="Calibri"/>
                    <a:sym typeface="Calibri"/>
                  </a:defRPr>
                </a:pPr>
                <a:r>
                  <a:rPr sz="3600"/>
                  <a:t>Integrated Tariff </a:t>
                </a:r>
                <a:r>
                  <a:rPr lang="en-US" sz="3600"/>
                  <a:t>for Trade</a:t>
                </a:r>
                <a:endParaRPr sz="3600"/>
              </a:p>
              <a:p>
                <a:pPr defTabSz="1533524">
                  <a:lnSpc>
                    <a:spcPct val="90000"/>
                  </a:lnSpc>
                  <a:spcBef>
                    <a:spcPts val="1400"/>
                  </a:spcBef>
                  <a:defRPr b="1">
                    <a:solidFill>
                      <a:srgbClr val="FFFFFF"/>
                    </a:solidFill>
                    <a:latin typeface="Calibri"/>
                    <a:ea typeface="Calibri"/>
                    <a:cs typeface="Calibri"/>
                    <a:sym typeface="Calibri"/>
                  </a:defRPr>
                </a:pPr>
                <a:endParaRPr lang="en-GB" sz="3600"/>
              </a:p>
              <a:p>
                <a:pPr marL="240630" indent="-240630" defTabSz="1533524">
                  <a:lnSpc>
                    <a:spcPct val="90000"/>
                  </a:lnSpc>
                  <a:spcBef>
                    <a:spcPts val="1000"/>
                  </a:spcBef>
                  <a:buSzPct val="100000"/>
                  <a:buChar char="•"/>
                  <a:defRPr sz="1200">
                    <a:solidFill>
                      <a:srgbClr val="FFFFFF"/>
                    </a:solidFill>
                    <a:latin typeface="Calibri"/>
                    <a:ea typeface="Calibri"/>
                    <a:cs typeface="Calibri"/>
                    <a:sym typeface="Calibri"/>
                  </a:defRPr>
                </a:pPr>
                <a:r>
                  <a:rPr sz="2400"/>
                  <a:t>12 Digit Product Codes</a:t>
                </a:r>
              </a:p>
              <a:p>
                <a:pPr marL="240630" indent="-240630" defTabSz="1533524">
                  <a:lnSpc>
                    <a:spcPct val="90000"/>
                  </a:lnSpc>
                  <a:spcBef>
                    <a:spcPts val="1000"/>
                  </a:spcBef>
                  <a:buSzPct val="100000"/>
                  <a:buChar char="•"/>
                  <a:defRPr sz="1200">
                    <a:solidFill>
                      <a:srgbClr val="FFFFFF"/>
                    </a:solidFill>
                    <a:latin typeface="Calibri"/>
                    <a:ea typeface="Calibri"/>
                    <a:cs typeface="Calibri"/>
                    <a:sym typeface="Calibri"/>
                  </a:defRPr>
                </a:pPr>
                <a:r>
                  <a:rPr sz="2400"/>
                  <a:t>Auto routing </a:t>
                </a:r>
              </a:p>
            </p:txBody>
          </p:sp>
        </p:grpSp>
      </p:grpSp>
    </p:spTree>
    <p:extLst>
      <p:ext uri="{BB962C8B-B14F-4D97-AF65-F5344CB8AC3E}">
        <p14:creationId xmlns:p14="http://schemas.microsoft.com/office/powerpoint/2010/main" val="269413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6984403" cy="1231106"/>
          </a:xfrm>
        </p:spPr>
        <p:txBody>
          <a:bodyPr wrap="square" lIns="0" tIns="0" rIns="0" bIns="0">
            <a:spAutoFit/>
          </a:bodyPr>
          <a:lstStyle/>
          <a:p>
            <a:r>
              <a:rPr lang="en-US" sz="5400" kern="1200" dirty="0">
                <a:solidFill>
                  <a:srgbClr val="1C203D"/>
                </a:solidFill>
              </a:rPr>
              <a:t>PSW Core Services</a:t>
            </a:r>
          </a:p>
        </p:txBody>
      </p:sp>
      <p:grpSp>
        <p:nvGrpSpPr>
          <p:cNvPr id="72" name="Content Placeholder 11">
            <a:extLst>
              <a:ext uri="{FF2B5EF4-FFF2-40B4-BE49-F238E27FC236}">
                <a16:creationId xmlns:a16="http://schemas.microsoft.com/office/drawing/2014/main" id="{FA900344-5462-34B3-6AF6-6038BAAEC5FC}"/>
              </a:ext>
            </a:extLst>
          </p:cNvPr>
          <p:cNvGrpSpPr/>
          <p:nvPr/>
        </p:nvGrpSpPr>
        <p:grpSpPr>
          <a:xfrm>
            <a:off x="1122744" y="1979470"/>
            <a:ext cx="16042511" cy="6527015"/>
            <a:chOff x="1" y="-2"/>
            <a:chExt cx="8021253" cy="3263507"/>
          </a:xfrm>
        </p:grpSpPr>
        <p:grpSp>
          <p:nvGrpSpPr>
            <p:cNvPr id="73" name="Group">
              <a:extLst>
                <a:ext uri="{FF2B5EF4-FFF2-40B4-BE49-F238E27FC236}">
                  <a16:creationId xmlns:a16="http://schemas.microsoft.com/office/drawing/2014/main" id="{C2CD41C3-2629-C425-D9FE-64532C9CF169}"/>
                </a:ext>
              </a:extLst>
            </p:cNvPr>
            <p:cNvGrpSpPr/>
            <p:nvPr/>
          </p:nvGrpSpPr>
          <p:grpSpPr>
            <a:xfrm>
              <a:off x="1" y="-2"/>
              <a:ext cx="1865375" cy="3263506"/>
              <a:chOff x="1" y="-2"/>
              <a:chExt cx="1865374" cy="3263505"/>
            </a:xfrm>
          </p:grpSpPr>
          <p:sp>
            <p:nvSpPr>
              <p:cNvPr id="83" name="Shape">
                <a:extLst>
                  <a:ext uri="{FF2B5EF4-FFF2-40B4-BE49-F238E27FC236}">
                    <a16:creationId xmlns:a16="http://schemas.microsoft.com/office/drawing/2014/main" id="{27E6A1F4-D938-2026-4161-48708A785E20}"/>
                  </a:ext>
                </a:extLst>
              </p:cNvPr>
              <p:cNvSpPr/>
              <p:nvPr/>
            </p:nvSpPr>
            <p:spPr>
              <a:xfrm rot="16200000">
                <a:off x="-699065" y="699064"/>
                <a:ext cx="3263505" cy="18653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C55A11"/>
              </a:solidFill>
              <a:ln w="3175" cap="flat">
                <a:solidFill>
                  <a:srgbClr val="FFFFFF"/>
                </a:solidFill>
                <a:prstDash val="solid"/>
                <a:miter lim="800000"/>
              </a:ln>
              <a:effectLst/>
            </p:spPr>
            <p:txBody>
              <a:bodyPr wrap="square" lIns="68578" tIns="68578" rIns="68578" bIns="68578" numCol="1" anchor="t">
                <a:noAutofit/>
              </a:bodyPr>
              <a:lstStyle/>
              <a:p>
                <a:pPr defTabSz="1133474">
                  <a:lnSpc>
                    <a:spcPct val="90000"/>
                  </a:lnSpc>
                  <a:spcBef>
                    <a:spcPts val="400"/>
                  </a:spcBef>
                  <a:defRPr sz="1200">
                    <a:solidFill>
                      <a:srgbClr val="FFFFFF"/>
                    </a:solidFill>
                    <a:latin typeface="Calibri"/>
                    <a:ea typeface="Calibri"/>
                    <a:cs typeface="Calibri"/>
                    <a:sym typeface="Calibri"/>
                  </a:defRPr>
                </a:pPr>
                <a:endParaRPr sz="2400"/>
              </a:p>
            </p:txBody>
          </p:sp>
          <p:sp>
            <p:nvSpPr>
              <p:cNvPr id="84" name="Integrated Risk Management System…">
                <a:extLst>
                  <a:ext uri="{FF2B5EF4-FFF2-40B4-BE49-F238E27FC236}">
                    <a16:creationId xmlns:a16="http://schemas.microsoft.com/office/drawing/2014/main" id="{655F7622-B4E2-E218-3FDA-5DF981C4FFA9}"/>
                  </a:ext>
                </a:extLst>
              </p:cNvPr>
              <p:cNvSpPr txBox="1"/>
              <p:nvPr/>
            </p:nvSpPr>
            <p:spPr>
              <a:xfrm>
                <a:off x="48266" y="670252"/>
                <a:ext cx="1647923" cy="133421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66850">
                  <a:lnSpc>
                    <a:spcPct val="90000"/>
                  </a:lnSpc>
                  <a:spcBef>
                    <a:spcPts val="1200"/>
                  </a:spcBef>
                  <a:defRPr sz="1600" b="1">
                    <a:solidFill>
                      <a:srgbClr val="FFFFFF"/>
                    </a:solidFill>
                    <a:latin typeface="Calibri"/>
                    <a:ea typeface="Calibri"/>
                    <a:cs typeface="Calibri"/>
                    <a:sym typeface="Calibri"/>
                  </a:defRPr>
                </a:pPr>
                <a:r>
                  <a:rPr sz="3200" dirty="0"/>
                  <a:t>Integrated Risk Management System</a:t>
                </a:r>
              </a:p>
              <a:p>
                <a:pPr defTabSz="1466850">
                  <a:lnSpc>
                    <a:spcPct val="90000"/>
                  </a:lnSpc>
                  <a:spcBef>
                    <a:spcPts val="1000"/>
                  </a:spcBef>
                  <a:defRPr sz="1600" b="1">
                    <a:solidFill>
                      <a:srgbClr val="FFFFFF"/>
                    </a:solidFill>
                    <a:latin typeface="Calibri"/>
                    <a:ea typeface="Calibri"/>
                    <a:cs typeface="Calibri"/>
                    <a:sym typeface="Calibri"/>
                  </a:defRPr>
                </a:pPr>
                <a:endParaRPr sz="3200" dirty="0"/>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dirty="0"/>
                  <a:t>OGA coverage</a:t>
                </a:r>
                <a:endParaRPr lang="en-GB" sz="2400" dirty="0"/>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lang="en-GB" sz="2400" dirty="0"/>
                  <a:t>Blue Channel</a:t>
                </a:r>
              </a:p>
            </p:txBody>
          </p:sp>
        </p:grpSp>
        <p:grpSp>
          <p:nvGrpSpPr>
            <p:cNvPr id="74" name="Group">
              <a:extLst>
                <a:ext uri="{FF2B5EF4-FFF2-40B4-BE49-F238E27FC236}">
                  <a16:creationId xmlns:a16="http://schemas.microsoft.com/office/drawing/2014/main" id="{6278E4E8-A516-6760-5553-B08AB0600E13}"/>
                </a:ext>
              </a:extLst>
            </p:cNvPr>
            <p:cNvGrpSpPr/>
            <p:nvPr/>
          </p:nvGrpSpPr>
          <p:grpSpPr>
            <a:xfrm>
              <a:off x="2005440" y="-1"/>
              <a:ext cx="2005188" cy="3263506"/>
              <a:chOff x="-266" y="-1"/>
              <a:chExt cx="2005186" cy="3263505"/>
            </a:xfrm>
          </p:grpSpPr>
          <p:sp>
            <p:nvSpPr>
              <p:cNvPr id="81" name="Shape">
                <a:extLst>
                  <a:ext uri="{FF2B5EF4-FFF2-40B4-BE49-F238E27FC236}">
                    <a16:creationId xmlns:a16="http://schemas.microsoft.com/office/drawing/2014/main" id="{AB0FD6E2-6446-F62E-9CF7-3911530B8B4E}"/>
                  </a:ext>
                </a:extLst>
              </p:cNvPr>
              <p:cNvSpPr/>
              <p:nvPr/>
            </p:nvSpPr>
            <p:spPr>
              <a:xfrm rot="16200000">
                <a:off x="-699132" y="698865"/>
                <a:ext cx="3263505" cy="1865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0070C0"/>
              </a:solidFill>
              <a:ln w="3175" cap="flat">
                <a:solidFill>
                  <a:srgbClr val="FFFFFF"/>
                </a:solidFill>
                <a:prstDash val="solid"/>
                <a:miter lim="800000"/>
              </a:ln>
              <a:effectLst/>
            </p:spPr>
            <p:txBody>
              <a:bodyPr wrap="square" lIns="68578" tIns="68578" rIns="68578" bIns="68578" numCol="1" anchor="t">
                <a:noAutofit/>
              </a:bodyPr>
              <a:lstStyle/>
              <a:p>
                <a:pPr defTabSz="1133474">
                  <a:lnSpc>
                    <a:spcPct val="90000"/>
                  </a:lnSpc>
                  <a:spcBef>
                    <a:spcPts val="400"/>
                  </a:spcBef>
                  <a:defRPr sz="1200">
                    <a:solidFill>
                      <a:srgbClr val="FFFFFF"/>
                    </a:solidFill>
                    <a:latin typeface="Calibri"/>
                    <a:ea typeface="Calibri"/>
                    <a:cs typeface="Calibri"/>
                    <a:sym typeface="Calibri"/>
                  </a:defRPr>
                </a:pPr>
                <a:endParaRPr sz="2400"/>
              </a:p>
            </p:txBody>
          </p:sp>
          <p:sp>
            <p:nvSpPr>
              <p:cNvPr id="82" name="User Management System (OGAs)…">
                <a:extLst>
                  <a:ext uri="{FF2B5EF4-FFF2-40B4-BE49-F238E27FC236}">
                    <a16:creationId xmlns:a16="http://schemas.microsoft.com/office/drawing/2014/main" id="{47979B67-0923-BC1A-E0BA-D1A5A711F7FB}"/>
                  </a:ext>
                </a:extLst>
              </p:cNvPr>
              <p:cNvSpPr txBox="1"/>
              <p:nvPr/>
            </p:nvSpPr>
            <p:spPr>
              <a:xfrm>
                <a:off x="139145" y="670252"/>
                <a:ext cx="1865775" cy="111261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66850">
                  <a:lnSpc>
                    <a:spcPct val="90000"/>
                  </a:lnSpc>
                  <a:spcBef>
                    <a:spcPts val="1200"/>
                  </a:spcBef>
                  <a:defRPr sz="1600" b="1">
                    <a:solidFill>
                      <a:srgbClr val="FFFFFF"/>
                    </a:solidFill>
                    <a:latin typeface="Calibri"/>
                    <a:ea typeface="Calibri"/>
                    <a:cs typeface="Calibri"/>
                    <a:sym typeface="Calibri"/>
                  </a:defRPr>
                </a:pPr>
                <a:r>
                  <a:rPr sz="3200" dirty="0"/>
                  <a:t>User Management System (OGAs)</a:t>
                </a:r>
              </a:p>
              <a:p>
                <a:pPr defTabSz="1466850">
                  <a:lnSpc>
                    <a:spcPct val="90000"/>
                  </a:lnSpc>
                  <a:spcBef>
                    <a:spcPts val="1000"/>
                  </a:spcBef>
                  <a:defRPr sz="1600" b="1">
                    <a:solidFill>
                      <a:srgbClr val="FFFFFF"/>
                    </a:solidFill>
                    <a:latin typeface="Calibri"/>
                    <a:ea typeface="Calibri"/>
                    <a:cs typeface="Calibri"/>
                    <a:sym typeface="Calibri"/>
                  </a:defRPr>
                </a:pPr>
                <a:endParaRPr sz="3200" dirty="0"/>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dirty="0"/>
                  <a:t>End to End</a:t>
                </a:r>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dirty="0"/>
                  <a:t>Customized MIS</a:t>
                </a:r>
              </a:p>
            </p:txBody>
          </p:sp>
        </p:grpSp>
        <p:grpSp>
          <p:nvGrpSpPr>
            <p:cNvPr id="75" name="Group">
              <a:extLst>
                <a:ext uri="{FF2B5EF4-FFF2-40B4-BE49-F238E27FC236}">
                  <a16:creationId xmlns:a16="http://schemas.microsoft.com/office/drawing/2014/main" id="{42DC776D-4555-6F3A-6199-0BA170147F26}"/>
                </a:ext>
              </a:extLst>
            </p:cNvPr>
            <p:cNvGrpSpPr/>
            <p:nvPr/>
          </p:nvGrpSpPr>
          <p:grpSpPr>
            <a:xfrm>
              <a:off x="4011281" y="-1"/>
              <a:ext cx="1962439" cy="3263506"/>
              <a:chOff x="-134" y="-1"/>
              <a:chExt cx="1962438" cy="3263505"/>
            </a:xfrm>
          </p:grpSpPr>
          <p:sp>
            <p:nvSpPr>
              <p:cNvPr id="79" name="Shape">
                <a:extLst>
                  <a:ext uri="{FF2B5EF4-FFF2-40B4-BE49-F238E27FC236}">
                    <a16:creationId xmlns:a16="http://schemas.microsoft.com/office/drawing/2014/main" id="{1F0BCB90-CFFC-D4B6-9022-3FB9CD1B8E6A}"/>
                  </a:ext>
                </a:extLst>
              </p:cNvPr>
              <p:cNvSpPr/>
              <p:nvPr/>
            </p:nvSpPr>
            <p:spPr>
              <a:xfrm rot="16200000">
                <a:off x="-698999" y="698864"/>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002060"/>
              </a:solidFill>
              <a:ln w="3175" cap="flat">
                <a:solidFill>
                  <a:srgbClr val="FFFFFF"/>
                </a:solidFill>
                <a:prstDash val="solid"/>
                <a:miter lim="800000"/>
              </a:ln>
              <a:effectLst/>
            </p:spPr>
            <p:txBody>
              <a:bodyPr wrap="square" lIns="68578" tIns="68578" rIns="68578" bIns="68578" numCol="1" anchor="t">
                <a:noAutofit/>
              </a:bodyPr>
              <a:lstStyle/>
              <a:p>
                <a:pPr defTabSz="1133474">
                  <a:lnSpc>
                    <a:spcPct val="90000"/>
                  </a:lnSpc>
                  <a:spcBef>
                    <a:spcPts val="400"/>
                  </a:spcBef>
                  <a:defRPr sz="1200">
                    <a:solidFill>
                      <a:srgbClr val="FFFFFF"/>
                    </a:solidFill>
                    <a:latin typeface="Calibri"/>
                    <a:ea typeface="Calibri"/>
                    <a:cs typeface="Calibri"/>
                    <a:sym typeface="Calibri"/>
                  </a:defRPr>
                </a:pPr>
                <a:endParaRPr sz="2400"/>
              </a:p>
            </p:txBody>
          </p:sp>
          <p:sp>
            <p:nvSpPr>
              <p:cNvPr id="80" name="Lab Management System…">
                <a:extLst>
                  <a:ext uri="{FF2B5EF4-FFF2-40B4-BE49-F238E27FC236}">
                    <a16:creationId xmlns:a16="http://schemas.microsoft.com/office/drawing/2014/main" id="{4F997B08-8AB4-DBEC-CC94-41DBDFEE7F0C}"/>
                  </a:ext>
                </a:extLst>
              </p:cNvPr>
              <p:cNvSpPr txBox="1"/>
              <p:nvPr/>
            </p:nvSpPr>
            <p:spPr>
              <a:xfrm>
                <a:off x="96529" y="643926"/>
                <a:ext cx="1865775" cy="130445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1466850">
                  <a:lnSpc>
                    <a:spcPct val="90000"/>
                  </a:lnSpc>
                  <a:spcBef>
                    <a:spcPts val="1200"/>
                  </a:spcBef>
                  <a:defRPr sz="1600" b="1">
                    <a:solidFill>
                      <a:srgbClr val="FFFFFF"/>
                    </a:solidFill>
                    <a:latin typeface="Calibri"/>
                    <a:ea typeface="Calibri"/>
                    <a:cs typeface="Calibri"/>
                    <a:sym typeface="Calibri"/>
                  </a:defRPr>
                </a:pPr>
                <a:r>
                  <a:rPr sz="3200"/>
                  <a:t>Lab Management System</a:t>
                </a:r>
              </a:p>
              <a:p>
                <a:pPr defTabSz="1466850">
                  <a:lnSpc>
                    <a:spcPct val="90000"/>
                  </a:lnSpc>
                  <a:spcBef>
                    <a:spcPts val="1000"/>
                  </a:spcBef>
                  <a:defRPr sz="1600" b="1">
                    <a:solidFill>
                      <a:srgbClr val="FFFFFF"/>
                    </a:solidFill>
                    <a:latin typeface="Calibri"/>
                    <a:ea typeface="Calibri"/>
                    <a:cs typeface="Calibri"/>
                    <a:sym typeface="Calibri"/>
                  </a:defRPr>
                </a:pPr>
                <a:endParaRPr sz="3200"/>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a:t>Complete Solution</a:t>
                </a:r>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a:t>E payment </a:t>
                </a:r>
              </a:p>
              <a:p>
                <a:pPr marL="242046" lvl="1" indent="-242046" defTabSz="1133474">
                  <a:lnSpc>
                    <a:spcPct val="90000"/>
                  </a:lnSpc>
                  <a:spcBef>
                    <a:spcPts val="400"/>
                  </a:spcBef>
                  <a:buSzPct val="100000"/>
                  <a:buChar char="•"/>
                  <a:defRPr sz="1200">
                    <a:solidFill>
                      <a:srgbClr val="FFFFFF"/>
                    </a:solidFill>
                    <a:latin typeface="Calibri"/>
                    <a:ea typeface="Calibri"/>
                    <a:cs typeface="Calibri"/>
                    <a:sym typeface="Calibri"/>
                  </a:defRPr>
                </a:pPr>
                <a:r>
                  <a:rPr sz="2400"/>
                  <a:t>Structured Reports</a:t>
                </a:r>
              </a:p>
            </p:txBody>
          </p:sp>
        </p:grpSp>
        <p:grpSp>
          <p:nvGrpSpPr>
            <p:cNvPr id="76" name="Group">
              <a:extLst>
                <a:ext uri="{FF2B5EF4-FFF2-40B4-BE49-F238E27FC236}">
                  <a16:creationId xmlns:a16="http://schemas.microsoft.com/office/drawing/2014/main" id="{1AAAFE31-9124-3047-A241-4F258E518DFE}"/>
                </a:ext>
              </a:extLst>
            </p:cNvPr>
            <p:cNvGrpSpPr/>
            <p:nvPr/>
          </p:nvGrpSpPr>
          <p:grpSpPr>
            <a:xfrm>
              <a:off x="6017122" y="-1"/>
              <a:ext cx="2004132" cy="3263506"/>
              <a:chOff x="0" y="-1"/>
              <a:chExt cx="2004130" cy="3263505"/>
            </a:xfrm>
          </p:grpSpPr>
          <p:sp>
            <p:nvSpPr>
              <p:cNvPr id="77" name="Shape">
                <a:extLst>
                  <a:ext uri="{FF2B5EF4-FFF2-40B4-BE49-F238E27FC236}">
                    <a16:creationId xmlns:a16="http://schemas.microsoft.com/office/drawing/2014/main" id="{9D7E7692-10D7-A7DF-A3A3-88421A7FA249}"/>
                  </a:ext>
                </a:extLst>
              </p:cNvPr>
              <p:cNvSpPr/>
              <p:nvPr/>
            </p:nvSpPr>
            <p:spPr>
              <a:xfrm rot="16200000">
                <a:off x="-698865" y="698864"/>
                <a:ext cx="3263505" cy="1865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280" y="21600"/>
                    </a:lnTo>
                    <a:lnTo>
                      <a:pt x="4320" y="21600"/>
                    </a:lnTo>
                    <a:close/>
                  </a:path>
                </a:pathLst>
              </a:custGeom>
              <a:solidFill>
                <a:srgbClr val="7030A0"/>
              </a:solidFill>
              <a:ln w="3175" cap="flat">
                <a:solidFill>
                  <a:srgbClr val="FFFFFF"/>
                </a:solidFill>
                <a:prstDash val="solid"/>
                <a:miter lim="800000"/>
              </a:ln>
              <a:effectLst/>
            </p:spPr>
            <p:txBody>
              <a:bodyPr wrap="square" lIns="68578" tIns="68578" rIns="68578" bIns="68578" numCol="1" anchor="ctr">
                <a:noAutofit/>
              </a:bodyPr>
              <a:lstStyle/>
              <a:p>
                <a:pPr defTabSz="1533524">
                  <a:lnSpc>
                    <a:spcPct val="90000"/>
                  </a:lnSpc>
                  <a:spcBef>
                    <a:spcPts val="1000"/>
                  </a:spcBef>
                  <a:defRPr sz="1600">
                    <a:solidFill>
                      <a:srgbClr val="FFFFFF"/>
                    </a:solidFill>
                    <a:latin typeface="Calibri"/>
                    <a:ea typeface="Calibri"/>
                    <a:cs typeface="Calibri"/>
                    <a:sym typeface="Calibri"/>
                  </a:defRPr>
                </a:pPr>
                <a:endParaRPr sz="3200"/>
              </a:p>
            </p:txBody>
          </p:sp>
          <p:sp>
            <p:nvSpPr>
              <p:cNvPr id="78" name="Trade Information Portal">
                <a:extLst>
                  <a:ext uri="{FF2B5EF4-FFF2-40B4-BE49-F238E27FC236}">
                    <a16:creationId xmlns:a16="http://schemas.microsoft.com/office/drawing/2014/main" id="{C67FC8C4-66D5-7FF2-6B93-2F84117B7E43}"/>
                  </a:ext>
                </a:extLst>
              </p:cNvPr>
              <p:cNvSpPr txBox="1"/>
              <p:nvPr/>
            </p:nvSpPr>
            <p:spPr>
              <a:xfrm>
                <a:off x="53127" y="723919"/>
                <a:ext cx="1951003" cy="184152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766762">
                  <a:lnSpc>
                    <a:spcPct val="90000"/>
                  </a:lnSpc>
                  <a:spcBef>
                    <a:spcPts val="700"/>
                  </a:spcBef>
                  <a:defRPr sz="1600" b="1">
                    <a:solidFill>
                      <a:srgbClr val="FFFFFF"/>
                    </a:solidFill>
                    <a:latin typeface="Calibri"/>
                    <a:ea typeface="Calibri"/>
                    <a:cs typeface="Calibri"/>
                    <a:sym typeface="Calibri"/>
                  </a:defRPr>
                </a:lvl1pPr>
              </a:lstStyle>
              <a:p>
                <a:r>
                  <a:rPr sz="3200"/>
                  <a:t>Trade Information Portal</a:t>
                </a:r>
                <a:endParaRPr lang="en-US" sz="3200"/>
              </a:p>
              <a:p>
                <a:pPr marL="571500" indent="-571500">
                  <a:buFont typeface="Arial" panose="020B0604020202020204" pitchFamily="34" charset="0"/>
                  <a:buChar char="•"/>
                </a:pPr>
                <a:r>
                  <a:rPr lang="en-US" sz="2400" b="0">
                    <a:solidFill>
                      <a:schemeClr val="bg1"/>
                    </a:solidFill>
                    <a:latin typeface="Calibri" panose="020F0502020204030204" pitchFamily="34" charset="0"/>
                    <a:cs typeface="Calibri" panose="020F0502020204030204" pitchFamily="34" charset="0"/>
                  </a:rPr>
                  <a:t>Digitized customs tariffs and trade statistics</a:t>
                </a:r>
              </a:p>
              <a:p>
                <a:pPr marL="571500" indent="-571500">
                  <a:buFont typeface="Arial" panose="020B0604020202020204" pitchFamily="34" charset="0"/>
                  <a:buChar char="•"/>
                </a:pPr>
                <a:r>
                  <a:rPr lang="en-US" sz="2400" b="0">
                    <a:solidFill>
                      <a:schemeClr val="bg1"/>
                    </a:solidFill>
                    <a:latin typeface="Calibri" panose="020F0502020204030204" pitchFamily="34" charset="0"/>
                    <a:cs typeface="Calibri" panose="020F0502020204030204" pitchFamily="34" charset="0"/>
                  </a:rPr>
                  <a:t>530 regulations from 77 agencies digitized</a:t>
                </a:r>
              </a:p>
              <a:p>
                <a:pPr marL="571500" indent="-571500">
                  <a:buFont typeface="Arial" panose="020B0604020202020204" pitchFamily="34" charset="0"/>
                  <a:buChar char="•"/>
                </a:pPr>
                <a:r>
                  <a:rPr lang="en-US" sz="2400" b="0">
                    <a:solidFill>
                      <a:schemeClr val="bg1"/>
                    </a:solidFill>
                    <a:latin typeface="Calibri" panose="020F0502020204030204" pitchFamily="34" charset="0"/>
                    <a:cs typeface="Calibri" panose="020F0502020204030204" pitchFamily="34" charset="0"/>
                  </a:rPr>
                  <a:t>Access to complete information and LPCOs</a:t>
                </a:r>
                <a:endParaRPr lang="en-US" sz="3200" b="0">
                  <a:solidFill>
                    <a:schemeClr val="bg1"/>
                  </a:solidFill>
                  <a:latin typeface="Calibri" panose="020F0502020204030204" pitchFamily="34" charset="0"/>
                  <a:cs typeface="Calibri" panose="020F0502020204030204" pitchFamily="34" charset="0"/>
                </a:endParaRPr>
              </a:p>
              <a:p>
                <a:endParaRPr sz="3200"/>
              </a:p>
            </p:txBody>
          </p:sp>
        </p:grpSp>
      </p:grpSp>
    </p:spTree>
    <p:extLst>
      <p:ext uri="{BB962C8B-B14F-4D97-AF65-F5344CB8AC3E}">
        <p14:creationId xmlns:p14="http://schemas.microsoft.com/office/powerpoint/2010/main" val="175840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0623" y="21622"/>
            <a:ext cx="3516287" cy="1046553"/>
          </a:xfrm>
          <a:prstGeom prst="rect">
            <a:avLst/>
          </a:prstGeom>
        </p:spPr>
      </p:pic>
      <p:sp>
        <p:nvSpPr>
          <p:cNvPr id="8" name="TextBox 7">
            <a:extLst>
              <a:ext uri="{FF2B5EF4-FFF2-40B4-BE49-F238E27FC236}">
                <a16:creationId xmlns:a16="http://schemas.microsoft.com/office/drawing/2014/main" id="{FA552D79-82BD-402C-A50A-D6F4E0DF95C8}"/>
              </a:ext>
            </a:extLst>
          </p:cNvPr>
          <p:cNvSpPr txBox="1"/>
          <p:nvPr/>
        </p:nvSpPr>
        <p:spPr>
          <a:xfrm>
            <a:off x="5053941" y="544898"/>
            <a:ext cx="5722916" cy="1569660"/>
          </a:xfrm>
          <a:prstGeom prst="rect">
            <a:avLst/>
          </a:prstGeom>
          <a:noFill/>
        </p:spPr>
        <p:txBody>
          <a:bodyPr wrap="square" rtlCol="0">
            <a:spAutoFit/>
          </a:bodyPr>
          <a:lstStyle/>
          <a:p>
            <a:r>
              <a:rPr lang="en-GB" sz="4800" b="1" spc="450" dirty="0">
                <a:solidFill>
                  <a:srgbClr val="00A913"/>
                </a:solidFill>
                <a:latin typeface="Bebas Neue" panose="00000500000000000000" pitchFamily="2" charset="0"/>
              </a:rPr>
              <a:t>UPCOMING SERVICES</a:t>
            </a:r>
          </a:p>
          <a:p>
            <a:endParaRPr lang="en-GB" sz="4800" b="1" spc="450" dirty="0">
              <a:solidFill>
                <a:srgbClr val="00A913"/>
              </a:solidFill>
              <a:latin typeface="Avenir Next" panose="020B0503020202020204" pitchFamily="34" charset="0"/>
            </a:endParaRPr>
          </a:p>
        </p:txBody>
      </p:sp>
      <p:pic>
        <p:nvPicPr>
          <p:cNvPr id="23" name="Graphic 22" descr="Badge 1 with solid fill">
            <a:extLst>
              <a:ext uri="{FF2B5EF4-FFF2-40B4-BE49-F238E27FC236}">
                <a16:creationId xmlns:a16="http://schemas.microsoft.com/office/drawing/2014/main" id="{0E3826AC-95C2-4B6F-97A2-B020C85D80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99692" y="1868588"/>
            <a:ext cx="1371600" cy="1371600"/>
          </a:xfrm>
          <a:prstGeom prst="rect">
            <a:avLst/>
          </a:prstGeom>
        </p:spPr>
      </p:pic>
      <p:sp>
        <p:nvSpPr>
          <p:cNvPr id="24" name="TextBox 23">
            <a:extLst>
              <a:ext uri="{FF2B5EF4-FFF2-40B4-BE49-F238E27FC236}">
                <a16:creationId xmlns:a16="http://schemas.microsoft.com/office/drawing/2014/main" id="{E471B517-CA75-4CEA-AAEF-E3D7AF0FA648}"/>
              </a:ext>
            </a:extLst>
          </p:cNvPr>
          <p:cNvSpPr txBox="1"/>
          <p:nvPr/>
        </p:nvSpPr>
        <p:spPr>
          <a:xfrm>
            <a:off x="3002777" y="1815083"/>
            <a:ext cx="14905079" cy="1754326"/>
          </a:xfrm>
          <a:prstGeom prst="rect">
            <a:avLst/>
          </a:prstGeom>
          <a:noFill/>
        </p:spPr>
        <p:txBody>
          <a:bodyPr wrap="square" rtlCol="0">
            <a:spAutoFit/>
          </a:bodyPr>
          <a:lstStyle/>
          <a:p>
            <a:r>
              <a:rPr lang="en-US" sz="2700" b="1" dirty="0">
                <a:solidFill>
                  <a:srgbClr val="002060"/>
                </a:solidFill>
                <a:latin typeface="Lato" panose="020F0502020204030203" pitchFamily="34" charset="0"/>
                <a:ea typeface="Lato" panose="020F0502020204030203" pitchFamily="34" charset="0"/>
                <a:cs typeface="Lato" panose="020F0502020204030203" pitchFamily="34" charset="0"/>
              </a:rPr>
              <a:t>E-TRADE </a:t>
            </a:r>
          </a:p>
          <a:p>
            <a:r>
              <a:rPr lang="en-US" sz="2700" dirty="0">
                <a:solidFill>
                  <a:srgbClr val="002060"/>
                </a:solidFill>
                <a:latin typeface="Lato" panose="020F0502020204030203" pitchFamily="34" charset="0"/>
                <a:ea typeface="Lato" panose="020F0502020204030203" pitchFamily="34" charset="0"/>
                <a:cs typeface="Lato" panose="020F0502020204030203" pitchFamily="34" charset="0"/>
              </a:rPr>
              <a:t>Integration of the Drug Regulatory Authority of Pakistan, Board of Investment, Ministry of Foreign Affairs, and private sector service providers including laboratories, pre-shipment inspection companies, and transporters</a:t>
            </a:r>
            <a:endParaRPr lang="en-PK" sz="27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26" name="Graphic 25" descr="Badge with solid fill">
            <a:extLst>
              <a:ext uri="{FF2B5EF4-FFF2-40B4-BE49-F238E27FC236}">
                <a16:creationId xmlns:a16="http://schemas.microsoft.com/office/drawing/2014/main" id="{092549C2-7E2B-417E-8BE6-24E5244ED3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399692" y="3447864"/>
            <a:ext cx="1371600" cy="1371600"/>
          </a:xfrm>
          <a:prstGeom prst="rect">
            <a:avLst/>
          </a:prstGeom>
        </p:spPr>
      </p:pic>
      <p:sp>
        <p:nvSpPr>
          <p:cNvPr id="28" name="TextBox 27">
            <a:extLst>
              <a:ext uri="{FF2B5EF4-FFF2-40B4-BE49-F238E27FC236}">
                <a16:creationId xmlns:a16="http://schemas.microsoft.com/office/drawing/2014/main" id="{D9AE215D-ACB4-47E8-8AEA-D0C241E6BAA1}"/>
              </a:ext>
            </a:extLst>
          </p:cNvPr>
          <p:cNvSpPr txBox="1"/>
          <p:nvPr/>
        </p:nvSpPr>
        <p:spPr>
          <a:xfrm>
            <a:off x="3029267" y="3534188"/>
            <a:ext cx="11947479" cy="1338828"/>
          </a:xfrm>
          <a:prstGeom prst="rect">
            <a:avLst/>
          </a:prstGeom>
          <a:noFill/>
        </p:spPr>
        <p:txBody>
          <a:bodyPr wrap="square" rtlCol="0">
            <a:spAutoFit/>
          </a:bodyPr>
          <a:lstStyle>
            <a:defPPr>
              <a:defRPr lang="en-US"/>
            </a:defPPr>
            <a:lvl1pPr>
              <a:defRPr b="1">
                <a:solidFill>
                  <a:srgbClr val="002060"/>
                </a:solidFill>
                <a:latin typeface="Avenir Next" panose="020B0503020202020204"/>
              </a:defRPr>
            </a:lvl1pPr>
          </a:lstStyle>
          <a:p>
            <a:r>
              <a:rPr lang="en-US" sz="2700" dirty="0">
                <a:latin typeface="Lato" panose="020F0502020204030203" pitchFamily="34" charset="0"/>
                <a:ea typeface="Lato" panose="020F0502020204030203" pitchFamily="34" charset="0"/>
                <a:cs typeface="Lato" panose="020F0502020204030203" pitchFamily="34" charset="0"/>
              </a:rPr>
              <a:t>SINGLE REGISTRY FOR TRADE</a:t>
            </a:r>
          </a:p>
          <a:p>
            <a:r>
              <a:rPr lang="en-US" sz="2700" b="0" dirty="0">
                <a:latin typeface="Lato" panose="020F0502020204030203" pitchFamily="34" charset="0"/>
                <a:ea typeface="Lato" panose="020F0502020204030203" pitchFamily="34" charset="0"/>
                <a:cs typeface="Lato" panose="020F0502020204030203" pitchFamily="34" charset="0"/>
              </a:rPr>
              <a:t>E-registry for businesses, products, and premises will eliminate multiple registration points for Customs and OGAs</a:t>
            </a:r>
            <a:endParaRPr lang="en-PK" sz="2700" b="0" dirty="0">
              <a:latin typeface="Lato" panose="020F0502020204030203" pitchFamily="34" charset="0"/>
              <a:ea typeface="Lato" panose="020F0502020204030203" pitchFamily="34" charset="0"/>
              <a:cs typeface="Lato" panose="020F0502020204030203" pitchFamily="34" charset="0"/>
            </a:endParaRPr>
          </a:p>
        </p:txBody>
      </p:sp>
      <p:pic>
        <p:nvPicPr>
          <p:cNvPr id="29" name="Graphic 28" descr="Badge 4 with solid fill">
            <a:extLst>
              <a:ext uri="{FF2B5EF4-FFF2-40B4-BE49-F238E27FC236}">
                <a16:creationId xmlns:a16="http://schemas.microsoft.com/office/drawing/2014/main" id="{CD2824C6-241F-4787-8775-E20D1D14BD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459511" y="6394346"/>
            <a:ext cx="1371600" cy="1371600"/>
          </a:xfrm>
          <a:prstGeom prst="rect">
            <a:avLst/>
          </a:prstGeom>
        </p:spPr>
      </p:pic>
      <p:pic>
        <p:nvPicPr>
          <p:cNvPr id="31" name="Graphic 30" descr="Badge 5 with solid fill">
            <a:extLst>
              <a:ext uri="{FF2B5EF4-FFF2-40B4-BE49-F238E27FC236}">
                <a16:creationId xmlns:a16="http://schemas.microsoft.com/office/drawing/2014/main" id="{B94D859D-DA9D-48CC-A95C-31FF2A363B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463280" y="7920849"/>
            <a:ext cx="1371600" cy="1371600"/>
          </a:xfrm>
          <a:prstGeom prst="rect">
            <a:avLst/>
          </a:prstGeom>
        </p:spPr>
      </p:pic>
      <p:pic>
        <p:nvPicPr>
          <p:cNvPr id="33" name="Graphic 32" descr="Badge 3 with solid fill">
            <a:extLst>
              <a:ext uri="{FF2B5EF4-FFF2-40B4-BE49-F238E27FC236}">
                <a16:creationId xmlns:a16="http://schemas.microsoft.com/office/drawing/2014/main" id="{C56EDBBF-FDF0-421B-9522-863CF485B5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463400" y="4937444"/>
            <a:ext cx="1371600" cy="1371600"/>
          </a:xfrm>
          <a:prstGeom prst="rect">
            <a:avLst/>
          </a:prstGeom>
        </p:spPr>
      </p:pic>
      <p:sp>
        <p:nvSpPr>
          <p:cNvPr id="35" name="TextBox 34">
            <a:extLst>
              <a:ext uri="{FF2B5EF4-FFF2-40B4-BE49-F238E27FC236}">
                <a16:creationId xmlns:a16="http://schemas.microsoft.com/office/drawing/2014/main" id="{674BC8B5-BB2C-4864-A08B-9D55F7CF722F}"/>
              </a:ext>
            </a:extLst>
          </p:cNvPr>
          <p:cNvSpPr txBox="1"/>
          <p:nvPr/>
        </p:nvSpPr>
        <p:spPr>
          <a:xfrm>
            <a:off x="2997981" y="6458805"/>
            <a:ext cx="11947479" cy="1338828"/>
          </a:xfrm>
          <a:prstGeom prst="rect">
            <a:avLst/>
          </a:prstGeom>
          <a:noFill/>
        </p:spPr>
        <p:txBody>
          <a:bodyPr wrap="square" rtlCol="0">
            <a:spAutoFit/>
          </a:bodyPr>
          <a:lstStyle>
            <a:defPPr>
              <a:defRPr lang="en-US"/>
            </a:defPPr>
            <a:lvl1pPr>
              <a:defRPr b="1">
                <a:solidFill>
                  <a:srgbClr val="002060"/>
                </a:solidFill>
                <a:latin typeface="Avenir Next" panose="020B0503020202020204"/>
              </a:defRPr>
            </a:lvl1pPr>
          </a:lstStyle>
          <a:p>
            <a:r>
              <a:rPr lang="en-US" sz="2700" dirty="0">
                <a:latin typeface="Lato" panose="020F0502020204030203" pitchFamily="34" charset="0"/>
                <a:ea typeface="Lato" panose="020F0502020204030203" pitchFamily="34" charset="0"/>
                <a:cs typeface="Lato" panose="020F0502020204030203" pitchFamily="34" charset="0"/>
              </a:rPr>
              <a:t>AIR- AND SEA PORT COMMUNITY SYSTEMS</a:t>
            </a:r>
          </a:p>
          <a:p>
            <a:r>
              <a:rPr lang="en-US" sz="2700" b="0" dirty="0">
                <a:latin typeface="Lato" panose="020F0502020204030203" pitchFamily="34" charset="0"/>
                <a:ea typeface="Lato" panose="020F0502020204030203" pitchFamily="34" charset="0"/>
                <a:cs typeface="Lato" panose="020F0502020204030203" pitchFamily="34" charset="0"/>
              </a:rPr>
              <a:t>Integration of all regulatory functions at the port, average time saving of 3 days per consignment, 50 USD per container</a:t>
            </a:r>
          </a:p>
        </p:txBody>
      </p:sp>
      <p:sp>
        <p:nvSpPr>
          <p:cNvPr id="36" name="TextBox 35">
            <a:extLst>
              <a:ext uri="{FF2B5EF4-FFF2-40B4-BE49-F238E27FC236}">
                <a16:creationId xmlns:a16="http://schemas.microsoft.com/office/drawing/2014/main" id="{C3809177-5D0C-4094-9A74-AD327F20E733}"/>
              </a:ext>
            </a:extLst>
          </p:cNvPr>
          <p:cNvSpPr txBox="1"/>
          <p:nvPr/>
        </p:nvSpPr>
        <p:spPr>
          <a:xfrm>
            <a:off x="3027503" y="8167836"/>
            <a:ext cx="11947479" cy="1338828"/>
          </a:xfrm>
          <a:prstGeom prst="rect">
            <a:avLst/>
          </a:prstGeom>
          <a:noFill/>
        </p:spPr>
        <p:txBody>
          <a:bodyPr wrap="square" rtlCol="0">
            <a:spAutoFit/>
          </a:bodyPr>
          <a:lstStyle>
            <a:defPPr>
              <a:defRPr lang="en-US"/>
            </a:defPPr>
            <a:lvl1pPr>
              <a:defRPr b="1">
                <a:solidFill>
                  <a:srgbClr val="002060"/>
                </a:solidFill>
                <a:latin typeface="Avenir Next" panose="020B0503020202020204"/>
              </a:defRPr>
            </a:lvl1pPr>
          </a:lstStyle>
          <a:p>
            <a:r>
              <a:rPr lang="en-US" sz="2700" dirty="0">
                <a:latin typeface="Lato" panose="020F0502020204030203" pitchFamily="34" charset="0"/>
                <a:ea typeface="Lato" panose="020F0502020204030203" pitchFamily="34" charset="0"/>
                <a:cs typeface="Lato" panose="020F0502020204030203" pitchFamily="34" charset="0"/>
              </a:rPr>
              <a:t>TRANSFORMATION OF THE CUSTOMS MANAGEMENT SYSTEM (WEBOC)</a:t>
            </a:r>
          </a:p>
          <a:p>
            <a:r>
              <a:rPr lang="en-US" sz="2700" b="0" dirty="0">
                <a:latin typeface="Lato" panose="020F0502020204030203" pitchFamily="34" charset="0"/>
                <a:ea typeface="Lato" panose="020F0502020204030203" pitchFamily="34" charset="0"/>
                <a:cs typeface="Lato" panose="020F0502020204030203" pitchFamily="34" charset="0"/>
              </a:rPr>
              <a:t>Technical and functional upgradation of </a:t>
            </a:r>
            <a:r>
              <a:rPr lang="en-US" sz="2700" b="0" dirty="0" err="1">
                <a:latin typeface="Lato" panose="020F0502020204030203" pitchFamily="34" charset="0"/>
                <a:ea typeface="Lato" panose="020F0502020204030203" pitchFamily="34" charset="0"/>
                <a:cs typeface="Lato" panose="020F0502020204030203" pitchFamily="34" charset="0"/>
              </a:rPr>
              <a:t>WeBOC</a:t>
            </a:r>
            <a:endParaRPr lang="en-PK" sz="2700" b="0" dirty="0">
              <a:latin typeface="Lato" panose="020F0502020204030203" pitchFamily="34" charset="0"/>
              <a:ea typeface="Lato"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6E01CF84-15F1-45D1-ABE1-41ADE9975F10}"/>
              </a:ext>
            </a:extLst>
          </p:cNvPr>
          <p:cNvSpPr txBox="1"/>
          <p:nvPr/>
        </p:nvSpPr>
        <p:spPr>
          <a:xfrm>
            <a:off x="2997981" y="5154425"/>
            <a:ext cx="11947479" cy="923330"/>
          </a:xfrm>
          <a:prstGeom prst="rect">
            <a:avLst/>
          </a:prstGeom>
          <a:noFill/>
        </p:spPr>
        <p:txBody>
          <a:bodyPr wrap="square" rtlCol="0">
            <a:spAutoFit/>
          </a:bodyPr>
          <a:lstStyle>
            <a:defPPr>
              <a:defRPr lang="en-US"/>
            </a:defPPr>
            <a:lvl1pPr>
              <a:defRPr b="1">
                <a:solidFill>
                  <a:srgbClr val="002060"/>
                </a:solidFill>
                <a:latin typeface="Avenir Next" panose="020B0503020202020204"/>
              </a:defRPr>
            </a:lvl1pPr>
          </a:lstStyle>
          <a:p>
            <a:r>
              <a:rPr lang="en-US" sz="2700" dirty="0">
                <a:latin typeface="Lato" panose="020F0502020204030203" pitchFamily="34" charset="0"/>
                <a:ea typeface="Lato" panose="020F0502020204030203" pitchFamily="34" charset="0"/>
                <a:cs typeface="Lato" panose="020F0502020204030203" pitchFamily="34" charset="0"/>
              </a:rPr>
              <a:t>INTEGRATED RISK MANAGEMENT SYSTEM</a:t>
            </a:r>
          </a:p>
          <a:p>
            <a:r>
              <a:rPr lang="en-US" sz="2700" b="0" dirty="0">
                <a:latin typeface="Lato" panose="020F0502020204030203" pitchFamily="34" charset="0"/>
                <a:ea typeface="Lato" panose="020F0502020204030203" pitchFamily="34" charset="0"/>
                <a:cs typeface="Lato" panose="020F0502020204030203" pitchFamily="34" charset="0"/>
              </a:rPr>
              <a:t>Envisages joint inspections, blue channel facility, and post clearance audits</a:t>
            </a:r>
          </a:p>
        </p:txBody>
      </p:sp>
      <p:pic>
        <p:nvPicPr>
          <p:cNvPr id="2" name="Picture 1">
            <a:extLst>
              <a:ext uri="{FF2B5EF4-FFF2-40B4-BE49-F238E27FC236}">
                <a16:creationId xmlns:a16="http://schemas.microsoft.com/office/drawing/2014/main" id="{3CD870E0-B4C3-2859-0AA7-C2E544E86B2D}"/>
              </a:ext>
            </a:extLst>
          </p:cNvPr>
          <p:cNvPicPr>
            <a:picLocks noChangeAspect="1"/>
          </p:cNvPicPr>
          <p:nvPr/>
        </p:nvPicPr>
        <p:blipFill>
          <a:blip r:embed="rId14"/>
          <a:stretch>
            <a:fillRect/>
          </a:stretch>
        </p:blipFill>
        <p:spPr>
          <a:xfrm>
            <a:off x="-1" y="9091165"/>
            <a:ext cx="10960478" cy="1169927"/>
          </a:xfrm>
          <a:prstGeom prst="rect">
            <a:avLst/>
          </a:prstGeom>
        </p:spPr>
      </p:pic>
    </p:spTree>
    <p:extLst>
      <p:ext uri="{BB962C8B-B14F-4D97-AF65-F5344CB8AC3E}">
        <p14:creationId xmlns:p14="http://schemas.microsoft.com/office/powerpoint/2010/main" val="447420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0100" y="3612295"/>
            <a:ext cx="16687800" cy="2413481"/>
          </a:xfrm>
          <a:prstGeom prst="rect">
            <a:avLst/>
          </a:prstGeom>
        </p:spPr>
        <p:txBody>
          <a:bodyPr vert="horz" wrap="square" lIns="0" tIns="12700" rIns="0" bIns="0" rtlCol="0">
            <a:spAutoFit/>
          </a:bodyPr>
          <a:lstStyle/>
          <a:p>
            <a:pPr marL="12700" algn="ctr">
              <a:lnSpc>
                <a:spcPct val="100000"/>
              </a:lnSpc>
              <a:spcBef>
                <a:spcPts val="100"/>
              </a:spcBef>
            </a:pPr>
            <a:r>
              <a:rPr lang="en-US" spc="-185" dirty="0">
                <a:solidFill>
                  <a:srgbClr val="FFFFFF"/>
                </a:solidFill>
                <a:latin typeface="Helvetica" panose="020B0604020202020204" pitchFamily="34" charset="0"/>
                <a:cs typeface="Helvetica" panose="020B0604020202020204" pitchFamily="34" charset="0"/>
              </a:rPr>
              <a:t>PSW Subscription and Evidence of Identity (KYC)</a:t>
            </a:r>
            <a:endParaRPr spc="25" dirty="0">
              <a:solidFill>
                <a:srgbClr val="FFFFFF"/>
              </a:solidFill>
              <a:latin typeface="Helvetica" panose="020B0604020202020204" pitchFamily="34"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6" name="object 6"/>
          <p:cNvSpPr/>
          <p:nvPr/>
        </p:nvSpPr>
        <p:spPr>
          <a:xfrm>
            <a:off x="15744184" y="1"/>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38393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3"/>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6984403" cy="2462213"/>
          </a:xfrm>
        </p:spPr>
        <p:txBody>
          <a:bodyPr wrap="square" lIns="0" tIns="0" rIns="0" bIns="0">
            <a:spAutoFit/>
          </a:bodyPr>
          <a:lstStyle/>
          <a:p>
            <a:r>
              <a:rPr lang="en-US" sz="5400" kern="1200" dirty="0">
                <a:solidFill>
                  <a:srgbClr val="1C203D"/>
                </a:solidFill>
              </a:rPr>
              <a:t>PSW Subscription and Evidence of Identity (KYC)</a:t>
            </a:r>
          </a:p>
        </p:txBody>
      </p:sp>
      <p:graphicFrame>
        <p:nvGraphicFramePr>
          <p:cNvPr id="5" name="Diagram 4">
            <a:extLst>
              <a:ext uri="{FF2B5EF4-FFF2-40B4-BE49-F238E27FC236}">
                <a16:creationId xmlns:a16="http://schemas.microsoft.com/office/drawing/2014/main" id="{13F0F8D2-280B-4F44-B629-804A021072CC}"/>
              </a:ext>
            </a:extLst>
          </p:cNvPr>
          <p:cNvGraphicFramePr/>
          <p:nvPr/>
        </p:nvGraphicFramePr>
        <p:xfrm>
          <a:off x="1344304" y="1804925"/>
          <a:ext cx="15599391" cy="7589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33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6984403" cy="1231106"/>
          </a:xfrm>
        </p:spPr>
        <p:txBody>
          <a:bodyPr wrap="square" lIns="0" tIns="0" rIns="0" bIns="0">
            <a:spAutoFit/>
          </a:bodyPr>
          <a:lstStyle/>
          <a:p>
            <a:r>
              <a:rPr lang="en-US" sz="5400" kern="1200" dirty="0">
                <a:solidFill>
                  <a:srgbClr val="1C203D"/>
                </a:solidFill>
              </a:rPr>
              <a:t>Bank Profile Association</a:t>
            </a:r>
          </a:p>
        </p:txBody>
      </p:sp>
      <p:sp>
        <p:nvSpPr>
          <p:cNvPr id="5" name="Trade Information Portal">
            <a:extLst>
              <a:ext uri="{FF2B5EF4-FFF2-40B4-BE49-F238E27FC236}">
                <a16:creationId xmlns:a16="http://schemas.microsoft.com/office/drawing/2014/main" id="{1FFA10E9-FFFD-986D-FEF9-18C625CB30EA}"/>
              </a:ext>
            </a:extLst>
          </p:cNvPr>
          <p:cNvSpPr txBox="1"/>
          <p:nvPr/>
        </p:nvSpPr>
        <p:spPr>
          <a:xfrm>
            <a:off x="7210091" y="2673608"/>
            <a:ext cx="3481943" cy="438171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defTabSz="766762">
              <a:lnSpc>
                <a:spcPct val="90000"/>
              </a:lnSpc>
              <a:spcBef>
                <a:spcPts val="700"/>
              </a:spcBef>
              <a:defRPr sz="1600" b="1">
                <a:solidFill>
                  <a:srgbClr val="FFFFFF"/>
                </a:solidFill>
                <a:latin typeface="Calibri"/>
                <a:ea typeface="Calibri"/>
                <a:cs typeface="Calibri"/>
                <a:sym typeface="Calibri"/>
              </a:defRPr>
            </a:lvl1pPr>
          </a:lstStyle>
          <a:p>
            <a:r>
              <a:rPr lang="en-US" sz="3200" dirty="0"/>
              <a:t>Two Factor Authentication</a:t>
            </a:r>
          </a:p>
          <a:p>
            <a:endParaRPr lang="en-US" sz="3200" dirty="0"/>
          </a:p>
          <a:p>
            <a:pPr marL="242046" lvl="1" indent="-242046" defTabSz="1133474">
              <a:lnSpc>
                <a:spcPct val="90000"/>
              </a:lnSpc>
              <a:spcBef>
                <a:spcPts val="400"/>
              </a:spcBef>
              <a:buSzPct val="100000"/>
              <a:buFont typeface="Arial" panose="020B0604020202020204" pitchFamily="34" charset="0"/>
              <a:buChar char="•"/>
              <a:defRPr sz="1200">
                <a:solidFill>
                  <a:srgbClr val="FFFFFF"/>
                </a:solidFill>
                <a:latin typeface="Calibri"/>
                <a:ea typeface="Calibri"/>
                <a:cs typeface="Calibri"/>
                <a:sym typeface="Calibri"/>
              </a:defRPr>
            </a:pPr>
            <a:r>
              <a:rPr lang="en-US" sz="2400" dirty="0">
                <a:solidFill>
                  <a:srgbClr val="FFFFFF"/>
                </a:solidFill>
                <a:latin typeface="Calibri"/>
                <a:cs typeface="Calibri"/>
              </a:rPr>
              <a:t>OTP verification through provided Mobile Number </a:t>
            </a:r>
            <a:r>
              <a:rPr lang="en-GB" sz="2400" dirty="0"/>
              <a:t>(as per bank records)</a:t>
            </a:r>
            <a:endParaRPr lang="en-US" sz="2400" dirty="0">
              <a:solidFill>
                <a:srgbClr val="FFFFFF"/>
              </a:solidFill>
              <a:latin typeface="Calibri"/>
              <a:cs typeface="Calibri"/>
            </a:endParaRPr>
          </a:p>
          <a:p>
            <a:pPr marL="242046" lvl="1" indent="-242046" defTabSz="1133474">
              <a:lnSpc>
                <a:spcPct val="90000"/>
              </a:lnSpc>
              <a:spcBef>
                <a:spcPts val="400"/>
              </a:spcBef>
              <a:buSzPct val="100000"/>
              <a:buFont typeface="Arial" panose="020B0604020202020204" pitchFamily="34" charset="0"/>
              <a:buChar char="•"/>
              <a:defRPr sz="1200">
                <a:solidFill>
                  <a:srgbClr val="FFFFFF"/>
                </a:solidFill>
                <a:latin typeface="Calibri"/>
                <a:ea typeface="Calibri"/>
                <a:cs typeface="Calibri"/>
                <a:sym typeface="Calibri"/>
              </a:defRPr>
            </a:pPr>
            <a:r>
              <a:rPr lang="en-US" sz="2400" dirty="0">
                <a:solidFill>
                  <a:srgbClr val="FFFFFF"/>
                </a:solidFill>
                <a:latin typeface="Calibri"/>
                <a:cs typeface="Calibri"/>
              </a:rPr>
              <a:t>OTP verification through email on provided email address </a:t>
            </a:r>
            <a:r>
              <a:rPr lang="en-GB" sz="2400" dirty="0"/>
              <a:t>(as per bank records)</a:t>
            </a:r>
            <a:endParaRPr lang="en-US" sz="2400" dirty="0">
              <a:solidFill>
                <a:srgbClr val="FFFFFF"/>
              </a:solidFill>
              <a:latin typeface="Calibri"/>
              <a:cs typeface="Calibri"/>
            </a:endParaRPr>
          </a:p>
          <a:p>
            <a:endParaRPr sz="3200" dirty="0"/>
          </a:p>
        </p:txBody>
      </p:sp>
      <p:grpSp>
        <p:nvGrpSpPr>
          <p:cNvPr id="8" name="Group 7">
            <a:extLst>
              <a:ext uri="{FF2B5EF4-FFF2-40B4-BE49-F238E27FC236}">
                <a16:creationId xmlns:a16="http://schemas.microsoft.com/office/drawing/2014/main" id="{C93E6035-0225-09E3-880C-1E4FBFF020C8}"/>
              </a:ext>
            </a:extLst>
          </p:cNvPr>
          <p:cNvGrpSpPr/>
          <p:nvPr/>
        </p:nvGrpSpPr>
        <p:grpSpPr>
          <a:xfrm>
            <a:off x="5121893" y="1884614"/>
            <a:ext cx="8293994" cy="8016310"/>
            <a:chOff x="723809" y="526572"/>
            <a:chExt cx="4565904" cy="4565904"/>
          </a:xfrm>
        </p:grpSpPr>
        <p:sp>
          <p:nvSpPr>
            <p:cNvPr id="15" name="Partial Circle 14">
              <a:extLst>
                <a:ext uri="{FF2B5EF4-FFF2-40B4-BE49-F238E27FC236}">
                  <a16:creationId xmlns:a16="http://schemas.microsoft.com/office/drawing/2014/main" id="{721EFC21-3E55-E396-EA43-A8866E6010A6}"/>
                </a:ext>
              </a:extLst>
            </p:cNvPr>
            <p:cNvSpPr/>
            <p:nvPr/>
          </p:nvSpPr>
          <p:spPr>
            <a:xfrm>
              <a:off x="723809" y="526572"/>
              <a:ext cx="4565904" cy="4565904"/>
            </a:xfrm>
            <a:prstGeom prst="pie">
              <a:avLst>
                <a:gd name="adj1" fmla="val 16200000"/>
                <a:gd name="adj2" fmla="val 1800000"/>
              </a:avLst>
            </a:prstGeom>
            <a:solidFill>
              <a:srgbClr val="009A5E"/>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6" name="Partial Circle 4">
              <a:extLst>
                <a:ext uri="{FF2B5EF4-FFF2-40B4-BE49-F238E27FC236}">
                  <a16:creationId xmlns:a16="http://schemas.microsoft.com/office/drawing/2014/main" id="{B8DF6590-3F70-8C2C-92E5-8E83D7E8CE1C}"/>
                </a:ext>
              </a:extLst>
            </p:cNvPr>
            <p:cNvSpPr txBox="1"/>
            <p:nvPr/>
          </p:nvSpPr>
          <p:spPr>
            <a:xfrm>
              <a:off x="3206248" y="1369090"/>
              <a:ext cx="1549146" cy="152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t" anchorCtr="0">
              <a:noAutofit/>
            </a:bodyPr>
            <a:lstStyle/>
            <a:p>
              <a:pPr marL="0" lvl="0" indent="0" algn="l" defTabSz="577850">
                <a:lnSpc>
                  <a:spcPct val="90000"/>
                </a:lnSpc>
                <a:spcBef>
                  <a:spcPct val="0"/>
                </a:spcBef>
                <a:spcAft>
                  <a:spcPct val="35000"/>
                </a:spcAft>
                <a:buNone/>
              </a:pPr>
              <a:r>
                <a:rPr lang="en-US" sz="2400" dirty="0">
                  <a:latin typeface="Georgia" panose="02040502050405020303" pitchFamily="18" charset="0"/>
                </a:rPr>
                <a:t>Bank Information</a:t>
              </a:r>
            </a:p>
            <a:p>
              <a:pPr marL="57150" lvl="1" indent="-57150" algn="l" defTabSz="444500">
                <a:lnSpc>
                  <a:spcPct val="90000"/>
                </a:lnSpc>
                <a:spcBef>
                  <a:spcPct val="0"/>
                </a:spcBef>
                <a:spcAft>
                  <a:spcPct val="15000"/>
                </a:spcAft>
                <a:buChar char="•"/>
              </a:pPr>
              <a:r>
                <a:rPr lang="en-GB" sz="1600" dirty="0">
                  <a:latin typeface="Georgia" panose="02040502050405020303" pitchFamily="18" charset="0"/>
                </a:rPr>
                <a:t>Bank Name, IBAN, Mobile number (as per bank records) and Email address (as per bank records)</a:t>
              </a:r>
            </a:p>
            <a:p>
              <a:pPr marL="57150" lvl="1" indent="-57150" algn="l" defTabSz="444500">
                <a:lnSpc>
                  <a:spcPct val="90000"/>
                </a:lnSpc>
                <a:spcBef>
                  <a:spcPct val="0"/>
                </a:spcBef>
                <a:spcAft>
                  <a:spcPct val="15000"/>
                </a:spcAft>
                <a:buChar char="•"/>
              </a:pPr>
              <a:r>
                <a:rPr lang="en-GB" sz="1600" dirty="0">
                  <a:latin typeface="Georgia" panose="02040502050405020303" pitchFamily="18" charset="0"/>
                </a:rPr>
                <a:t>Realtime automated verification of provided information with relevant bank</a:t>
              </a:r>
            </a:p>
          </p:txBody>
        </p:sp>
      </p:grpSp>
      <p:grpSp>
        <p:nvGrpSpPr>
          <p:cNvPr id="9" name="Group 8">
            <a:extLst>
              <a:ext uri="{FF2B5EF4-FFF2-40B4-BE49-F238E27FC236}">
                <a16:creationId xmlns:a16="http://schemas.microsoft.com/office/drawing/2014/main" id="{A2F880A0-C907-E25F-6B6A-1DDE91589199}"/>
              </a:ext>
            </a:extLst>
          </p:cNvPr>
          <p:cNvGrpSpPr/>
          <p:nvPr/>
        </p:nvGrpSpPr>
        <p:grpSpPr>
          <a:xfrm>
            <a:off x="5109759" y="1883892"/>
            <a:ext cx="8293994" cy="8016310"/>
            <a:chOff x="711675" y="525850"/>
            <a:chExt cx="4565904" cy="4565904"/>
          </a:xfrm>
        </p:grpSpPr>
        <p:sp>
          <p:nvSpPr>
            <p:cNvPr id="13" name="Partial Circle 12">
              <a:extLst>
                <a:ext uri="{FF2B5EF4-FFF2-40B4-BE49-F238E27FC236}">
                  <a16:creationId xmlns:a16="http://schemas.microsoft.com/office/drawing/2014/main" id="{0856099C-A2A1-00C3-DD45-F8CA1A2D2304}"/>
                </a:ext>
              </a:extLst>
            </p:cNvPr>
            <p:cNvSpPr/>
            <p:nvPr/>
          </p:nvSpPr>
          <p:spPr>
            <a:xfrm>
              <a:off x="711675" y="525850"/>
              <a:ext cx="4565904" cy="4565904"/>
            </a:xfrm>
            <a:prstGeom prst="pie">
              <a:avLst>
                <a:gd name="adj1" fmla="val 1800000"/>
                <a:gd name="adj2" fmla="val 9000000"/>
              </a:avLst>
            </a:prstGeom>
            <a:solidFill>
              <a:srgbClr val="1C203D"/>
            </a:solidFill>
          </p:spPr>
          <p:style>
            <a:lnRef idx="2">
              <a:schemeClr val="lt1">
                <a:hueOff val="0"/>
                <a:satOff val="0"/>
                <a:lumOff val="0"/>
                <a:alphaOff val="0"/>
              </a:schemeClr>
            </a:lnRef>
            <a:fillRef idx="1">
              <a:scrgbClr r="0" g="0" b="0"/>
            </a:fillRef>
            <a:effectRef idx="0">
              <a:schemeClr val="accent3">
                <a:hueOff val="5625132"/>
                <a:satOff val="-8440"/>
                <a:lumOff val="-1373"/>
                <a:alphaOff val="0"/>
              </a:schemeClr>
            </a:effectRef>
            <a:fontRef idx="minor">
              <a:schemeClr val="lt1"/>
            </a:fontRef>
          </p:style>
        </p:sp>
        <p:sp>
          <p:nvSpPr>
            <p:cNvPr id="14" name="Partial Circle 6">
              <a:extLst>
                <a:ext uri="{FF2B5EF4-FFF2-40B4-BE49-F238E27FC236}">
                  <a16:creationId xmlns:a16="http://schemas.microsoft.com/office/drawing/2014/main" id="{378CD8BC-D7BC-6F18-8202-7DAE92D802A7}"/>
                </a:ext>
              </a:extLst>
            </p:cNvPr>
            <p:cNvSpPr txBox="1"/>
            <p:nvPr/>
          </p:nvSpPr>
          <p:spPr>
            <a:xfrm>
              <a:off x="1956509" y="3524918"/>
              <a:ext cx="2065528" cy="1413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t" anchorCtr="0">
              <a:noAutofit/>
            </a:bodyPr>
            <a:lstStyle/>
            <a:p>
              <a:pPr marL="0" lvl="0" indent="0" algn="l" defTabSz="577850">
                <a:lnSpc>
                  <a:spcPct val="90000"/>
                </a:lnSpc>
                <a:spcBef>
                  <a:spcPct val="0"/>
                </a:spcBef>
                <a:spcAft>
                  <a:spcPct val="35000"/>
                </a:spcAft>
                <a:buNone/>
              </a:pPr>
              <a:r>
                <a:rPr lang="en-US" sz="2400" kern="1200" dirty="0">
                  <a:latin typeface="Georgia" panose="02040502050405020303" pitchFamily="18" charset="0"/>
                </a:rPr>
                <a:t>Two Factor Authentication</a:t>
              </a: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OTP verification through provided Mobile Number </a:t>
              </a:r>
              <a:r>
                <a:rPr lang="en-GB" sz="1600" kern="1200" dirty="0">
                  <a:latin typeface="Georgia" panose="02040502050405020303" pitchFamily="18" charset="0"/>
                </a:rPr>
                <a:t>(as per bank records)</a:t>
              </a:r>
              <a:endParaRPr lang="en-US" sz="1600" kern="1200" dirty="0">
                <a:solidFill>
                  <a:srgbClr val="FFFFFF"/>
                </a:solidFill>
                <a:latin typeface="Georgia" panose="02040502050405020303" pitchFamily="18" charset="0"/>
                <a:cs typeface="Calibri"/>
              </a:endParaRP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OTP verification through email on provided email address </a:t>
              </a:r>
              <a:r>
                <a:rPr lang="en-GB" sz="1600" kern="1200" dirty="0">
                  <a:latin typeface="Georgia" panose="02040502050405020303" pitchFamily="18" charset="0"/>
                </a:rPr>
                <a:t>(as per bank records)</a:t>
              </a:r>
              <a:endParaRPr lang="en-US" sz="1600" kern="1200" dirty="0">
                <a:solidFill>
                  <a:srgbClr val="FFFFFF"/>
                </a:solidFill>
                <a:latin typeface="Georgia" panose="02040502050405020303" pitchFamily="18" charset="0"/>
                <a:cs typeface="Calibri"/>
              </a:endParaRPr>
            </a:p>
          </p:txBody>
        </p:sp>
      </p:grpSp>
      <p:grpSp>
        <p:nvGrpSpPr>
          <p:cNvPr id="10" name="Group 9">
            <a:extLst>
              <a:ext uri="{FF2B5EF4-FFF2-40B4-BE49-F238E27FC236}">
                <a16:creationId xmlns:a16="http://schemas.microsoft.com/office/drawing/2014/main" id="{744914DB-2DCD-17F3-94A7-A0F4B25C2C45}"/>
              </a:ext>
            </a:extLst>
          </p:cNvPr>
          <p:cNvGrpSpPr/>
          <p:nvPr/>
        </p:nvGrpSpPr>
        <p:grpSpPr>
          <a:xfrm>
            <a:off x="5100034" y="1887545"/>
            <a:ext cx="8293994" cy="8016310"/>
            <a:chOff x="701950" y="529503"/>
            <a:chExt cx="4565904" cy="4565904"/>
          </a:xfrm>
        </p:grpSpPr>
        <p:sp>
          <p:nvSpPr>
            <p:cNvPr id="11" name="Partial Circle 10">
              <a:extLst>
                <a:ext uri="{FF2B5EF4-FFF2-40B4-BE49-F238E27FC236}">
                  <a16:creationId xmlns:a16="http://schemas.microsoft.com/office/drawing/2014/main" id="{09FB76E6-B5A2-CC37-76BE-7E63D4AA7EDC}"/>
                </a:ext>
              </a:extLst>
            </p:cNvPr>
            <p:cNvSpPr/>
            <p:nvPr/>
          </p:nvSpPr>
          <p:spPr>
            <a:xfrm>
              <a:off x="701950" y="529503"/>
              <a:ext cx="4565904" cy="4565904"/>
            </a:xfrm>
            <a:prstGeom prst="pie">
              <a:avLst>
                <a:gd name="adj1" fmla="val 9000000"/>
                <a:gd name="adj2" fmla="val 16200000"/>
              </a:avLst>
            </a:prstGeom>
            <a:solidFill>
              <a:schemeClr val="bg1">
                <a:lumMod val="50000"/>
              </a:schemeClr>
            </a:solid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sp>
        <p:sp>
          <p:nvSpPr>
            <p:cNvPr id="12" name="Partial Circle 8">
              <a:extLst>
                <a:ext uri="{FF2B5EF4-FFF2-40B4-BE49-F238E27FC236}">
                  <a16:creationId xmlns:a16="http://schemas.microsoft.com/office/drawing/2014/main" id="{B7BA8C76-3061-3158-ACE9-410F3C66CAAB}"/>
                </a:ext>
              </a:extLst>
            </p:cNvPr>
            <p:cNvSpPr txBox="1"/>
            <p:nvPr/>
          </p:nvSpPr>
          <p:spPr>
            <a:xfrm>
              <a:off x="1191154" y="1426377"/>
              <a:ext cx="1653131" cy="15219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t" anchorCtr="0">
              <a:noAutofit/>
            </a:bodyPr>
            <a:lstStyle/>
            <a:p>
              <a:pPr marL="0" lvl="0" indent="0" algn="l" defTabSz="577850">
                <a:lnSpc>
                  <a:spcPct val="90000"/>
                </a:lnSpc>
                <a:spcBef>
                  <a:spcPct val="0"/>
                </a:spcBef>
                <a:spcAft>
                  <a:spcPct val="35000"/>
                </a:spcAft>
                <a:buNone/>
              </a:pPr>
              <a:r>
                <a:rPr lang="en-US" sz="2400" kern="1200" dirty="0"/>
                <a:t>Sharing of Trader Profile by AD</a:t>
              </a: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Account title</a:t>
              </a: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Account status</a:t>
              </a: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Authorized mode of Payments for Imports</a:t>
              </a:r>
            </a:p>
            <a:p>
              <a:pPr marL="57150" lvl="1" indent="-57150" algn="l" defTabSz="444500">
                <a:lnSpc>
                  <a:spcPct val="90000"/>
                </a:lnSpc>
                <a:spcBef>
                  <a:spcPct val="0"/>
                </a:spcBef>
                <a:spcAft>
                  <a:spcPct val="15000"/>
                </a:spcAft>
                <a:buChar char="•"/>
              </a:pPr>
              <a:r>
                <a:rPr lang="en-US" sz="1600" kern="1200" dirty="0">
                  <a:solidFill>
                    <a:srgbClr val="FFFFFF"/>
                  </a:solidFill>
                  <a:latin typeface="Georgia" panose="02040502050405020303" pitchFamily="18" charset="0"/>
                  <a:cs typeface="Calibri"/>
                </a:rPr>
                <a:t>Authorized modes of Payments for Exports</a:t>
              </a:r>
            </a:p>
          </p:txBody>
        </p:sp>
      </p:grpSp>
    </p:spTree>
    <p:extLst>
      <p:ext uri="{BB962C8B-B14F-4D97-AF65-F5344CB8AC3E}">
        <p14:creationId xmlns:p14="http://schemas.microsoft.com/office/powerpoint/2010/main" val="296734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2" y="8141213"/>
            <a:ext cx="10287001"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371600" y="645232"/>
            <a:ext cx="15468600" cy="677108"/>
          </a:xfrm>
        </p:spPr>
        <p:txBody>
          <a:bodyPr/>
          <a:lstStyle/>
          <a:p>
            <a:pPr algn="ctr" rtl="0"/>
            <a:r>
              <a:rPr lang="en-US" sz="4400" dirty="0">
                <a:solidFill>
                  <a:schemeClr val="tx1"/>
                </a:solidFill>
                <a:latin typeface="Tahoma" panose="020B0604030504040204" pitchFamily="34" charset="0"/>
                <a:ea typeface="Tahoma" panose="020B0604030504040204" pitchFamily="34" charset="0"/>
                <a:cs typeface="Tahoma" panose="020B0604030504040204" pitchFamily="34" charset="0"/>
              </a:rPr>
              <a:t>EIF/EFE Elimination</a:t>
            </a:r>
          </a:p>
        </p:txBody>
      </p:sp>
      <p:graphicFrame>
        <p:nvGraphicFramePr>
          <p:cNvPr id="5" name="Diagram 4">
            <a:extLst>
              <a:ext uri="{FF2B5EF4-FFF2-40B4-BE49-F238E27FC236}">
                <a16:creationId xmlns:a16="http://schemas.microsoft.com/office/drawing/2014/main" id="{D589E76F-21C6-8951-6C33-600B0DBEA287}"/>
              </a:ext>
            </a:extLst>
          </p:cNvPr>
          <p:cNvGraphicFramePr/>
          <p:nvPr/>
        </p:nvGraphicFramePr>
        <p:xfrm>
          <a:off x="-685800" y="1728668"/>
          <a:ext cx="19202400" cy="714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29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192306" y="644537"/>
            <a:ext cx="16445753" cy="677108"/>
          </a:xfrm>
        </p:spPr>
        <p:txBody>
          <a:bodyPr/>
          <a:lstStyle/>
          <a:p>
            <a:pPr algn="ctr"/>
            <a:r>
              <a:rPr lang="en-US" sz="4400" dirty="0">
                <a:latin typeface="Helvetica" panose="020B0604020202020204" pitchFamily="34" charset="0"/>
                <a:cs typeface="Helvetica" panose="020B0604020202020204" pitchFamily="34" charset="0"/>
              </a:rPr>
              <a:t>Single Declaration (Imports &amp; Exports)</a:t>
            </a: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178859" y="1943100"/>
            <a:ext cx="16459200" cy="6645088"/>
          </a:xfrm>
        </p:spPr>
        <p:txBody>
          <a:bodyPr/>
          <a:lstStyle/>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Consolidated Declaration for consumption of Customs (GD) and OGAs (LPCO application)</a:t>
            </a:r>
          </a:p>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All data elements for GD and OGA applications are captured at the time of filing of SD </a:t>
            </a:r>
          </a:p>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All mandatory documents uploaded with the SD</a:t>
            </a:r>
          </a:p>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Relevant data fields/elements are transmitted to Customs and OGAs upon submission </a:t>
            </a:r>
          </a:p>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Parallel / simultaneous processing by Customs and OGAs</a:t>
            </a:r>
          </a:p>
          <a:p>
            <a:pPr marL="285750" indent="-285750" algn="l" rtl="0">
              <a:lnSpc>
                <a:spcPct val="150000"/>
              </a:lnSpc>
              <a:spcBef>
                <a:spcPts val="1200"/>
              </a:spcBef>
              <a:buFont typeface="Wingdings" panose="05000000000000000000" pitchFamily="2" charset="2"/>
              <a:buChar char="§"/>
            </a:pPr>
            <a:r>
              <a:rPr lang="en-US" sz="3200" kern="1200" dirty="0">
                <a:solidFill>
                  <a:schemeClr val="tx1"/>
                </a:solidFill>
                <a:latin typeface="Georgia" panose="02040502050405020303" pitchFamily="18" charset="0"/>
                <a:cs typeface="Calibri" panose="020F0502020204030204" pitchFamily="34" charset="0"/>
              </a:rPr>
              <a:t>So far, around 3000 SDs have been filed and processed through PSW system</a:t>
            </a:r>
          </a:p>
        </p:txBody>
      </p:sp>
    </p:spTree>
    <p:extLst>
      <p:ext uri="{BB962C8B-B14F-4D97-AF65-F5344CB8AC3E}">
        <p14:creationId xmlns:p14="http://schemas.microsoft.com/office/powerpoint/2010/main" val="302074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447800" y="542412"/>
            <a:ext cx="16306800" cy="677108"/>
          </a:xfrm>
        </p:spPr>
        <p:txBody>
          <a:bodyPr/>
          <a:lstStyle/>
          <a:p>
            <a:pPr algn="ctr"/>
            <a:r>
              <a:rPr lang="en-US" sz="4400" dirty="0">
                <a:solidFill>
                  <a:srgbClr val="198754"/>
                </a:solidFill>
                <a:latin typeface="Helvetica" pitchFamily="2" charset="0"/>
              </a:rPr>
              <a:t>Trade Information Portal of Pakistan (</a:t>
            </a:r>
            <a:r>
              <a:rPr lang="en-US" sz="4400" dirty="0" err="1">
                <a:solidFill>
                  <a:srgbClr val="198754"/>
                </a:solidFill>
                <a:latin typeface="Helvetica" pitchFamily="2" charset="0"/>
              </a:rPr>
              <a:t>TradeVerse</a:t>
            </a:r>
            <a:r>
              <a:rPr lang="en-US" sz="4400" dirty="0">
                <a:solidFill>
                  <a:srgbClr val="198754"/>
                </a:solidFill>
                <a:latin typeface="Helvetica" pitchFamily="2" charset="0"/>
              </a:rPr>
              <a:t>)</a:t>
            </a:r>
            <a:endParaRPr lang="en-US" sz="4400" dirty="0">
              <a:latin typeface="Helvetica" pitchFamily="2" charset="0"/>
              <a:cs typeface="Helvetica" panose="020B0604020202020204" pitchFamily="34" charset="0"/>
            </a:endParaRPr>
          </a:p>
        </p:txBody>
      </p:sp>
      <p:sp>
        <p:nvSpPr>
          <p:cNvPr id="4" name="Text Placeholder 3">
            <a:extLst>
              <a:ext uri="{FF2B5EF4-FFF2-40B4-BE49-F238E27FC236}">
                <a16:creationId xmlns:a16="http://schemas.microsoft.com/office/drawing/2014/main" id="{5620AFA1-F253-4D30-B65F-01C28A4B4223}"/>
              </a:ext>
            </a:extLst>
          </p:cNvPr>
          <p:cNvSpPr>
            <a:spLocks noGrp="1"/>
          </p:cNvSpPr>
          <p:nvPr>
            <p:ph type="body" idx="1"/>
          </p:nvPr>
        </p:nvSpPr>
        <p:spPr>
          <a:xfrm>
            <a:off x="1295400" y="1580814"/>
            <a:ext cx="16459200" cy="7154331"/>
          </a:xfrm>
        </p:spPr>
        <p:txBody>
          <a:bodyPr/>
          <a:lstStyle/>
          <a:p>
            <a:pPr marL="285750"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Successfully rolled-out TIPP on 31, March, 2022 as under article 1.2 of the WTO’s TFA</a:t>
            </a:r>
          </a:p>
          <a:p>
            <a:pPr marL="285750"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Digitized customs tariffs and trade statistics with the latest and current data based on 9.2 million transactions; available both in English and Urdu languages</a:t>
            </a:r>
          </a:p>
          <a:p>
            <a:pPr marL="285750"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Facilitates cross-border trade by providing complete trade-related information and guidance to individuals and businesses engaged in cross-border trade</a:t>
            </a:r>
          </a:p>
          <a:p>
            <a:pPr marL="285750"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Over 530 laws, regulations, procedures, and other trade-related measures from over 77 government agencies have been completely digitized and can now be accessed online</a:t>
            </a:r>
          </a:p>
          <a:p>
            <a:pPr marL="285750"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Businesses can also access/download licenses, permits, certificates, and other documents from the portal and get complete information on applicable fees, processing times, and step-by-step procedures</a:t>
            </a:r>
          </a:p>
          <a:p>
            <a:pPr marL="3486150" lvl="7" indent="-285750" algn="l" rtl="0">
              <a:lnSpc>
                <a:spcPct val="150000"/>
              </a:lnSpc>
              <a:spcBef>
                <a:spcPts val="1200"/>
              </a:spcBef>
              <a:buFont typeface="Wingdings" panose="05000000000000000000" pitchFamily="2" charset="2"/>
              <a:buChar char="§"/>
            </a:pPr>
            <a:r>
              <a:rPr lang="en-US" sz="2800" kern="1200" dirty="0">
                <a:solidFill>
                  <a:schemeClr val="tx1"/>
                </a:solidFill>
                <a:latin typeface="Georgia" panose="02040502050405020303" pitchFamily="18" charset="0"/>
                <a:cs typeface="Calibri" panose="020F0502020204030204" pitchFamily="34" charset="0"/>
              </a:rPr>
              <a:t>Access on </a:t>
            </a:r>
            <a:r>
              <a:rPr lang="en-US" sz="2800" kern="1200" dirty="0">
                <a:solidFill>
                  <a:schemeClr val="tx1"/>
                </a:solidFill>
                <a:latin typeface="Georgia" panose="02040502050405020303" pitchFamily="18" charset="0"/>
                <a:cs typeface="Calibri" panose="020F0502020204030204" pitchFamily="34" charset="0"/>
                <a:hlinkClick r:id="rId3"/>
              </a:rPr>
              <a:t>www.tipp.gov.pk</a:t>
            </a:r>
            <a:r>
              <a:rPr lang="en-US" sz="2800" kern="1200" dirty="0">
                <a:solidFill>
                  <a:schemeClr val="tx1"/>
                </a:solidFill>
                <a:latin typeface="Georgia" panose="02040502050405020303" pitchFamily="18" charset="0"/>
                <a:cs typeface="Calibri" panose="020F0502020204030204" pitchFamily="34" charset="0"/>
              </a:rPr>
              <a:t> </a:t>
            </a:r>
          </a:p>
        </p:txBody>
      </p:sp>
    </p:spTree>
    <p:extLst>
      <p:ext uri="{BB962C8B-B14F-4D97-AF65-F5344CB8AC3E}">
        <p14:creationId xmlns:p14="http://schemas.microsoft.com/office/powerpoint/2010/main" val="168854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97392" y="7237487"/>
            <a:ext cx="10798271" cy="2782813"/>
          </a:xfrm>
          <a:prstGeom prst="rect">
            <a:avLst/>
          </a:prstGeom>
        </p:spPr>
        <p:txBody>
          <a:bodyPr vert="horz" wrap="square" lIns="0" tIns="12700" rIns="0" bIns="0" rtlCol="0">
            <a:spAutoFit/>
          </a:bodyPr>
          <a:lstStyle/>
          <a:p>
            <a:pPr marL="12700" algn="ctr">
              <a:lnSpc>
                <a:spcPct val="100000"/>
              </a:lnSpc>
              <a:spcBef>
                <a:spcPts val="100"/>
              </a:spcBef>
            </a:pPr>
            <a:br>
              <a:rPr lang="en-US" sz="6000" spc="300" dirty="0">
                <a:solidFill>
                  <a:srgbClr val="FFFFFF"/>
                </a:solidFill>
                <a:latin typeface="Bebas Neue" panose="00000500000000000000" pitchFamily="2" charset="0"/>
                <a:cs typeface="Helvetica" panose="020B0604020202020204" pitchFamily="34" charset="0"/>
              </a:rPr>
            </a:br>
            <a:r>
              <a:rPr lang="en-US" sz="6000" spc="300" dirty="0">
                <a:solidFill>
                  <a:srgbClr val="FFFFFF"/>
                </a:solidFill>
                <a:latin typeface="Bebas Neue" panose="00000500000000000000" pitchFamily="2" charset="0"/>
                <a:cs typeface="Helvetica" panose="020B0604020202020204" pitchFamily="34" charset="0"/>
              </a:rPr>
              <a:t>Muhammad Ahmad</a:t>
            </a:r>
            <a:br>
              <a:rPr lang="en-US" sz="6000" spc="300" dirty="0">
                <a:solidFill>
                  <a:srgbClr val="FFFFFF"/>
                </a:solidFill>
                <a:latin typeface="Bebas Neue" panose="00000500000000000000" pitchFamily="2" charset="0"/>
                <a:cs typeface="Helvetica" panose="020B0604020202020204" pitchFamily="34" charset="0"/>
              </a:rPr>
            </a:br>
            <a:r>
              <a:rPr lang="en-US" sz="6000" spc="300" dirty="0">
                <a:solidFill>
                  <a:srgbClr val="FFFFFF"/>
                </a:solidFill>
                <a:latin typeface="Bebas Neue" panose="00000500000000000000" pitchFamily="2" charset="0"/>
                <a:cs typeface="Helvetica" panose="020B0604020202020204" pitchFamily="34" charset="0"/>
              </a:rPr>
              <a:t>Domain Officer, PSW</a:t>
            </a:r>
            <a:endParaRPr sz="6000" spc="300" dirty="0">
              <a:solidFill>
                <a:srgbClr val="FFFFFF"/>
              </a:solidFill>
              <a:latin typeface="Bebas Neue" panose="00000500000000000000" pitchFamily="2" charset="0"/>
              <a:cs typeface="Helvetica" panose="020B0604020202020204" pitchFamily="34" charset="0"/>
            </a:endParaRPr>
          </a:p>
        </p:txBody>
      </p:sp>
      <p:grpSp>
        <p:nvGrpSpPr>
          <p:cNvPr id="3" name="object 3"/>
          <p:cNvGrpSpPr/>
          <p:nvPr/>
        </p:nvGrpSpPr>
        <p:grpSpPr>
          <a:xfrm>
            <a:off x="0" y="8484989"/>
            <a:ext cx="11463020" cy="1802130"/>
            <a:chOff x="0" y="8484989"/>
            <a:chExt cx="11463020" cy="1802130"/>
          </a:xfrm>
        </p:grpSpPr>
        <p:sp>
          <p:nvSpPr>
            <p:cNvPr id="4" name="object 4"/>
            <p:cNvSpPr/>
            <p:nvPr/>
          </p:nvSpPr>
          <p:spPr>
            <a:xfrm>
              <a:off x="0" y="8484989"/>
              <a:ext cx="11463020" cy="1802130"/>
            </a:xfrm>
            <a:custGeom>
              <a:avLst/>
              <a:gdLst/>
              <a:ahLst/>
              <a:cxnLst/>
              <a:rect l="l" t="t" r="r" b="b"/>
              <a:pathLst>
                <a:path w="11463020" h="1802129">
                  <a:moveTo>
                    <a:pt x="0" y="1802010"/>
                  </a:moveTo>
                  <a:lnTo>
                    <a:pt x="0" y="0"/>
                  </a:lnTo>
                  <a:lnTo>
                    <a:pt x="11462527" y="1793045"/>
                  </a:lnTo>
                  <a:lnTo>
                    <a:pt x="11461125" y="1802010"/>
                  </a:lnTo>
                  <a:lnTo>
                    <a:pt x="0" y="1802010"/>
                  </a:lnTo>
                  <a:close/>
                </a:path>
              </a:pathLst>
            </a:custGeom>
            <a:solidFill>
              <a:srgbClr val="00995D"/>
            </a:solidFill>
          </p:spPr>
          <p:txBody>
            <a:bodyPr wrap="square" lIns="0" tIns="0" rIns="0" bIns="0" rtlCol="0"/>
            <a:lstStyle/>
            <a:p>
              <a:endParaRPr/>
            </a:p>
          </p:txBody>
        </p:sp>
        <p:sp>
          <p:nvSpPr>
            <p:cNvPr id="5" name="object 5"/>
            <p:cNvSpPr/>
            <p:nvPr/>
          </p:nvSpPr>
          <p:spPr>
            <a:xfrm>
              <a:off x="1028833" y="8600165"/>
              <a:ext cx="1447800" cy="1685925"/>
            </a:xfrm>
            <a:custGeom>
              <a:avLst/>
              <a:gdLst/>
              <a:ahLst/>
              <a:cxnLst/>
              <a:rect l="l" t="t" r="r" b="b"/>
              <a:pathLst>
                <a:path w="1447800" h="1685925">
                  <a:moveTo>
                    <a:pt x="946289" y="637472"/>
                  </a:moveTo>
                  <a:lnTo>
                    <a:pt x="924248" y="632993"/>
                  </a:lnTo>
                  <a:lnTo>
                    <a:pt x="906198" y="620797"/>
                  </a:lnTo>
                  <a:lnTo>
                    <a:pt x="894002" y="602748"/>
                  </a:lnTo>
                  <a:lnTo>
                    <a:pt x="889523" y="580707"/>
                  </a:lnTo>
                  <a:lnTo>
                    <a:pt x="893923" y="558666"/>
                  </a:lnTo>
                  <a:lnTo>
                    <a:pt x="905985" y="540617"/>
                  </a:lnTo>
                  <a:lnTo>
                    <a:pt x="924009" y="528421"/>
                  </a:lnTo>
                  <a:lnTo>
                    <a:pt x="946289" y="523942"/>
                  </a:lnTo>
                  <a:lnTo>
                    <a:pt x="968330" y="528421"/>
                  </a:lnTo>
                  <a:lnTo>
                    <a:pt x="986380" y="540617"/>
                  </a:lnTo>
                  <a:lnTo>
                    <a:pt x="998576" y="558666"/>
                  </a:lnTo>
                  <a:lnTo>
                    <a:pt x="1003055" y="580707"/>
                  </a:lnTo>
                  <a:lnTo>
                    <a:pt x="998576" y="602748"/>
                  </a:lnTo>
                  <a:lnTo>
                    <a:pt x="986380" y="620797"/>
                  </a:lnTo>
                  <a:lnTo>
                    <a:pt x="968330" y="632993"/>
                  </a:lnTo>
                  <a:lnTo>
                    <a:pt x="946289" y="637472"/>
                  </a:lnTo>
                  <a:close/>
                </a:path>
                <a:path w="1447800" h="1685925">
                  <a:moveTo>
                    <a:pt x="501244" y="637472"/>
                  </a:moveTo>
                  <a:lnTo>
                    <a:pt x="479202" y="632993"/>
                  </a:lnTo>
                  <a:lnTo>
                    <a:pt x="461153" y="620797"/>
                  </a:lnTo>
                  <a:lnTo>
                    <a:pt x="448957" y="602748"/>
                  </a:lnTo>
                  <a:lnTo>
                    <a:pt x="444478" y="580707"/>
                  </a:lnTo>
                  <a:lnTo>
                    <a:pt x="448957" y="558666"/>
                  </a:lnTo>
                  <a:lnTo>
                    <a:pt x="461153" y="540617"/>
                  </a:lnTo>
                  <a:lnTo>
                    <a:pt x="479202" y="528421"/>
                  </a:lnTo>
                  <a:lnTo>
                    <a:pt x="501244" y="523942"/>
                  </a:lnTo>
                  <a:lnTo>
                    <a:pt x="523285" y="528421"/>
                  </a:lnTo>
                  <a:lnTo>
                    <a:pt x="541335" y="540617"/>
                  </a:lnTo>
                  <a:lnTo>
                    <a:pt x="553530" y="558666"/>
                  </a:lnTo>
                  <a:lnTo>
                    <a:pt x="558010" y="580707"/>
                  </a:lnTo>
                  <a:lnTo>
                    <a:pt x="553530" y="602748"/>
                  </a:lnTo>
                  <a:lnTo>
                    <a:pt x="541335" y="620797"/>
                  </a:lnTo>
                  <a:lnTo>
                    <a:pt x="523285" y="632993"/>
                  </a:lnTo>
                  <a:lnTo>
                    <a:pt x="501244" y="637472"/>
                  </a:lnTo>
                  <a:close/>
                </a:path>
                <a:path w="1447800" h="1685925">
                  <a:moveTo>
                    <a:pt x="56766" y="637472"/>
                  </a:moveTo>
                  <a:lnTo>
                    <a:pt x="34724" y="632993"/>
                  </a:lnTo>
                  <a:lnTo>
                    <a:pt x="16675" y="620797"/>
                  </a:lnTo>
                  <a:lnTo>
                    <a:pt x="4479" y="602748"/>
                  </a:lnTo>
                  <a:lnTo>
                    <a:pt x="0" y="580707"/>
                  </a:lnTo>
                  <a:lnTo>
                    <a:pt x="4479" y="558666"/>
                  </a:lnTo>
                  <a:lnTo>
                    <a:pt x="16675" y="540617"/>
                  </a:lnTo>
                  <a:lnTo>
                    <a:pt x="34724" y="528421"/>
                  </a:lnTo>
                  <a:lnTo>
                    <a:pt x="56766" y="523942"/>
                  </a:lnTo>
                  <a:lnTo>
                    <a:pt x="78807" y="528421"/>
                  </a:lnTo>
                  <a:lnTo>
                    <a:pt x="96857" y="540617"/>
                  </a:lnTo>
                  <a:lnTo>
                    <a:pt x="109052" y="558666"/>
                  </a:lnTo>
                  <a:lnTo>
                    <a:pt x="113532" y="580707"/>
                  </a:lnTo>
                  <a:lnTo>
                    <a:pt x="109052" y="602748"/>
                  </a:lnTo>
                  <a:lnTo>
                    <a:pt x="96857" y="620797"/>
                  </a:lnTo>
                  <a:lnTo>
                    <a:pt x="78807" y="632993"/>
                  </a:lnTo>
                  <a:lnTo>
                    <a:pt x="56766" y="637472"/>
                  </a:lnTo>
                  <a:close/>
                </a:path>
                <a:path w="1447800" h="1685925">
                  <a:moveTo>
                    <a:pt x="1390767" y="637472"/>
                  </a:moveTo>
                  <a:lnTo>
                    <a:pt x="1368726" y="632993"/>
                  </a:lnTo>
                  <a:lnTo>
                    <a:pt x="1350676" y="620797"/>
                  </a:lnTo>
                  <a:lnTo>
                    <a:pt x="1338480" y="602748"/>
                  </a:lnTo>
                  <a:lnTo>
                    <a:pt x="1334001" y="580707"/>
                  </a:lnTo>
                  <a:lnTo>
                    <a:pt x="1338480" y="558666"/>
                  </a:lnTo>
                  <a:lnTo>
                    <a:pt x="1350676" y="540617"/>
                  </a:lnTo>
                  <a:lnTo>
                    <a:pt x="1368726" y="528421"/>
                  </a:lnTo>
                  <a:lnTo>
                    <a:pt x="1390767" y="523942"/>
                  </a:lnTo>
                  <a:lnTo>
                    <a:pt x="1412809" y="528421"/>
                  </a:lnTo>
                  <a:lnTo>
                    <a:pt x="1430858" y="540617"/>
                  </a:lnTo>
                  <a:lnTo>
                    <a:pt x="1443054" y="558666"/>
                  </a:lnTo>
                  <a:lnTo>
                    <a:pt x="1447533" y="580707"/>
                  </a:lnTo>
                  <a:lnTo>
                    <a:pt x="1443054" y="602748"/>
                  </a:lnTo>
                  <a:lnTo>
                    <a:pt x="1430858" y="620797"/>
                  </a:lnTo>
                  <a:lnTo>
                    <a:pt x="1412809" y="632993"/>
                  </a:lnTo>
                  <a:lnTo>
                    <a:pt x="1390767" y="637472"/>
                  </a:lnTo>
                  <a:close/>
                </a:path>
                <a:path w="1447800" h="1685925">
                  <a:moveTo>
                    <a:pt x="946289" y="1161982"/>
                  </a:moveTo>
                  <a:lnTo>
                    <a:pt x="924248" y="1157503"/>
                  </a:lnTo>
                  <a:lnTo>
                    <a:pt x="906198" y="1145307"/>
                  </a:lnTo>
                  <a:lnTo>
                    <a:pt x="894002" y="1127258"/>
                  </a:lnTo>
                  <a:lnTo>
                    <a:pt x="889523" y="1105217"/>
                  </a:lnTo>
                  <a:lnTo>
                    <a:pt x="893923" y="1083176"/>
                  </a:lnTo>
                  <a:lnTo>
                    <a:pt x="905985" y="1065126"/>
                  </a:lnTo>
                  <a:lnTo>
                    <a:pt x="924009" y="1052931"/>
                  </a:lnTo>
                  <a:lnTo>
                    <a:pt x="946289" y="1048452"/>
                  </a:lnTo>
                  <a:lnTo>
                    <a:pt x="968330" y="1052931"/>
                  </a:lnTo>
                  <a:lnTo>
                    <a:pt x="986380" y="1065126"/>
                  </a:lnTo>
                  <a:lnTo>
                    <a:pt x="998576" y="1083176"/>
                  </a:lnTo>
                  <a:lnTo>
                    <a:pt x="1003055" y="1105217"/>
                  </a:lnTo>
                  <a:lnTo>
                    <a:pt x="998576" y="1127258"/>
                  </a:lnTo>
                  <a:lnTo>
                    <a:pt x="986380" y="1145307"/>
                  </a:lnTo>
                  <a:lnTo>
                    <a:pt x="968330" y="1157503"/>
                  </a:lnTo>
                  <a:lnTo>
                    <a:pt x="946289" y="1161982"/>
                  </a:lnTo>
                  <a:close/>
                </a:path>
                <a:path w="1447800" h="1685925">
                  <a:moveTo>
                    <a:pt x="501244" y="1161982"/>
                  </a:moveTo>
                  <a:lnTo>
                    <a:pt x="479202" y="1157503"/>
                  </a:lnTo>
                  <a:lnTo>
                    <a:pt x="461153" y="1145307"/>
                  </a:lnTo>
                  <a:lnTo>
                    <a:pt x="448957" y="1127258"/>
                  </a:lnTo>
                  <a:lnTo>
                    <a:pt x="444478" y="1105217"/>
                  </a:lnTo>
                  <a:lnTo>
                    <a:pt x="448957" y="1083176"/>
                  </a:lnTo>
                  <a:lnTo>
                    <a:pt x="461153" y="1065126"/>
                  </a:lnTo>
                  <a:lnTo>
                    <a:pt x="479202" y="1052931"/>
                  </a:lnTo>
                  <a:lnTo>
                    <a:pt x="501244" y="1048452"/>
                  </a:lnTo>
                  <a:lnTo>
                    <a:pt x="523285" y="1052931"/>
                  </a:lnTo>
                  <a:lnTo>
                    <a:pt x="541335" y="1065126"/>
                  </a:lnTo>
                  <a:lnTo>
                    <a:pt x="553530" y="1083176"/>
                  </a:lnTo>
                  <a:lnTo>
                    <a:pt x="558010" y="1105217"/>
                  </a:lnTo>
                  <a:lnTo>
                    <a:pt x="553530" y="1127258"/>
                  </a:lnTo>
                  <a:lnTo>
                    <a:pt x="541335" y="1145307"/>
                  </a:lnTo>
                  <a:lnTo>
                    <a:pt x="523285" y="1157503"/>
                  </a:lnTo>
                  <a:lnTo>
                    <a:pt x="501244" y="1161982"/>
                  </a:lnTo>
                  <a:close/>
                </a:path>
                <a:path w="1447800" h="1685925">
                  <a:moveTo>
                    <a:pt x="56766" y="1161982"/>
                  </a:moveTo>
                  <a:lnTo>
                    <a:pt x="34724" y="1157503"/>
                  </a:lnTo>
                  <a:lnTo>
                    <a:pt x="16675" y="1145307"/>
                  </a:lnTo>
                  <a:lnTo>
                    <a:pt x="4479" y="1127258"/>
                  </a:lnTo>
                  <a:lnTo>
                    <a:pt x="0" y="1105217"/>
                  </a:lnTo>
                  <a:lnTo>
                    <a:pt x="4479" y="1083176"/>
                  </a:lnTo>
                  <a:lnTo>
                    <a:pt x="16675" y="1065126"/>
                  </a:lnTo>
                  <a:lnTo>
                    <a:pt x="34724" y="1052931"/>
                  </a:lnTo>
                  <a:lnTo>
                    <a:pt x="56766" y="1048452"/>
                  </a:lnTo>
                  <a:lnTo>
                    <a:pt x="78807" y="1052931"/>
                  </a:lnTo>
                  <a:lnTo>
                    <a:pt x="96857" y="1065126"/>
                  </a:lnTo>
                  <a:lnTo>
                    <a:pt x="109052" y="1083176"/>
                  </a:lnTo>
                  <a:lnTo>
                    <a:pt x="113532" y="1105217"/>
                  </a:lnTo>
                  <a:lnTo>
                    <a:pt x="109052" y="1127258"/>
                  </a:lnTo>
                  <a:lnTo>
                    <a:pt x="96857" y="1145307"/>
                  </a:lnTo>
                  <a:lnTo>
                    <a:pt x="78807" y="1157503"/>
                  </a:lnTo>
                  <a:lnTo>
                    <a:pt x="56766" y="1161982"/>
                  </a:lnTo>
                  <a:close/>
                </a:path>
                <a:path w="1447800" h="1685925">
                  <a:moveTo>
                    <a:pt x="1390767" y="1161982"/>
                  </a:moveTo>
                  <a:lnTo>
                    <a:pt x="1368726" y="1157503"/>
                  </a:lnTo>
                  <a:lnTo>
                    <a:pt x="1350676" y="1145307"/>
                  </a:lnTo>
                  <a:lnTo>
                    <a:pt x="1338480" y="1127258"/>
                  </a:lnTo>
                  <a:lnTo>
                    <a:pt x="1334001" y="1105217"/>
                  </a:lnTo>
                  <a:lnTo>
                    <a:pt x="1338480" y="1083176"/>
                  </a:lnTo>
                  <a:lnTo>
                    <a:pt x="1350676" y="1065126"/>
                  </a:lnTo>
                  <a:lnTo>
                    <a:pt x="1368726" y="1052931"/>
                  </a:lnTo>
                  <a:lnTo>
                    <a:pt x="1390767" y="1048452"/>
                  </a:lnTo>
                  <a:lnTo>
                    <a:pt x="1412809" y="1052931"/>
                  </a:lnTo>
                  <a:lnTo>
                    <a:pt x="1430858" y="1065126"/>
                  </a:lnTo>
                  <a:lnTo>
                    <a:pt x="1443054" y="1083176"/>
                  </a:lnTo>
                  <a:lnTo>
                    <a:pt x="1447533" y="1105217"/>
                  </a:lnTo>
                  <a:lnTo>
                    <a:pt x="1443054" y="1127258"/>
                  </a:lnTo>
                  <a:lnTo>
                    <a:pt x="1430858" y="1145307"/>
                  </a:lnTo>
                  <a:lnTo>
                    <a:pt x="1412809" y="1157503"/>
                  </a:lnTo>
                  <a:lnTo>
                    <a:pt x="1390767" y="1161982"/>
                  </a:lnTo>
                  <a:close/>
                </a:path>
                <a:path w="1447800" h="1685925">
                  <a:moveTo>
                    <a:pt x="946289" y="113530"/>
                  </a:moveTo>
                  <a:lnTo>
                    <a:pt x="924248" y="109051"/>
                  </a:lnTo>
                  <a:lnTo>
                    <a:pt x="906198" y="96855"/>
                  </a:lnTo>
                  <a:lnTo>
                    <a:pt x="894002" y="78805"/>
                  </a:lnTo>
                  <a:lnTo>
                    <a:pt x="889523" y="56765"/>
                  </a:lnTo>
                  <a:lnTo>
                    <a:pt x="893923" y="34724"/>
                  </a:lnTo>
                  <a:lnTo>
                    <a:pt x="905985" y="16674"/>
                  </a:lnTo>
                  <a:lnTo>
                    <a:pt x="924009" y="4479"/>
                  </a:lnTo>
                  <a:lnTo>
                    <a:pt x="946289" y="0"/>
                  </a:lnTo>
                  <a:lnTo>
                    <a:pt x="968330" y="4479"/>
                  </a:lnTo>
                  <a:lnTo>
                    <a:pt x="986380" y="16674"/>
                  </a:lnTo>
                  <a:lnTo>
                    <a:pt x="998576" y="34724"/>
                  </a:lnTo>
                  <a:lnTo>
                    <a:pt x="1003055" y="56765"/>
                  </a:lnTo>
                  <a:lnTo>
                    <a:pt x="998576" y="78805"/>
                  </a:lnTo>
                  <a:lnTo>
                    <a:pt x="986380" y="96855"/>
                  </a:lnTo>
                  <a:lnTo>
                    <a:pt x="968330" y="109051"/>
                  </a:lnTo>
                  <a:lnTo>
                    <a:pt x="946289" y="113530"/>
                  </a:lnTo>
                  <a:close/>
                </a:path>
                <a:path w="1447800" h="1685925">
                  <a:moveTo>
                    <a:pt x="501244" y="113530"/>
                  </a:moveTo>
                  <a:lnTo>
                    <a:pt x="479202" y="109051"/>
                  </a:lnTo>
                  <a:lnTo>
                    <a:pt x="461153" y="96855"/>
                  </a:lnTo>
                  <a:lnTo>
                    <a:pt x="448957" y="78805"/>
                  </a:lnTo>
                  <a:lnTo>
                    <a:pt x="444478" y="56765"/>
                  </a:lnTo>
                  <a:lnTo>
                    <a:pt x="448957" y="34724"/>
                  </a:lnTo>
                  <a:lnTo>
                    <a:pt x="461153" y="16674"/>
                  </a:lnTo>
                  <a:lnTo>
                    <a:pt x="479202" y="4479"/>
                  </a:lnTo>
                  <a:lnTo>
                    <a:pt x="501244" y="0"/>
                  </a:lnTo>
                  <a:lnTo>
                    <a:pt x="523285" y="4479"/>
                  </a:lnTo>
                  <a:lnTo>
                    <a:pt x="541335" y="16674"/>
                  </a:lnTo>
                  <a:lnTo>
                    <a:pt x="553530" y="34724"/>
                  </a:lnTo>
                  <a:lnTo>
                    <a:pt x="558010" y="56765"/>
                  </a:lnTo>
                  <a:lnTo>
                    <a:pt x="553530" y="78805"/>
                  </a:lnTo>
                  <a:lnTo>
                    <a:pt x="541335" y="96855"/>
                  </a:lnTo>
                  <a:lnTo>
                    <a:pt x="523285" y="109051"/>
                  </a:lnTo>
                  <a:lnTo>
                    <a:pt x="501244" y="113530"/>
                  </a:lnTo>
                  <a:close/>
                </a:path>
                <a:path w="1447800" h="1685925">
                  <a:moveTo>
                    <a:pt x="56766" y="113530"/>
                  </a:moveTo>
                  <a:lnTo>
                    <a:pt x="34724" y="109051"/>
                  </a:lnTo>
                  <a:lnTo>
                    <a:pt x="16675" y="96855"/>
                  </a:lnTo>
                  <a:lnTo>
                    <a:pt x="4479" y="78805"/>
                  </a:lnTo>
                  <a:lnTo>
                    <a:pt x="0" y="56765"/>
                  </a:lnTo>
                  <a:lnTo>
                    <a:pt x="4479" y="34724"/>
                  </a:lnTo>
                  <a:lnTo>
                    <a:pt x="16675" y="16674"/>
                  </a:lnTo>
                  <a:lnTo>
                    <a:pt x="34724" y="4479"/>
                  </a:lnTo>
                  <a:lnTo>
                    <a:pt x="56766" y="0"/>
                  </a:lnTo>
                  <a:lnTo>
                    <a:pt x="78807" y="4479"/>
                  </a:lnTo>
                  <a:lnTo>
                    <a:pt x="96857" y="16674"/>
                  </a:lnTo>
                  <a:lnTo>
                    <a:pt x="109052" y="34724"/>
                  </a:lnTo>
                  <a:lnTo>
                    <a:pt x="113532" y="56765"/>
                  </a:lnTo>
                  <a:lnTo>
                    <a:pt x="109052" y="78805"/>
                  </a:lnTo>
                  <a:lnTo>
                    <a:pt x="96857" y="96855"/>
                  </a:lnTo>
                  <a:lnTo>
                    <a:pt x="78807" y="109051"/>
                  </a:lnTo>
                  <a:lnTo>
                    <a:pt x="56766" y="113530"/>
                  </a:lnTo>
                  <a:close/>
                </a:path>
                <a:path w="1447800" h="1685925">
                  <a:moveTo>
                    <a:pt x="1390767" y="113530"/>
                  </a:moveTo>
                  <a:lnTo>
                    <a:pt x="1368726" y="109051"/>
                  </a:lnTo>
                  <a:lnTo>
                    <a:pt x="1350676" y="96855"/>
                  </a:lnTo>
                  <a:lnTo>
                    <a:pt x="1338480" y="78805"/>
                  </a:lnTo>
                  <a:lnTo>
                    <a:pt x="1334001" y="56765"/>
                  </a:lnTo>
                  <a:lnTo>
                    <a:pt x="1338480" y="34724"/>
                  </a:lnTo>
                  <a:lnTo>
                    <a:pt x="1350676" y="16674"/>
                  </a:lnTo>
                  <a:lnTo>
                    <a:pt x="1368726" y="4479"/>
                  </a:lnTo>
                  <a:lnTo>
                    <a:pt x="1390767" y="0"/>
                  </a:lnTo>
                  <a:lnTo>
                    <a:pt x="1412809" y="4479"/>
                  </a:lnTo>
                  <a:lnTo>
                    <a:pt x="1430858" y="16674"/>
                  </a:lnTo>
                  <a:lnTo>
                    <a:pt x="1443054" y="34724"/>
                  </a:lnTo>
                  <a:lnTo>
                    <a:pt x="1447533" y="56765"/>
                  </a:lnTo>
                  <a:lnTo>
                    <a:pt x="1443054" y="78805"/>
                  </a:lnTo>
                  <a:lnTo>
                    <a:pt x="1430858" y="96855"/>
                  </a:lnTo>
                  <a:lnTo>
                    <a:pt x="1412809" y="109051"/>
                  </a:lnTo>
                  <a:lnTo>
                    <a:pt x="1390767" y="113530"/>
                  </a:lnTo>
                  <a:close/>
                </a:path>
                <a:path w="1447800" h="1685925">
                  <a:moveTo>
                    <a:pt x="946289" y="1685924"/>
                  </a:moveTo>
                  <a:lnTo>
                    <a:pt x="924248" y="1681445"/>
                  </a:lnTo>
                  <a:lnTo>
                    <a:pt x="906198" y="1669250"/>
                  </a:lnTo>
                  <a:lnTo>
                    <a:pt x="894002" y="1651200"/>
                  </a:lnTo>
                  <a:lnTo>
                    <a:pt x="889523" y="1629159"/>
                  </a:lnTo>
                  <a:lnTo>
                    <a:pt x="893923" y="1607118"/>
                  </a:lnTo>
                  <a:lnTo>
                    <a:pt x="905985" y="1589069"/>
                  </a:lnTo>
                  <a:lnTo>
                    <a:pt x="924009" y="1576873"/>
                  </a:lnTo>
                  <a:lnTo>
                    <a:pt x="946289" y="1572394"/>
                  </a:lnTo>
                  <a:lnTo>
                    <a:pt x="968330" y="1576873"/>
                  </a:lnTo>
                  <a:lnTo>
                    <a:pt x="986380" y="1589069"/>
                  </a:lnTo>
                  <a:lnTo>
                    <a:pt x="998576" y="1607118"/>
                  </a:lnTo>
                  <a:lnTo>
                    <a:pt x="1003055" y="1629159"/>
                  </a:lnTo>
                  <a:lnTo>
                    <a:pt x="998576" y="1651200"/>
                  </a:lnTo>
                  <a:lnTo>
                    <a:pt x="986380" y="1669250"/>
                  </a:lnTo>
                  <a:lnTo>
                    <a:pt x="968330" y="1681445"/>
                  </a:lnTo>
                  <a:lnTo>
                    <a:pt x="946289" y="1685924"/>
                  </a:lnTo>
                  <a:close/>
                </a:path>
                <a:path w="1447800" h="1685925">
                  <a:moveTo>
                    <a:pt x="501244" y="1685924"/>
                  </a:moveTo>
                  <a:lnTo>
                    <a:pt x="479202" y="1681445"/>
                  </a:lnTo>
                  <a:lnTo>
                    <a:pt x="461153" y="1669250"/>
                  </a:lnTo>
                  <a:lnTo>
                    <a:pt x="448957" y="1651200"/>
                  </a:lnTo>
                  <a:lnTo>
                    <a:pt x="444478" y="1629159"/>
                  </a:lnTo>
                  <a:lnTo>
                    <a:pt x="448957" y="1607118"/>
                  </a:lnTo>
                  <a:lnTo>
                    <a:pt x="461153" y="1589069"/>
                  </a:lnTo>
                  <a:lnTo>
                    <a:pt x="479202" y="1576873"/>
                  </a:lnTo>
                  <a:lnTo>
                    <a:pt x="501244" y="1572394"/>
                  </a:lnTo>
                  <a:lnTo>
                    <a:pt x="523285" y="1576873"/>
                  </a:lnTo>
                  <a:lnTo>
                    <a:pt x="541335" y="1589069"/>
                  </a:lnTo>
                  <a:lnTo>
                    <a:pt x="553530" y="1607118"/>
                  </a:lnTo>
                  <a:lnTo>
                    <a:pt x="558010" y="1629159"/>
                  </a:lnTo>
                  <a:lnTo>
                    <a:pt x="553530" y="1651200"/>
                  </a:lnTo>
                  <a:lnTo>
                    <a:pt x="541335" y="1669250"/>
                  </a:lnTo>
                  <a:lnTo>
                    <a:pt x="523285" y="1681445"/>
                  </a:lnTo>
                  <a:lnTo>
                    <a:pt x="501244" y="1685924"/>
                  </a:lnTo>
                  <a:close/>
                </a:path>
                <a:path w="1447800" h="1685925">
                  <a:moveTo>
                    <a:pt x="56766" y="1685924"/>
                  </a:moveTo>
                  <a:lnTo>
                    <a:pt x="34724" y="1681445"/>
                  </a:lnTo>
                  <a:lnTo>
                    <a:pt x="16675" y="1669250"/>
                  </a:lnTo>
                  <a:lnTo>
                    <a:pt x="4479" y="1651200"/>
                  </a:lnTo>
                  <a:lnTo>
                    <a:pt x="0" y="1629159"/>
                  </a:lnTo>
                  <a:lnTo>
                    <a:pt x="4479" y="1607118"/>
                  </a:lnTo>
                  <a:lnTo>
                    <a:pt x="16675" y="1589069"/>
                  </a:lnTo>
                  <a:lnTo>
                    <a:pt x="34724" y="1576873"/>
                  </a:lnTo>
                  <a:lnTo>
                    <a:pt x="56766" y="1572394"/>
                  </a:lnTo>
                  <a:lnTo>
                    <a:pt x="78807" y="1576873"/>
                  </a:lnTo>
                  <a:lnTo>
                    <a:pt x="96857" y="1589069"/>
                  </a:lnTo>
                  <a:lnTo>
                    <a:pt x="109052" y="1607118"/>
                  </a:lnTo>
                  <a:lnTo>
                    <a:pt x="113532" y="1629159"/>
                  </a:lnTo>
                  <a:lnTo>
                    <a:pt x="109052" y="1651200"/>
                  </a:lnTo>
                  <a:lnTo>
                    <a:pt x="96857" y="1669250"/>
                  </a:lnTo>
                  <a:lnTo>
                    <a:pt x="78807" y="1681445"/>
                  </a:lnTo>
                  <a:lnTo>
                    <a:pt x="56766" y="1685924"/>
                  </a:lnTo>
                  <a:close/>
                </a:path>
                <a:path w="1447800" h="1685925">
                  <a:moveTo>
                    <a:pt x="1390767" y="1685924"/>
                  </a:moveTo>
                  <a:lnTo>
                    <a:pt x="1368726" y="1681445"/>
                  </a:lnTo>
                  <a:lnTo>
                    <a:pt x="1350676" y="1669250"/>
                  </a:lnTo>
                  <a:lnTo>
                    <a:pt x="1338480" y="1651200"/>
                  </a:lnTo>
                  <a:lnTo>
                    <a:pt x="1334001" y="1629159"/>
                  </a:lnTo>
                  <a:lnTo>
                    <a:pt x="1338480" y="1607118"/>
                  </a:lnTo>
                  <a:lnTo>
                    <a:pt x="1350676" y="1589069"/>
                  </a:lnTo>
                  <a:lnTo>
                    <a:pt x="1368726" y="1576873"/>
                  </a:lnTo>
                  <a:lnTo>
                    <a:pt x="1390767" y="1572394"/>
                  </a:lnTo>
                  <a:lnTo>
                    <a:pt x="1412809" y="1576873"/>
                  </a:lnTo>
                  <a:lnTo>
                    <a:pt x="1430858" y="1589069"/>
                  </a:lnTo>
                  <a:lnTo>
                    <a:pt x="1443054" y="1607118"/>
                  </a:lnTo>
                  <a:lnTo>
                    <a:pt x="1447533" y="1629159"/>
                  </a:lnTo>
                  <a:lnTo>
                    <a:pt x="1443054" y="1651200"/>
                  </a:lnTo>
                  <a:lnTo>
                    <a:pt x="1430858" y="1669250"/>
                  </a:lnTo>
                  <a:lnTo>
                    <a:pt x="1412809" y="1681445"/>
                  </a:lnTo>
                  <a:lnTo>
                    <a:pt x="1390767" y="1685924"/>
                  </a:lnTo>
                  <a:close/>
                </a:path>
              </a:pathLst>
            </a:custGeom>
            <a:solidFill>
              <a:srgbClr val="FFFFFF"/>
            </a:solidFill>
          </p:spPr>
          <p:txBody>
            <a:bodyPr wrap="square" lIns="0" tIns="0" rIns="0" bIns="0" rtlCol="0"/>
            <a:lstStyle/>
            <a:p>
              <a:endParaRPr/>
            </a:p>
          </p:txBody>
        </p:sp>
      </p:grpSp>
      <p:sp>
        <p:nvSpPr>
          <p:cNvPr id="7" name="TextBox 6">
            <a:extLst>
              <a:ext uri="{FF2B5EF4-FFF2-40B4-BE49-F238E27FC236}">
                <a16:creationId xmlns:a16="http://schemas.microsoft.com/office/drawing/2014/main" id="{CD3D83DF-5BE2-5450-4F99-EF9B95DFCCE8}"/>
              </a:ext>
            </a:extLst>
          </p:cNvPr>
          <p:cNvSpPr txBox="1"/>
          <p:nvPr/>
        </p:nvSpPr>
        <p:spPr>
          <a:xfrm>
            <a:off x="881741" y="2278936"/>
            <a:ext cx="19638419" cy="1107996"/>
          </a:xfrm>
          <a:prstGeom prst="rect">
            <a:avLst/>
          </a:prstGeom>
          <a:noFill/>
        </p:spPr>
        <p:txBody>
          <a:bodyPr wrap="square" rtlCol="0">
            <a:spAutoFit/>
          </a:bodyPr>
          <a:lstStyle/>
          <a:p>
            <a:r>
              <a:rPr lang="en-US" sz="6600" b="1" spc="300" dirty="0">
                <a:solidFill>
                  <a:schemeClr val="bg1"/>
                </a:solidFill>
                <a:latin typeface="Bebas Neue" panose="00000500000000000000" pitchFamily="2" charset="0"/>
              </a:rPr>
              <a:t>DIGITAL TRANSFORMATION OF CROSS BORDER TRADE</a:t>
            </a:r>
            <a:endParaRPr lang="en-GB" sz="6600" b="1" spc="300" dirty="0">
              <a:solidFill>
                <a:schemeClr val="bg1"/>
              </a:solidFill>
              <a:latin typeface="Bebas Neue" panose="00000500000000000000" pitchFamily="2" charset="0"/>
            </a:endParaRPr>
          </a:p>
        </p:txBody>
      </p:sp>
      <p:sp>
        <p:nvSpPr>
          <p:cNvPr id="8" name="TextBox 7">
            <a:extLst>
              <a:ext uri="{FF2B5EF4-FFF2-40B4-BE49-F238E27FC236}">
                <a16:creationId xmlns:a16="http://schemas.microsoft.com/office/drawing/2014/main" id="{2A470AC7-E17A-37F8-6A09-802D4C8702FA}"/>
              </a:ext>
            </a:extLst>
          </p:cNvPr>
          <p:cNvSpPr txBox="1"/>
          <p:nvPr/>
        </p:nvSpPr>
        <p:spPr>
          <a:xfrm>
            <a:off x="4122645" y="3670343"/>
            <a:ext cx="7749827" cy="1107996"/>
          </a:xfrm>
          <a:prstGeom prst="rect">
            <a:avLst/>
          </a:prstGeom>
          <a:noFill/>
        </p:spPr>
        <p:txBody>
          <a:bodyPr wrap="square" rtlCol="0">
            <a:spAutoFit/>
          </a:bodyPr>
          <a:lstStyle/>
          <a:p>
            <a:r>
              <a:rPr lang="en-GB" sz="6600" b="1" dirty="0">
                <a:solidFill>
                  <a:schemeClr val="bg1"/>
                </a:solidFill>
                <a:latin typeface="Bebas Neue" panose="00000500000000000000" pitchFamily="2" charset="0"/>
              </a:rPr>
              <a:t>PAKISTAN SINGLE WINDOW</a:t>
            </a:r>
          </a:p>
        </p:txBody>
      </p:sp>
      <p:pic>
        <p:nvPicPr>
          <p:cNvPr id="9" name="object 3">
            <a:extLst>
              <a:ext uri="{FF2B5EF4-FFF2-40B4-BE49-F238E27FC236}">
                <a16:creationId xmlns:a16="http://schemas.microsoft.com/office/drawing/2014/main" id="{F3CB048C-1628-EE48-989F-48E98D889DF4}"/>
              </a:ext>
            </a:extLst>
          </p:cNvPr>
          <p:cNvPicPr>
            <a:picLocks noChangeAspect="1"/>
          </p:cNvPicPr>
          <p:nvPr/>
        </p:nvPicPr>
        <p:blipFill>
          <a:blip r:embed="rId2" cstate="print"/>
          <a:stretch>
            <a:fillRect/>
          </a:stretch>
        </p:blipFill>
        <p:spPr>
          <a:xfrm>
            <a:off x="13487400" y="266700"/>
            <a:ext cx="4608263" cy="1371600"/>
          </a:xfrm>
          <a:prstGeom prst="rect">
            <a:avLst/>
          </a:prstGeom>
        </p:spPr>
      </p:pic>
    </p:spTree>
    <p:extLst>
      <p:ext uri="{BB962C8B-B14F-4D97-AF65-F5344CB8AC3E}">
        <p14:creationId xmlns:p14="http://schemas.microsoft.com/office/powerpoint/2010/main" val="355195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1007804" y="571500"/>
            <a:ext cx="16459200" cy="677108"/>
          </a:xfrm>
        </p:spPr>
        <p:txBody>
          <a:bodyPr/>
          <a:lstStyle/>
          <a:p>
            <a:pPr algn="ctr"/>
            <a:r>
              <a:rPr lang="en-US" sz="4400" dirty="0">
                <a:latin typeface="Helvetica" panose="020B0604020202020204" pitchFamily="34" charset="0"/>
                <a:cs typeface="Helvetica" panose="020B0604020202020204" pitchFamily="34" charset="0"/>
              </a:rPr>
              <a:t>Change Management</a:t>
            </a:r>
          </a:p>
        </p:txBody>
      </p:sp>
      <p:graphicFrame>
        <p:nvGraphicFramePr>
          <p:cNvPr id="6" name="Diagram 5">
            <a:extLst>
              <a:ext uri="{FF2B5EF4-FFF2-40B4-BE49-F238E27FC236}">
                <a16:creationId xmlns:a16="http://schemas.microsoft.com/office/drawing/2014/main" id="{C7729343-9DBD-DD9E-D59C-C646FED3EC6C}"/>
              </a:ext>
            </a:extLst>
          </p:cNvPr>
          <p:cNvGraphicFramePr/>
          <p:nvPr/>
        </p:nvGraphicFramePr>
        <p:xfrm>
          <a:off x="1007803" y="1854138"/>
          <a:ext cx="16459200" cy="6578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24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12947861945_0_167"/>
          <p:cNvSpPr/>
          <p:nvPr/>
        </p:nvSpPr>
        <p:spPr>
          <a:xfrm>
            <a:off x="175" y="0"/>
            <a:ext cx="18288000" cy="5196459"/>
          </a:xfrm>
          <a:custGeom>
            <a:avLst/>
            <a:gdLst/>
            <a:ahLst/>
            <a:cxnLst/>
            <a:rect l="l" t="t" r="r" b="b"/>
            <a:pathLst>
              <a:path w="18288000" h="3505200" extrusionOk="0">
                <a:moveTo>
                  <a:pt x="18287639" y="3505200"/>
                </a:moveTo>
                <a:lnTo>
                  <a:pt x="0" y="3505200"/>
                </a:lnTo>
                <a:lnTo>
                  <a:pt x="0" y="0"/>
                </a:lnTo>
                <a:lnTo>
                  <a:pt x="18287639" y="0"/>
                </a:lnTo>
                <a:lnTo>
                  <a:pt x="18287639" y="3505200"/>
                </a:lnTo>
                <a:close/>
              </a:path>
            </a:pathLst>
          </a:custGeom>
          <a:solidFill>
            <a:srgbClr val="0099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g12947861945_0_167"/>
          <p:cNvSpPr txBox="1"/>
          <p:nvPr/>
        </p:nvSpPr>
        <p:spPr>
          <a:xfrm>
            <a:off x="1765708" y="1988175"/>
            <a:ext cx="13259137" cy="1197900"/>
          </a:xfrm>
          <a:prstGeom prst="rect">
            <a:avLst/>
          </a:prstGeom>
          <a:noFill/>
          <a:ln>
            <a:noFill/>
          </a:ln>
        </p:spPr>
        <p:txBody>
          <a:bodyPr spcFirstLastPara="1" wrap="square" lIns="0" tIns="149850" rIns="0" bIns="0" anchor="t" anchorCtr="0">
            <a:spAutoFit/>
          </a:bodyPr>
          <a:lstStyle/>
          <a:p>
            <a:pPr marL="12700" marR="5080" lvl="0" indent="0" algn="l" rtl="0">
              <a:lnSpc>
                <a:spcPct val="100000"/>
              </a:lnSpc>
              <a:spcBef>
                <a:spcPts val="0"/>
              </a:spcBef>
              <a:spcAft>
                <a:spcPts val="0"/>
              </a:spcAft>
              <a:buNone/>
            </a:pPr>
            <a:r>
              <a:rPr lang="en-US" sz="6800" b="1" dirty="0">
                <a:latin typeface="Tahoma"/>
                <a:ea typeface="Tahoma"/>
                <a:cs typeface="Tahoma"/>
                <a:sym typeface="Tahoma"/>
              </a:rPr>
              <a:t>THANK YOU    </a:t>
            </a:r>
            <a:endParaRPr sz="6800" dirty="0">
              <a:solidFill>
                <a:srgbClr val="000000"/>
              </a:solidFill>
              <a:latin typeface="Tahoma"/>
              <a:ea typeface="Tahoma"/>
              <a:cs typeface="Tahoma"/>
              <a:sym typeface="Tahoma"/>
            </a:endParaRPr>
          </a:p>
        </p:txBody>
      </p:sp>
      <p:sp>
        <p:nvSpPr>
          <p:cNvPr id="722" name="Google Shape;722;g12947861945_0_167"/>
          <p:cNvSpPr/>
          <p:nvPr/>
        </p:nvSpPr>
        <p:spPr>
          <a:xfrm>
            <a:off x="7403004" y="1431674"/>
            <a:ext cx="0" cy="2095500"/>
          </a:xfrm>
          <a:custGeom>
            <a:avLst/>
            <a:gdLst/>
            <a:ahLst/>
            <a:cxnLst/>
            <a:rect l="l" t="t" r="r" b="b"/>
            <a:pathLst>
              <a:path w="120000" h="2095500" extrusionOk="0">
                <a:moveTo>
                  <a:pt x="0" y="2095500"/>
                </a:moveTo>
                <a:lnTo>
                  <a:pt x="0" y="0"/>
                </a:lnTo>
              </a:path>
            </a:pathLst>
          </a:custGeom>
          <a:noFill/>
          <a:ln w="28575" cap="flat" cmpd="sng">
            <a:solidFill>
              <a:srgbClr val="1C203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3" name="Google Shape;723;g12947861945_0_167"/>
          <p:cNvPicPr preferRelativeResize="0"/>
          <p:nvPr/>
        </p:nvPicPr>
        <p:blipFill>
          <a:blip r:embed="rId3">
            <a:alphaModFix/>
          </a:blip>
          <a:stretch>
            <a:fillRect/>
          </a:stretch>
        </p:blipFill>
        <p:spPr>
          <a:xfrm>
            <a:off x="0" y="5192675"/>
            <a:ext cx="18287999" cy="5094325"/>
          </a:xfrm>
          <a:prstGeom prst="rect">
            <a:avLst/>
          </a:prstGeom>
          <a:noFill/>
          <a:ln>
            <a:noFill/>
          </a:ln>
        </p:spPr>
      </p:pic>
    </p:spTree>
    <p:extLst>
      <p:ext uri="{BB962C8B-B14F-4D97-AF65-F5344CB8AC3E}">
        <p14:creationId xmlns:p14="http://schemas.microsoft.com/office/powerpoint/2010/main" val="3871911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6F427FF-BF18-492C-8A2A-C8B5FB240497}"/>
              </a:ext>
            </a:extLst>
          </p:cNvPr>
          <p:cNvSpPr txBox="1"/>
          <p:nvPr/>
        </p:nvSpPr>
        <p:spPr>
          <a:xfrm>
            <a:off x="1671002" y="98821"/>
            <a:ext cx="15300055" cy="1154162"/>
          </a:xfrm>
          <a:prstGeom prst="rect">
            <a:avLst/>
          </a:prstGeom>
          <a:noFill/>
        </p:spPr>
        <p:txBody>
          <a:bodyPr wrap="square" rtlCol="0">
            <a:spAutoFit/>
          </a:bodyPr>
          <a:lstStyle/>
          <a:p>
            <a:pPr algn="ctr">
              <a:lnSpc>
                <a:spcPct val="120000"/>
              </a:lnSpc>
            </a:pPr>
            <a:r>
              <a:rPr lang="en-US" sz="6000" b="1" dirty="0">
                <a:solidFill>
                  <a:srgbClr val="00995D"/>
                </a:solidFill>
                <a:latin typeface="Bebas Neue" panose="00000500000000000000" pitchFamily="2" charset="0"/>
                <a:ea typeface="+mj-ea"/>
              </a:rPr>
              <a:t>Sequence </a:t>
            </a:r>
          </a:p>
        </p:txBody>
      </p:sp>
      <p:sp>
        <p:nvSpPr>
          <p:cNvPr id="16" name="TextBox 15">
            <a:extLst>
              <a:ext uri="{FF2B5EF4-FFF2-40B4-BE49-F238E27FC236}">
                <a16:creationId xmlns:a16="http://schemas.microsoft.com/office/drawing/2014/main" id="{C18C583C-4669-4DFB-86A9-D4EC93BABF91}"/>
              </a:ext>
            </a:extLst>
          </p:cNvPr>
          <p:cNvSpPr txBox="1"/>
          <p:nvPr/>
        </p:nvSpPr>
        <p:spPr>
          <a:xfrm>
            <a:off x="2680140" y="1433460"/>
            <a:ext cx="3828918" cy="584775"/>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Introduction </a:t>
            </a:r>
          </a:p>
        </p:txBody>
      </p:sp>
      <p:cxnSp>
        <p:nvCxnSpPr>
          <p:cNvPr id="18" name="Straight Connector 17">
            <a:extLst>
              <a:ext uri="{FF2B5EF4-FFF2-40B4-BE49-F238E27FC236}">
                <a16:creationId xmlns:a16="http://schemas.microsoft.com/office/drawing/2014/main" id="{A9353194-288E-4818-AFB2-0E04DB44AAA7}"/>
              </a:ext>
            </a:extLst>
          </p:cNvPr>
          <p:cNvCxnSpPr>
            <a:cxnSpLocks/>
          </p:cNvCxnSpPr>
          <p:nvPr/>
        </p:nvCxnSpPr>
        <p:spPr>
          <a:xfrm>
            <a:off x="2501242" y="902887"/>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A0591F8-5FEF-49CA-A4BF-5BE1318DE94B}"/>
              </a:ext>
            </a:extLst>
          </p:cNvPr>
          <p:cNvSpPr txBox="1"/>
          <p:nvPr/>
        </p:nvSpPr>
        <p:spPr>
          <a:xfrm>
            <a:off x="1671002" y="1264182"/>
            <a:ext cx="535724" cy="923330"/>
          </a:xfrm>
          <a:prstGeom prst="rect">
            <a:avLst/>
          </a:prstGeom>
          <a:noFill/>
        </p:spPr>
        <p:txBody>
          <a:bodyPr wrap="none" rtlCol="0">
            <a:spAutoFit/>
          </a:bodyPr>
          <a:lstStyle/>
          <a:p>
            <a:r>
              <a:rPr lang="en-US" sz="5400" dirty="0">
                <a:solidFill>
                  <a:srgbClr val="009A5E"/>
                </a:solidFill>
                <a:latin typeface="+mj-lt"/>
              </a:rPr>
              <a:t>1</a:t>
            </a:r>
          </a:p>
        </p:txBody>
      </p:sp>
      <p:sp>
        <p:nvSpPr>
          <p:cNvPr id="19" name="TextBox 18">
            <a:extLst>
              <a:ext uri="{FF2B5EF4-FFF2-40B4-BE49-F238E27FC236}">
                <a16:creationId xmlns:a16="http://schemas.microsoft.com/office/drawing/2014/main" id="{E2513D1B-4F81-479A-8317-1D6B2E21CA1D}"/>
              </a:ext>
            </a:extLst>
          </p:cNvPr>
          <p:cNvSpPr txBox="1"/>
          <p:nvPr/>
        </p:nvSpPr>
        <p:spPr>
          <a:xfrm>
            <a:off x="2680140" y="4777939"/>
            <a:ext cx="3828918" cy="1077218"/>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Pre &amp; Post PSW Environment</a:t>
            </a:r>
          </a:p>
        </p:txBody>
      </p:sp>
      <p:sp>
        <p:nvSpPr>
          <p:cNvPr id="27" name="TextBox 26">
            <a:extLst>
              <a:ext uri="{FF2B5EF4-FFF2-40B4-BE49-F238E27FC236}">
                <a16:creationId xmlns:a16="http://schemas.microsoft.com/office/drawing/2014/main" id="{6AFDC135-1CBB-4935-8ECF-FCD394C0E3AD}"/>
              </a:ext>
            </a:extLst>
          </p:cNvPr>
          <p:cNvSpPr txBox="1"/>
          <p:nvPr/>
        </p:nvSpPr>
        <p:spPr>
          <a:xfrm>
            <a:off x="7127628" y="1264182"/>
            <a:ext cx="535724" cy="923330"/>
          </a:xfrm>
          <a:prstGeom prst="rect">
            <a:avLst/>
          </a:prstGeom>
          <a:noFill/>
        </p:spPr>
        <p:txBody>
          <a:bodyPr wrap="none" rtlCol="0">
            <a:spAutoFit/>
          </a:bodyPr>
          <a:lstStyle/>
          <a:p>
            <a:r>
              <a:rPr lang="en-US" sz="5400" dirty="0">
                <a:solidFill>
                  <a:srgbClr val="009A5E"/>
                </a:solidFill>
                <a:latin typeface="+mj-lt"/>
              </a:rPr>
              <a:t>2</a:t>
            </a:r>
          </a:p>
        </p:txBody>
      </p:sp>
      <p:sp>
        <p:nvSpPr>
          <p:cNvPr id="28" name="TextBox 27">
            <a:extLst>
              <a:ext uri="{FF2B5EF4-FFF2-40B4-BE49-F238E27FC236}">
                <a16:creationId xmlns:a16="http://schemas.microsoft.com/office/drawing/2014/main" id="{7B15CEDE-6475-4CE2-8AF4-AB3CA1588DDF}"/>
              </a:ext>
            </a:extLst>
          </p:cNvPr>
          <p:cNvSpPr txBox="1"/>
          <p:nvPr/>
        </p:nvSpPr>
        <p:spPr>
          <a:xfrm>
            <a:off x="7995451" y="1433460"/>
            <a:ext cx="3828918" cy="584775"/>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Context</a:t>
            </a:r>
          </a:p>
        </p:txBody>
      </p:sp>
      <p:cxnSp>
        <p:nvCxnSpPr>
          <p:cNvPr id="29" name="Straight Connector 28">
            <a:extLst>
              <a:ext uri="{FF2B5EF4-FFF2-40B4-BE49-F238E27FC236}">
                <a16:creationId xmlns:a16="http://schemas.microsoft.com/office/drawing/2014/main" id="{EA1F04DA-DE97-40D2-9DBF-B89F705C4395}"/>
              </a:ext>
            </a:extLst>
          </p:cNvPr>
          <p:cNvCxnSpPr>
            <a:cxnSpLocks/>
          </p:cNvCxnSpPr>
          <p:nvPr/>
        </p:nvCxnSpPr>
        <p:spPr>
          <a:xfrm>
            <a:off x="7784211" y="981254"/>
            <a:ext cx="0" cy="1489186"/>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FCB1594D-48A7-4D83-B852-94F4A6A4F6B2}"/>
              </a:ext>
            </a:extLst>
          </p:cNvPr>
          <p:cNvSpPr txBox="1"/>
          <p:nvPr/>
        </p:nvSpPr>
        <p:spPr>
          <a:xfrm>
            <a:off x="12824799" y="1264182"/>
            <a:ext cx="535724" cy="923330"/>
          </a:xfrm>
          <a:prstGeom prst="rect">
            <a:avLst/>
          </a:prstGeom>
          <a:noFill/>
        </p:spPr>
        <p:txBody>
          <a:bodyPr wrap="none" rtlCol="0">
            <a:spAutoFit/>
          </a:bodyPr>
          <a:lstStyle/>
          <a:p>
            <a:r>
              <a:rPr lang="en-US" sz="5400" dirty="0">
                <a:solidFill>
                  <a:srgbClr val="009A5E"/>
                </a:solidFill>
                <a:latin typeface="+mj-lt"/>
              </a:rPr>
              <a:t>3</a:t>
            </a:r>
          </a:p>
        </p:txBody>
      </p:sp>
      <p:cxnSp>
        <p:nvCxnSpPr>
          <p:cNvPr id="32" name="Straight Connector 31">
            <a:extLst>
              <a:ext uri="{FF2B5EF4-FFF2-40B4-BE49-F238E27FC236}">
                <a16:creationId xmlns:a16="http://schemas.microsoft.com/office/drawing/2014/main" id="{712CE41E-F246-4D3F-9776-097F1CEF423A}"/>
              </a:ext>
            </a:extLst>
          </p:cNvPr>
          <p:cNvCxnSpPr>
            <a:cxnSpLocks/>
          </p:cNvCxnSpPr>
          <p:nvPr/>
        </p:nvCxnSpPr>
        <p:spPr>
          <a:xfrm>
            <a:off x="7811546" y="2860731"/>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A6E9632B-646E-484F-94EB-72C4CA870FA8}"/>
              </a:ext>
            </a:extLst>
          </p:cNvPr>
          <p:cNvSpPr txBox="1"/>
          <p:nvPr/>
        </p:nvSpPr>
        <p:spPr>
          <a:xfrm>
            <a:off x="13626962" y="1433460"/>
            <a:ext cx="3828918" cy="584775"/>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Cardinal Principles</a:t>
            </a:r>
          </a:p>
        </p:txBody>
      </p:sp>
      <p:cxnSp>
        <p:nvCxnSpPr>
          <p:cNvPr id="35" name="Straight Connector 34">
            <a:extLst>
              <a:ext uri="{FF2B5EF4-FFF2-40B4-BE49-F238E27FC236}">
                <a16:creationId xmlns:a16="http://schemas.microsoft.com/office/drawing/2014/main" id="{5789251B-5CB5-4050-9C02-3D32DAEE6E43}"/>
              </a:ext>
            </a:extLst>
          </p:cNvPr>
          <p:cNvCxnSpPr>
            <a:cxnSpLocks/>
          </p:cNvCxnSpPr>
          <p:nvPr/>
        </p:nvCxnSpPr>
        <p:spPr>
          <a:xfrm>
            <a:off x="13418948" y="902887"/>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CFF79082-8CDE-4CBF-8000-D81405BCCDEA}"/>
              </a:ext>
            </a:extLst>
          </p:cNvPr>
          <p:cNvSpPr txBox="1"/>
          <p:nvPr/>
        </p:nvSpPr>
        <p:spPr>
          <a:xfrm>
            <a:off x="7121170" y="4854884"/>
            <a:ext cx="548640" cy="923330"/>
          </a:xfrm>
          <a:prstGeom prst="rect">
            <a:avLst/>
          </a:prstGeom>
          <a:noFill/>
        </p:spPr>
        <p:txBody>
          <a:bodyPr wrap="square" rtlCol="0">
            <a:spAutoFit/>
          </a:bodyPr>
          <a:lstStyle/>
          <a:p>
            <a:r>
              <a:rPr lang="en-US" sz="5400" dirty="0">
                <a:solidFill>
                  <a:srgbClr val="009A5E"/>
                </a:solidFill>
                <a:latin typeface="+mj-lt"/>
              </a:rPr>
              <a:t>5</a:t>
            </a:r>
          </a:p>
        </p:txBody>
      </p:sp>
      <p:sp>
        <p:nvSpPr>
          <p:cNvPr id="37" name="TextBox 36">
            <a:extLst>
              <a:ext uri="{FF2B5EF4-FFF2-40B4-BE49-F238E27FC236}">
                <a16:creationId xmlns:a16="http://schemas.microsoft.com/office/drawing/2014/main" id="{D83B24FC-4BFD-4FB2-BE92-5D71239025D6}"/>
              </a:ext>
            </a:extLst>
          </p:cNvPr>
          <p:cNvSpPr txBox="1"/>
          <p:nvPr/>
        </p:nvSpPr>
        <p:spPr>
          <a:xfrm>
            <a:off x="13477374" y="4982954"/>
            <a:ext cx="3828918" cy="1077218"/>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PSW Subscription &amp; KYC </a:t>
            </a:r>
          </a:p>
        </p:txBody>
      </p:sp>
      <p:cxnSp>
        <p:nvCxnSpPr>
          <p:cNvPr id="38" name="Straight Connector 37">
            <a:extLst>
              <a:ext uri="{FF2B5EF4-FFF2-40B4-BE49-F238E27FC236}">
                <a16:creationId xmlns:a16="http://schemas.microsoft.com/office/drawing/2014/main" id="{843E79BE-95E9-433E-8E17-3D82E24B93FE}"/>
              </a:ext>
            </a:extLst>
          </p:cNvPr>
          <p:cNvCxnSpPr>
            <a:cxnSpLocks/>
          </p:cNvCxnSpPr>
          <p:nvPr/>
        </p:nvCxnSpPr>
        <p:spPr>
          <a:xfrm>
            <a:off x="13418948" y="2860731"/>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0AAF64E-EC67-41CF-8B55-4F1847D957A2}"/>
              </a:ext>
            </a:extLst>
          </p:cNvPr>
          <p:cNvSpPr txBox="1"/>
          <p:nvPr/>
        </p:nvSpPr>
        <p:spPr>
          <a:xfrm>
            <a:off x="12824799" y="4854884"/>
            <a:ext cx="535724" cy="923330"/>
          </a:xfrm>
          <a:prstGeom prst="rect">
            <a:avLst/>
          </a:prstGeom>
          <a:noFill/>
        </p:spPr>
        <p:txBody>
          <a:bodyPr wrap="none" rtlCol="0">
            <a:spAutoFit/>
          </a:bodyPr>
          <a:lstStyle/>
          <a:p>
            <a:r>
              <a:rPr lang="en-US" sz="5400" dirty="0">
                <a:solidFill>
                  <a:srgbClr val="009A5E"/>
                </a:solidFill>
                <a:latin typeface="+mj-lt"/>
              </a:rPr>
              <a:t>6</a:t>
            </a:r>
          </a:p>
        </p:txBody>
      </p:sp>
      <p:cxnSp>
        <p:nvCxnSpPr>
          <p:cNvPr id="23" name="Straight Connector 22">
            <a:extLst>
              <a:ext uri="{FF2B5EF4-FFF2-40B4-BE49-F238E27FC236}">
                <a16:creationId xmlns:a16="http://schemas.microsoft.com/office/drawing/2014/main" id="{F282DB11-D0DF-0690-9599-6BBE4096EE2E}"/>
              </a:ext>
            </a:extLst>
          </p:cNvPr>
          <p:cNvCxnSpPr>
            <a:cxnSpLocks/>
          </p:cNvCxnSpPr>
          <p:nvPr/>
        </p:nvCxnSpPr>
        <p:spPr>
          <a:xfrm>
            <a:off x="2501242" y="2860731"/>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B96EA991-3388-C1A8-3758-A0C85578BD0A}"/>
              </a:ext>
            </a:extLst>
          </p:cNvPr>
          <p:cNvSpPr txBox="1"/>
          <p:nvPr/>
        </p:nvSpPr>
        <p:spPr>
          <a:xfrm>
            <a:off x="1671002" y="4854884"/>
            <a:ext cx="535724" cy="923330"/>
          </a:xfrm>
          <a:prstGeom prst="rect">
            <a:avLst/>
          </a:prstGeom>
          <a:noFill/>
        </p:spPr>
        <p:txBody>
          <a:bodyPr wrap="none" rtlCol="0">
            <a:spAutoFit/>
          </a:bodyPr>
          <a:lstStyle/>
          <a:p>
            <a:r>
              <a:rPr lang="en-US" sz="5400" dirty="0">
                <a:solidFill>
                  <a:srgbClr val="009A5E"/>
                </a:solidFill>
                <a:latin typeface="+mj-lt"/>
              </a:rPr>
              <a:t>4</a:t>
            </a:r>
          </a:p>
        </p:txBody>
      </p:sp>
      <p:sp>
        <p:nvSpPr>
          <p:cNvPr id="41" name="TextBox 40">
            <a:extLst>
              <a:ext uri="{FF2B5EF4-FFF2-40B4-BE49-F238E27FC236}">
                <a16:creationId xmlns:a16="http://schemas.microsoft.com/office/drawing/2014/main" id="{B72EB42C-1EB9-A4BC-14F5-B863A20A39ED}"/>
              </a:ext>
            </a:extLst>
          </p:cNvPr>
          <p:cNvSpPr txBox="1"/>
          <p:nvPr/>
        </p:nvSpPr>
        <p:spPr>
          <a:xfrm>
            <a:off x="7995451" y="5024161"/>
            <a:ext cx="3828918" cy="1077218"/>
          </a:xfrm>
          <a:prstGeom prst="rect">
            <a:avLst/>
          </a:prstGeom>
          <a:noFill/>
        </p:spPr>
        <p:txBody>
          <a:bodyPr wrap="square" lIns="91440" tIns="45720" rIns="91440" bIns="45720" rtlCol="0" anchor="t">
            <a:spAutoFit/>
          </a:bodyPr>
          <a:lstStyle/>
          <a:p>
            <a:pPr>
              <a:buClr>
                <a:srgbClr val="2C325E"/>
              </a:buClr>
              <a:buSzPct val="80000"/>
            </a:pPr>
            <a:r>
              <a:rPr lang="en-US" sz="3200" dirty="0">
                <a:solidFill>
                  <a:schemeClr val="tx1">
                    <a:alpha val="80000"/>
                  </a:schemeClr>
                </a:solidFill>
                <a:latin typeface="Lato" panose="020F0502020204030203" pitchFamily="34" charset="0"/>
                <a:ea typeface="Lato" panose="020F0502020204030203" pitchFamily="34" charset="0"/>
                <a:cs typeface="Lato" panose="020F0502020204030203" pitchFamily="34" charset="0"/>
              </a:rPr>
              <a:t>Current &amp; upcoming Services </a:t>
            </a:r>
          </a:p>
        </p:txBody>
      </p:sp>
      <p:cxnSp>
        <p:nvCxnSpPr>
          <p:cNvPr id="42" name="Straight Connector 41">
            <a:extLst>
              <a:ext uri="{FF2B5EF4-FFF2-40B4-BE49-F238E27FC236}">
                <a16:creationId xmlns:a16="http://schemas.microsoft.com/office/drawing/2014/main" id="{666A151E-4F22-1CDB-FC4B-BB21BD27BA12}"/>
              </a:ext>
            </a:extLst>
          </p:cNvPr>
          <p:cNvCxnSpPr>
            <a:cxnSpLocks/>
          </p:cNvCxnSpPr>
          <p:nvPr/>
        </p:nvCxnSpPr>
        <p:spPr>
          <a:xfrm>
            <a:off x="7811546" y="4733527"/>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898049BC-F625-23F5-1309-19FA71D6D4CB}"/>
              </a:ext>
            </a:extLst>
          </p:cNvPr>
          <p:cNvCxnSpPr>
            <a:cxnSpLocks/>
          </p:cNvCxnSpPr>
          <p:nvPr/>
        </p:nvCxnSpPr>
        <p:spPr>
          <a:xfrm>
            <a:off x="13418948" y="4875703"/>
            <a:ext cx="0" cy="1361569"/>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1CA3351-91D8-4AA8-D97A-D0D59240B34B}"/>
              </a:ext>
            </a:extLst>
          </p:cNvPr>
          <p:cNvCxnSpPr>
            <a:cxnSpLocks/>
          </p:cNvCxnSpPr>
          <p:nvPr/>
        </p:nvCxnSpPr>
        <p:spPr>
          <a:xfrm>
            <a:off x="2501242" y="4744769"/>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FB3C8FD-3DCD-9F68-C0AA-A1C3EF275643}"/>
              </a:ext>
            </a:extLst>
          </p:cNvPr>
          <p:cNvCxnSpPr>
            <a:cxnSpLocks/>
          </p:cNvCxnSpPr>
          <p:nvPr/>
        </p:nvCxnSpPr>
        <p:spPr>
          <a:xfrm>
            <a:off x="7811546" y="6665710"/>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B15B570-F054-5CC9-F7C9-1E48B6485C15}"/>
              </a:ext>
            </a:extLst>
          </p:cNvPr>
          <p:cNvCxnSpPr>
            <a:cxnSpLocks/>
          </p:cNvCxnSpPr>
          <p:nvPr/>
        </p:nvCxnSpPr>
        <p:spPr>
          <a:xfrm>
            <a:off x="13418948" y="6807886"/>
            <a:ext cx="0" cy="1361569"/>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6B9CC66-ABC8-15FB-F079-4EB3B9873D62}"/>
              </a:ext>
            </a:extLst>
          </p:cNvPr>
          <p:cNvCxnSpPr>
            <a:cxnSpLocks/>
          </p:cNvCxnSpPr>
          <p:nvPr/>
        </p:nvCxnSpPr>
        <p:spPr>
          <a:xfrm>
            <a:off x="2501242" y="6665710"/>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7ABDE286-BFE8-0F5C-20C0-B850CCCBD14F}"/>
              </a:ext>
            </a:extLst>
          </p:cNvPr>
          <p:cNvCxnSpPr>
            <a:cxnSpLocks/>
          </p:cNvCxnSpPr>
          <p:nvPr/>
        </p:nvCxnSpPr>
        <p:spPr>
          <a:xfrm>
            <a:off x="2501242" y="8399942"/>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EF66459-B539-D00A-A9BF-6E7014E5F0D9}"/>
              </a:ext>
            </a:extLst>
          </p:cNvPr>
          <p:cNvCxnSpPr>
            <a:cxnSpLocks/>
          </p:cNvCxnSpPr>
          <p:nvPr/>
        </p:nvCxnSpPr>
        <p:spPr>
          <a:xfrm>
            <a:off x="7828926" y="8351671"/>
            <a:ext cx="0" cy="1645920"/>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71C84FCB-B03F-C66C-4842-2FE807135F27}"/>
              </a:ext>
            </a:extLst>
          </p:cNvPr>
          <p:cNvCxnSpPr>
            <a:cxnSpLocks/>
          </p:cNvCxnSpPr>
          <p:nvPr/>
        </p:nvCxnSpPr>
        <p:spPr>
          <a:xfrm>
            <a:off x="13388202" y="8493847"/>
            <a:ext cx="0" cy="1361569"/>
          </a:xfrm>
          <a:prstGeom prst="line">
            <a:avLst/>
          </a:prstGeom>
          <a:ln>
            <a:solidFill>
              <a:schemeClr val="bg2">
                <a:lumMod val="75000"/>
              </a:schemeClr>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80201F3C-6439-007E-6112-90BB499F4306}"/>
              </a:ext>
            </a:extLst>
          </p:cNvPr>
          <p:cNvPicPr>
            <a:picLocks noChangeAspect="1"/>
          </p:cNvPicPr>
          <p:nvPr/>
        </p:nvPicPr>
        <p:blipFill>
          <a:blip r:embed="rId3"/>
          <a:stretch>
            <a:fillRect/>
          </a:stretch>
        </p:blipFill>
        <p:spPr>
          <a:xfrm>
            <a:off x="-1" y="8206515"/>
            <a:ext cx="10960478" cy="2119880"/>
          </a:xfrm>
          <a:prstGeom prst="rect">
            <a:avLst/>
          </a:prstGeom>
        </p:spPr>
      </p:pic>
    </p:spTree>
    <p:extLst>
      <p:ext uri="{BB962C8B-B14F-4D97-AF65-F5344CB8AC3E}">
        <p14:creationId xmlns:p14="http://schemas.microsoft.com/office/powerpoint/2010/main" val="185050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F92C1C8-AF1A-5619-9E9A-155491CA7AA6}"/>
              </a:ext>
            </a:extLst>
          </p:cNvPr>
          <p:cNvSpPr txBox="1">
            <a:spLocks/>
          </p:cNvSpPr>
          <p:nvPr/>
        </p:nvSpPr>
        <p:spPr>
          <a:xfrm>
            <a:off x="1958841" y="1790009"/>
            <a:ext cx="15817234" cy="8268394"/>
          </a:xfrm>
          <a:prstGeom prst="rect">
            <a:avLst/>
          </a:prstGeom>
        </p:spPr>
        <p:txBody>
          <a:bodyPr vert="horz" wrap="square" lIns="91440" tIns="45720" rIns="91440" bIns="4572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nSpc>
                <a:spcPct val="200000"/>
              </a:lnSpc>
              <a:buClr>
                <a:srgbClr val="002060"/>
              </a:buClr>
              <a:buFont typeface="Wingdings" panose="05000000000000000000" pitchFamily="2" charset="2"/>
              <a:buChar char="v"/>
            </a:pPr>
            <a:r>
              <a:rPr lang="en-US" sz="3200" kern="0" dirty="0">
                <a:solidFill>
                  <a:srgbClr val="002060"/>
                </a:solidFill>
                <a:latin typeface="Lato" panose="020F0502020204030203" pitchFamily="34" charset="0"/>
                <a:ea typeface="Lato" panose="020F0502020204030203" pitchFamily="34" charset="0"/>
                <a:cs typeface="Lato" panose="020F0502020204030203" pitchFamily="34" charset="0"/>
              </a:rPr>
              <a:t>A category ‘C’ commitment under the WTO (Article 10.4)</a:t>
            </a:r>
          </a:p>
          <a:p>
            <a:pPr marL="571500" indent="-571500">
              <a:lnSpc>
                <a:spcPct val="200000"/>
              </a:lnSpc>
              <a:buClr>
                <a:srgbClr val="002060"/>
              </a:buClr>
              <a:buFont typeface="Wingdings" panose="05000000000000000000" pitchFamily="2" charset="2"/>
              <a:buChar char="v"/>
            </a:pPr>
            <a:r>
              <a:rPr lang="en-US" sz="3200" kern="0" dirty="0">
                <a:solidFill>
                  <a:srgbClr val="002060"/>
                </a:solidFill>
                <a:latin typeface="Lato" panose="020F0502020204030203" pitchFamily="34" charset="0"/>
                <a:ea typeface="Lato" panose="020F0502020204030203" pitchFamily="34" charset="0"/>
                <a:cs typeface="Lato" panose="020F0502020204030203" pitchFamily="34" charset="0"/>
              </a:rPr>
              <a:t>Implementation deadline-June 2022</a:t>
            </a:r>
          </a:p>
          <a:p>
            <a:pPr marL="571500" indent="-571500">
              <a:lnSpc>
                <a:spcPct val="200000"/>
              </a:lnSpc>
              <a:buClr>
                <a:srgbClr val="002060"/>
              </a:buClr>
              <a:buFont typeface="Wingdings" panose="05000000000000000000" pitchFamily="2" charset="2"/>
              <a:buChar char="v"/>
            </a:pPr>
            <a:r>
              <a:rPr lang="en-US" sz="3200" kern="0" dirty="0">
                <a:solidFill>
                  <a:srgbClr val="002060"/>
                </a:solidFill>
                <a:latin typeface="Lato" panose="020F0502020204030203" pitchFamily="34" charset="0"/>
                <a:ea typeface="Lato" panose="020F0502020204030203" pitchFamily="34" charset="0"/>
                <a:cs typeface="Lato" panose="020F0502020204030203" pitchFamily="34" charset="0"/>
              </a:rPr>
              <a:t>PSW Act notified in April 2021; </a:t>
            </a:r>
            <a:r>
              <a:rPr lang="en-GB" sz="3200" kern="0" dirty="0">
                <a:solidFill>
                  <a:srgbClr val="002060"/>
                </a:solidFill>
                <a:latin typeface="Lato" panose="020F0502020204030203" pitchFamily="34" charset="0"/>
                <a:ea typeface="Lato" panose="020F0502020204030203" pitchFamily="34" charset="0"/>
                <a:cs typeface="Lato" panose="020F0502020204030203" pitchFamily="34" charset="0"/>
              </a:rPr>
              <a:t>Pakistan Customs designated ‘Lead Agency’ </a:t>
            </a:r>
          </a:p>
          <a:p>
            <a:pPr marL="571500" indent="-571500">
              <a:lnSpc>
                <a:spcPct val="200000"/>
              </a:lnSpc>
              <a:buClr>
                <a:srgbClr val="002060"/>
              </a:buClr>
              <a:buFont typeface="Wingdings" panose="05000000000000000000" pitchFamily="2" charset="2"/>
              <a:buChar char="v"/>
            </a:pPr>
            <a:r>
              <a:rPr lang="en-GB" sz="3200" kern="0" dirty="0">
                <a:solidFill>
                  <a:srgbClr val="002060"/>
                </a:solidFill>
                <a:latin typeface="Lato" panose="020F0502020204030203" pitchFamily="34" charset="0"/>
                <a:ea typeface="Lato" panose="020F0502020204030203" pitchFamily="34" charset="0"/>
                <a:cs typeface="Lato" panose="020F0502020204030203" pitchFamily="34" charset="0"/>
              </a:rPr>
              <a:t>Pakistan Single Window Company notified as ‘Operating Entity’</a:t>
            </a:r>
          </a:p>
          <a:p>
            <a:pPr marL="571500" indent="-571500">
              <a:lnSpc>
                <a:spcPct val="200000"/>
              </a:lnSpc>
              <a:buClr>
                <a:srgbClr val="002060"/>
              </a:buClr>
              <a:buFont typeface="Wingdings" panose="05000000000000000000" pitchFamily="2" charset="2"/>
              <a:buChar char="v"/>
            </a:pPr>
            <a:r>
              <a:rPr lang="en-GB" sz="3200" kern="0" dirty="0">
                <a:solidFill>
                  <a:srgbClr val="002060"/>
                </a:solidFill>
                <a:latin typeface="Lato" panose="020F0502020204030203" pitchFamily="34" charset="0"/>
                <a:ea typeface="Lato" panose="020F0502020204030203" pitchFamily="34" charset="0"/>
                <a:cs typeface="Lato" panose="020F0502020204030203" pitchFamily="34" charset="0"/>
              </a:rPr>
              <a:t>Roll out began in July 2021 and Phase 1 of the roll out was completed on 30</a:t>
            </a:r>
            <a:r>
              <a:rPr lang="en-GB" sz="3200" kern="0" baseline="30000" dirty="0">
                <a:solidFill>
                  <a:srgbClr val="002060"/>
                </a:solidFill>
                <a:latin typeface="Lato" panose="020F0502020204030203" pitchFamily="34" charset="0"/>
                <a:ea typeface="Lato" panose="020F0502020204030203" pitchFamily="34" charset="0"/>
                <a:cs typeface="Lato" panose="020F0502020204030203" pitchFamily="34" charset="0"/>
              </a:rPr>
              <a:t>th</a:t>
            </a:r>
            <a:r>
              <a:rPr lang="en-GB" sz="3200" kern="0" dirty="0">
                <a:solidFill>
                  <a:srgbClr val="002060"/>
                </a:solidFill>
                <a:latin typeface="Lato" panose="020F0502020204030203" pitchFamily="34" charset="0"/>
                <a:ea typeface="Lato" panose="020F0502020204030203" pitchFamily="34" charset="0"/>
                <a:cs typeface="Lato" panose="020F0502020204030203" pitchFamily="34" charset="0"/>
              </a:rPr>
              <a:t> June, 2022.</a:t>
            </a:r>
          </a:p>
          <a:p>
            <a:pPr marL="571500" indent="-571500">
              <a:lnSpc>
                <a:spcPct val="200000"/>
              </a:lnSpc>
              <a:buClr>
                <a:srgbClr val="002060"/>
              </a:buClr>
              <a:buFont typeface="Wingdings" panose="05000000000000000000" pitchFamily="2" charset="2"/>
              <a:buChar char="v"/>
            </a:pPr>
            <a:endParaRPr lang="en-GB" sz="3200" kern="0" dirty="0">
              <a:solidFill>
                <a:srgbClr val="002060"/>
              </a:solidFill>
              <a:latin typeface="Avenir Next" panose="020B0503020202020204"/>
            </a:endParaRPr>
          </a:p>
          <a:p>
            <a:pPr>
              <a:buClr>
                <a:srgbClr val="002060"/>
              </a:buClr>
            </a:pPr>
            <a:endParaRPr lang="en-GB" sz="4000" kern="0" dirty="0">
              <a:solidFill>
                <a:srgbClr val="002060"/>
              </a:solidFill>
              <a:latin typeface="Avenir Next" panose="020B0503020202020204"/>
            </a:endParaRPr>
          </a:p>
          <a:p>
            <a:pPr>
              <a:buClr>
                <a:srgbClr val="002060"/>
              </a:buClr>
            </a:pPr>
            <a:r>
              <a:rPr lang="en-GB" sz="2000" b="1" i="1" kern="0" dirty="0">
                <a:solidFill>
                  <a:srgbClr val="002060"/>
                </a:solidFill>
                <a:latin typeface="Avenir Next" panose="020B0503020202020204"/>
                <a:cs typeface="Times New Roman" panose="02020603050405020304" pitchFamily="18" charset="0"/>
              </a:rPr>
              <a:t>	</a:t>
            </a:r>
          </a:p>
          <a:p>
            <a:pPr>
              <a:buClr>
                <a:srgbClr val="002060"/>
              </a:buClr>
            </a:pPr>
            <a:endParaRPr lang="en-GB" sz="4400" kern="0" dirty="0">
              <a:solidFill>
                <a:srgbClr val="002060"/>
              </a:solidFill>
              <a:latin typeface="Avenir Next" panose="020B0503020202020204"/>
              <a:cs typeface="Times New Roman" panose="02020603050405020304" pitchFamily="18" charset="0"/>
            </a:endParaRPr>
          </a:p>
        </p:txBody>
      </p:sp>
      <p:sp>
        <p:nvSpPr>
          <p:cNvPr id="5" name="Title 4">
            <a:extLst>
              <a:ext uri="{FF2B5EF4-FFF2-40B4-BE49-F238E27FC236}">
                <a16:creationId xmlns:a16="http://schemas.microsoft.com/office/drawing/2014/main" id="{5959FD8D-9821-6A21-A96C-1D912694F8ED}"/>
              </a:ext>
            </a:extLst>
          </p:cNvPr>
          <p:cNvSpPr txBox="1">
            <a:spLocks/>
          </p:cNvSpPr>
          <p:nvPr/>
        </p:nvSpPr>
        <p:spPr>
          <a:xfrm>
            <a:off x="3543301" y="655387"/>
            <a:ext cx="10662558" cy="842596"/>
          </a:xfrm>
          <a:prstGeom prst="rect">
            <a:avLst/>
          </a:prstGeom>
        </p:spPr>
        <p:txBody>
          <a:bodyPr wrap="square" lIns="0" tIns="0" rIns="0" bIns="0">
            <a:noAutofit/>
          </a:bodyPr>
          <a:lstStyle>
            <a:lvl1pPr>
              <a:defRPr sz="7800" b="1" i="0">
                <a:solidFill>
                  <a:srgbClr val="00995D"/>
                </a:solidFill>
                <a:latin typeface="Tahoma"/>
                <a:ea typeface="+mj-ea"/>
                <a:cs typeface="Tahoma"/>
              </a:defRPr>
            </a:lvl1pPr>
          </a:lstStyle>
          <a:p>
            <a:r>
              <a:rPr lang="en-US" sz="6000" kern="0" spc="300" dirty="0">
                <a:solidFill>
                  <a:srgbClr val="00A913"/>
                </a:solidFill>
                <a:latin typeface="Bebas Neue" panose="00000500000000000000" pitchFamily="2" charset="0"/>
                <a:ea typeface="+mn-ea"/>
                <a:cs typeface="+mn-cs"/>
              </a:rPr>
              <a:t>PAKISTAN SINGLE WINDOW-QUICK FACTS</a:t>
            </a:r>
          </a:p>
        </p:txBody>
      </p:sp>
      <p:pic>
        <p:nvPicPr>
          <p:cNvPr id="6" name="Picture 5">
            <a:extLst>
              <a:ext uri="{FF2B5EF4-FFF2-40B4-BE49-F238E27FC236}">
                <a16:creationId xmlns:a16="http://schemas.microsoft.com/office/drawing/2014/main" id="{F7A72FA1-CAE5-56F9-BB42-5FDBE29C0D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5056" y="244929"/>
            <a:ext cx="3228936" cy="961028"/>
          </a:xfrm>
          <a:prstGeom prst="rect">
            <a:avLst/>
          </a:prstGeom>
        </p:spPr>
      </p:pic>
      <p:pic>
        <p:nvPicPr>
          <p:cNvPr id="7" name="Picture 6">
            <a:extLst>
              <a:ext uri="{FF2B5EF4-FFF2-40B4-BE49-F238E27FC236}">
                <a16:creationId xmlns:a16="http://schemas.microsoft.com/office/drawing/2014/main" id="{63282B76-8F9F-825B-F415-EA59FC63EFEF}"/>
              </a:ext>
            </a:extLst>
          </p:cNvPr>
          <p:cNvPicPr>
            <a:picLocks noChangeAspect="1"/>
          </p:cNvPicPr>
          <p:nvPr/>
        </p:nvPicPr>
        <p:blipFill>
          <a:blip r:embed="rId3"/>
          <a:stretch>
            <a:fillRect/>
          </a:stretch>
        </p:blipFill>
        <p:spPr>
          <a:xfrm>
            <a:off x="-1" y="8141213"/>
            <a:ext cx="10960478" cy="2119880"/>
          </a:xfrm>
          <a:prstGeom prst="rect">
            <a:avLst/>
          </a:prstGeom>
        </p:spPr>
      </p:pic>
    </p:spTree>
    <p:extLst>
      <p:ext uri="{BB962C8B-B14F-4D97-AF65-F5344CB8AC3E}">
        <p14:creationId xmlns:p14="http://schemas.microsoft.com/office/powerpoint/2010/main" val="37779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0" y="8167120"/>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846397" y="656438"/>
            <a:ext cx="16984403" cy="1200329"/>
          </a:xfrm>
        </p:spPr>
        <p:txBody>
          <a:bodyPr wrap="square" lIns="0" tIns="0" rIns="0" bIns="0">
            <a:spAutoFit/>
          </a:bodyPr>
          <a:lstStyle/>
          <a:p>
            <a:r>
              <a:rPr lang="en-US" sz="5400" kern="1200" dirty="0">
                <a:solidFill>
                  <a:srgbClr val="1C203D"/>
                </a:solidFill>
              </a:rPr>
              <a:t>Introduction</a:t>
            </a:r>
          </a:p>
        </p:txBody>
      </p:sp>
      <p:pic>
        <p:nvPicPr>
          <p:cNvPr id="4" name="Picture 3" descr="Graphical user interface&#10;&#10;Description automatically generated with medium confidence">
            <a:extLst>
              <a:ext uri="{FF2B5EF4-FFF2-40B4-BE49-F238E27FC236}">
                <a16:creationId xmlns:a16="http://schemas.microsoft.com/office/drawing/2014/main" id="{584EA589-A428-5C70-4CF0-427579E78465}"/>
              </a:ext>
            </a:extLst>
          </p:cNvPr>
          <p:cNvPicPr>
            <a:picLocks noChangeAspect="1"/>
          </p:cNvPicPr>
          <p:nvPr/>
        </p:nvPicPr>
        <p:blipFill rotWithShape="1">
          <a:blip r:embed="rId3">
            <a:extLst>
              <a:ext uri="{28A0092B-C50C-407E-A947-70E740481C1C}">
                <a14:useLocalDpi xmlns:a14="http://schemas.microsoft.com/office/drawing/2010/main" val="0"/>
              </a:ext>
            </a:extLst>
          </a:blip>
          <a:srcRect r="-1" b="32308"/>
          <a:stretch/>
        </p:blipFill>
        <p:spPr>
          <a:xfrm>
            <a:off x="-39738" y="1"/>
            <a:ext cx="6118567" cy="10354326"/>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solidFill>
            <a:srgbClr val="002060"/>
          </a:solidFill>
        </p:spPr>
      </p:pic>
      <p:sp>
        <p:nvSpPr>
          <p:cNvPr id="5" name="TextBox 4">
            <a:extLst>
              <a:ext uri="{FF2B5EF4-FFF2-40B4-BE49-F238E27FC236}">
                <a16:creationId xmlns:a16="http://schemas.microsoft.com/office/drawing/2014/main" id="{79C58667-49FC-333E-B27B-3EFFF32B812D}"/>
              </a:ext>
            </a:extLst>
          </p:cNvPr>
          <p:cNvSpPr txBox="1"/>
          <p:nvPr/>
        </p:nvSpPr>
        <p:spPr>
          <a:xfrm>
            <a:off x="6114961" y="559932"/>
            <a:ext cx="12026082" cy="8633048"/>
          </a:xfrm>
          <a:prstGeom prst="rect">
            <a:avLst/>
          </a:prstGeom>
        </p:spPr>
        <p:txBody>
          <a:bodyPr vert="horz" lIns="91440" tIns="45720" rIns="91440" bIns="45720" rtlCol="0">
            <a:noAutofit/>
          </a:bodyPr>
          <a:lstStyle/>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Regulations are applied on:</a:t>
            </a:r>
          </a:p>
          <a:p>
            <a:pPr marL="457200" marR="0" lvl="1" indent="-285750" algn="l" defTabSz="914400" rtl="0" eaLnBrk="1" fontAlgn="auto" latinLnBrk="0" hangingPunct="1">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67% of all import goods declarations (GDs)</a:t>
            </a:r>
          </a:p>
          <a:p>
            <a:pPr marL="457200" marR="0" lvl="1" indent="-285750" algn="l" defTabSz="914400" rtl="0" eaLnBrk="1" fontAlgn="auto" latinLnBrk="0" hangingPunct="1">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12% percent of all exports</a:t>
            </a:r>
          </a:p>
          <a:p>
            <a:pPr marL="457200" marR="0" lvl="1" indent="-285750" algn="l" defTabSz="914400" rtl="0" eaLnBrk="1" fontAlgn="auto" latinLnBrk="0" hangingPunct="1">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100% if State Bank’s related Import and Export Forms are taken into account.  </a:t>
            </a:r>
            <a:endParaRPr kumimoji="0" lang="en-US"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2.1 million licenses, permits, certifications and other documents issued on 2.4 million TEUs</a:t>
            </a:r>
          </a:p>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Intrusive examinations and sampling by Customs (45%), ANF, and other trade regulators without any risk management and joint inspection mechanism.</a:t>
            </a:r>
          </a:p>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Regulations may be at the pre-importation, post-importation or all stages of process</a:t>
            </a:r>
          </a:p>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Fragmented, complex regulations/procedures mostly based on manual processes</a:t>
            </a:r>
          </a:p>
          <a:p>
            <a:pPr marL="342900" marR="0" lvl="0" indent="-342900" algn="l" defTabSz="914400" rtl="0" eaLnBrk="1" fontAlgn="auto" latinLnBrk="0" hangingPunct="1">
              <a:spcBef>
                <a:spcPct val="20000"/>
              </a:spcBef>
              <a:spcAft>
                <a:spcPts val="0"/>
              </a:spcAft>
              <a:buClr>
                <a:srgbClr val="008B29"/>
              </a:buClr>
              <a:buSzTx/>
              <a:buFont typeface="Courier New" panose="02070309020205020404" pitchFamily="49" charset="0"/>
              <a:buChar char="o"/>
              <a:tabLst/>
              <a:defRPr/>
            </a:pPr>
            <a:r>
              <a:rPr kumimoji="0" lang="en-GB" sz="3200" b="0" i="0" u="none" strike="noStrike" kern="1200" cap="none" spc="0" normalizeH="0" baseline="0" noProof="0" dirty="0">
                <a:ln>
                  <a:noFill/>
                </a:ln>
                <a:solidFill>
                  <a:srgbClr val="343484"/>
                </a:solidFill>
                <a:effectLst/>
                <a:uLnTx/>
                <a:uFillTx/>
                <a:latin typeface="Lato" panose="020F0502020204030203" pitchFamily="34" charset="0"/>
                <a:ea typeface="Lato" panose="020F0502020204030203" pitchFamily="34" charset="0"/>
                <a:cs typeface="Lato" panose="020F0502020204030203" pitchFamily="34" charset="0"/>
              </a:rPr>
              <a:t>Consolidated information not available</a:t>
            </a:r>
          </a:p>
          <a:p>
            <a:pPr indent="-228600">
              <a:lnSpc>
                <a:spcPct val="90000"/>
              </a:lnSpc>
              <a:spcAft>
                <a:spcPts val="600"/>
              </a:spcAft>
              <a:buFont typeface="Arial" panose="020B0604020202020204" pitchFamily="34" charset="0"/>
              <a:buChar char="•"/>
            </a:pPr>
            <a:endParaRPr lang="en-US" dirty="0">
              <a:solidFill>
                <a:srgbClr val="343484"/>
              </a:solidFill>
            </a:endParaRPr>
          </a:p>
        </p:txBody>
      </p:sp>
      <p:pic>
        <p:nvPicPr>
          <p:cNvPr id="6" name="Picture 5">
            <a:extLst>
              <a:ext uri="{FF2B5EF4-FFF2-40B4-BE49-F238E27FC236}">
                <a16:creationId xmlns:a16="http://schemas.microsoft.com/office/drawing/2014/main" id="{1E4736A9-CCD5-E740-F53C-6965058FFC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8230" y="101997"/>
            <a:ext cx="4032957" cy="1200329"/>
          </a:xfrm>
          <a:prstGeom prst="rect">
            <a:avLst/>
          </a:prstGeom>
        </p:spPr>
      </p:pic>
    </p:spTree>
    <p:extLst>
      <p:ext uri="{BB962C8B-B14F-4D97-AF65-F5344CB8AC3E}">
        <p14:creationId xmlns:p14="http://schemas.microsoft.com/office/powerpoint/2010/main" val="110054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2"/>
          <a:stretch>
            <a:fillRect/>
          </a:stretch>
        </p:blipFill>
        <p:spPr>
          <a:xfrm>
            <a:off x="-1" y="8141213"/>
            <a:ext cx="10960478" cy="2119880"/>
          </a:xfrm>
          <a:prstGeom prst="rect">
            <a:avLst/>
          </a:prstGeom>
        </p:spPr>
      </p:pic>
      <p:sp>
        <p:nvSpPr>
          <p:cNvPr id="2" name="Title 1">
            <a:extLst>
              <a:ext uri="{FF2B5EF4-FFF2-40B4-BE49-F238E27FC236}">
                <a16:creationId xmlns:a16="http://schemas.microsoft.com/office/drawing/2014/main" id="{1D1CA58B-2663-4ACE-9791-BD209F180169}"/>
              </a:ext>
            </a:extLst>
          </p:cNvPr>
          <p:cNvSpPr>
            <a:spLocks noGrp="1"/>
          </p:cNvSpPr>
          <p:nvPr>
            <p:ph type="title"/>
          </p:nvPr>
        </p:nvSpPr>
        <p:spPr>
          <a:xfrm>
            <a:off x="3736554" y="744292"/>
            <a:ext cx="8689489" cy="923330"/>
          </a:xfrm>
        </p:spPr>
        <p:txBody>
          <a:bodyPr wrap="square" lIns="0" tIns="0" rIns="0" bIns="0">
            <a:spAutoFit/>
          </a:bodyPr>
          <a:lstStyle/>
          <a:p>
            <a:r>
              <a:rPr lang="en-US" sz="6000" kern="1200" dirty="0">
                <a:solidFill>
                  <a:srgbClr val="1C203D"/>
                </a:solidFill>
                <a:latin typeface="Bebas Neue" panose="00000500000000000000" pitchFamily="2" charset="0"/>
              </a:rPr>
              <a:t>Cardinal Principles of PSW</a:t>
            </a:r>
          </a:p>
        </p:txBody>
      </p:sp>
      <p:sp>
        <p:nvSpPr>
          <p:cNvPr id="53" name="TextBox 52">
            <a:extLst>
              <a:ext uri="{FF2B5EF4-FFF2-40B4-BE49-F238E27FC236}">
                <a16:creationId xmlns:a16="http://schemas.microsoft.com/office/drawing/2014/main" id="{8DD91B3B-19E1-7447-BC17-C5F9A6DE5DE4}"/>
              </a:ext>
            </a:extLst>
          </p:cNvPr>
          <p:cNvSpPr txBox="1"/>
          <p:nvPr/>
        </p:nvSpPr>
        <p:spPr>
          <a:xfrm>
            <a:off x="774073" y="2215287"/>
            <a:ext cx="16739854" cy="6027291"/>
          </a:xfrm>
          <a:prstGeom prst="rect">
            <a:avLst/>
          </a:prstGeom>
          <a:noFill/>
        </p:spPr>
        <p:txBody>
          <a:bodyPr wrap="square" rtlCol="0">
            <a:spAutoFit/>
          </a:bodyPr>
          <a:lstStyle/>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Eliminating redundancy &amp; duplication</a:t>
            </a:r>
          </a:p>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Least physical engagement among stakeholders </a:t>
            </a:r>
          </a:p>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Use of standardized and harmonized data elements</a:t>
            </a:r>
          </a:p>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Incremental submission of structured data with parallel processing</a:t>
            </a:r>
          </a:p>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Automatic routing &amp; verifications</a:t>
            </a:r>
          </a:p>
          <a:p>
            <a:pPr marL="571500" indent="-571500" algn="just" defTabSz="585215">
              <a:lnSpc>
                <a:spcPct val="150000"/>
              </a:lnSpc>
              <a:spcBef>
                <a:spcPts val="700"/>
              </a:spcBef>
              <a:buClr>
                <a:srgbClr val="002060"/>
              </a:buClr>
              <a:buSzPct val="100000"/>
              <a:buFont typeface="Arial" panose="020B0604020202020204" pitchFamily="34" charset="0"/>
              <a:buChar char="•"/>
              <a:defRPr sz="1536" i="0">
                <a:latin typeface="Times New Roman"/>
                <a:ea typeface="Times New Roman"/>
                <a:cs typeface="Times New Roman"/>
                <a:sym typeface="Times New Roman"/>
              </a:defRPr>
            </a:pPr>
            <a:r>
              <a:rPr lang="en-US" sz="3200" dirty="0">
                <a:latin typeface="Lato" panose="020F0502020204030203" pitchFamily="34" charset="0"/>
                <a:ea typeface="Lato" panose="020F0502020204030203" pitchFamily="34" charset="0"/>
                <a:cs typeface="Lato" panose="020F0502020204030203" pitchFamily="34" charset="0"/>
              </a:rPr>
              <a:t>Real time information exchange </a:t>
            </a:r>
          </a:p>
          <a:p>
            <a:pPr marL="233412" indent="-233412" defTabSz="886968">
              <a:lnSpc>
                <a:spcPct val="100000"/>
              </a:lnSpc>
              <a:spcBef>
                <a:spcPts val="900"/>
              </a:spcBef>
              <a:buClrTx/>
              <a:buSzPct val="100000"/>
              <a:buFontTx/>
              <a:buChar char="•"/>
              <a:defRPr sz="1843">
                <a:solidFill>
                  <a:srgbClr val="000000"/>
                </a:solidFill>
                <a:latin typeface="Times New Roman"/>
                <a:ea typeface="Times New Roman"/>
                <a:cs typeface="Times New Roman"/>
                <a:sym typeface="Times New Roman"/>
              </a:defRPr>
            </a:pPr>
            <a:endParaRPr lang="en-US" sz="400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endParaRPr lang="en-GB" sz="2100" dirty="0">
              <a:latin typeface="Georgia" panose="02040502050405020303" pitchFamily="18"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D94F42F-38B4-7C8B-C734-56C6785E9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5056" y="244929"/>
            <a:ext cx="3228936" cy="961028"/>
          </a:xfrm>
          <a:prstGeom prst="rect">
            <a:avLst/>
          </a:prstGeom>
        </p:spPr>
      </p:pic>
    </p:spTree>
    <p:extLst>
      <p:ext uri="{BB962C8B-B14F-4D97-AF65-F5344CB8AC3E}">
        <p14:creationId xmlns:p14="http://schemas.microsoft.com/office/powerpoint/2010/main" val="256867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557EC-8020-41B5-36E2-9CD19ED03336}"/>
              </a:ext>
            </a:extLst>
          </p:cNvPr>
          <p:cNvPicPr>
            <a:picLocks noChangeAspect="1"/>
          </p:cNvPicPr>
          <p:nvPr/>
        </p:nvPicPr>
        <p:blipFill>
          <a:blip r:embed="rId2"/>
          <a:stretch>
            <a:fillRect/>
          </a:stretch>
        </p:blipFill>
        <p:spPr>
          <a:xfrm>
            <a:off x="-1" y="8141213"/>
            <a:ext cx="10960478" cy="2119880"/>
          </a:xfrm>
          <a:prstGeom prst="rect">
            <a:avLst/>
          </a:prstGeom>
        </p:spPr>
      </p:pic>
      <p:grpSp>
        <p:nvGrpSpPr>
          <p:cNvPr id="177" name="Group 88"/>
          <p:cNvGrpSpPr/>
          <p:nvPr/>
        </p:nvGrpSpPr>
        <p:grpSpPr>
          <a:xfrm>
            <a:off x="8301858" y="660502"/>
            <a:ext cx="2289776" cy="2278214"/>
            <a:chOff x="-1" y="-3"/>
            <a:chExt cx="1144887" cy="1139106"/>
          </a:xfrm>
        </p:grpSpPr>
        <p:grpSp>
          <p:nvGrpSpPr>
            <p:cNvPr id="175" name="Group 36"/>
            <p:cNvGrpSpPr/>
            <p:nvPr/>
          </p:nvGrpSpPr>
          <p:grpSpPr>
            <a:xfrm>
              <a:off x="2717" y="-3"/>
              <a:ext cx="1142169" cy="792867"/>
              <a:chOff x="0" y="0"/>
              <a:chExt cx="1142168" cy="792865"/>
            </a:xfrm>
          </p:grpSpPr>
          <p:pic>
            <p:nvPicPr>
              <p:cNvPr id="173" name="Picture 19" descr="Picture 19"/>
              <p:cNvPicPr>
                <a:picLocks noChangeAspect="1"/>
              </p:cNvPicPr>
              <p:nvPr/>
            </p:nvPicPr>
            <p:blipFill>
              <a:blip r:embed="rId3"/>
              <a:stretch>
                <a:fillRect/>
              </a:stretch>
            </p:blipFill>
            <p:spPr>
              <a:xfrm>
                <a:off x="620754" y="-1"/>
                <a:ext cx="521414" cy="521414"/>
              </a:xfrm>
              <a:prstGeom prst="rect">
                <a:avLst/>
              </a:prstGeom>
              <a:ln w="12700" cap="flat">
                <a:noFill/>
                <a:miter lim="400000"/>
              </a:ln>
              <a:effectLst/>
            </p:spPr>
          </p:pic>
          <p:pic>
            <p:nvPicPr>
              <p:cNvPr id="174" name="Picture 34" descr="Picture 34"/>
              <p:cNvPicPr>
                <a:picLocks noChangeAspect="1"/>
              </p:cNvPicPr>
              <p:nvPr/>
            </p:nvPicPr>
            <p:blipFill>
              <a:blip r:embed="rId4"/>
              <a:stretch>
                <a:fillRect/>
              </a:stretch>
            </p:blipFill>
            <p:spPr>
              <a:xfrm>
                <a:off x="-1" y="42947"/>
                <a:ext cx="749918" cy="749919"/>
              </a:xfrm>
              <a:prstGeom prst="rect">
                <a:avLst/>
              </a:prstGeom>
              <a:ln w="12700" cap="flat">
                <a:noFill/>
                <a:miter lim="400000"/>
              </a:ln>
              <a:effectLst/>
            </p:spPr>
          </p:pic>
        </p:grpSp>
        <p:sp>
          <p:nvSpPr>
            <p:cNvPr id="176" name="TextBox 53"/>
            <p:cNvSpPr txBox="1"/>
            <p:nvPr/>
          </p:nvSpPr>
          <p:spPr>
            <a:xfrm>
              <a:off x="-1" y="792859"/>
              <a:ext cx="1144886"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Trader</a:t>
              </a:r>
            </a:p>
          </p:txBody>
        </p:sp>
      </p:grpSp>
      <p:grpSp>
        <p:nvGrpSpPr>
          <p:cNvPr id="182" name="Group 83"/>
          <p:cNvGrpSpPr/>
          <p:nvPr/>
        </p:nvGrpSpPr>
        <p:grpSpPr>
          <a:xfrm>
            <a:off x="14304735" y="3450108"/>
            <a:ext cx="2807758" cy="2689188"/>
            <a:chOff x="0" y="0"/>
            <a:chExt cx="1403878" cy="1344592"/>
          </a:xfrm>
        </p:grpSpPr>
        <p:pic>
          <p:nvPicPr>
            <p:cNvPr id="178" name="Picture 71" descr="Picture 71"/>
            <p:cNvPicPr>
              <a:picLocks noChangeAspect="1"/>
            </p:cNvPicPr>
            <p:nvPr/>
          </p:nvPicPr>
          <p:blipFill>
            <a:blip r:embed="rId5"/>
            <a:stretch>
              <a:fillRect/>
            </a:stretch>
          </p:blipFill>
          <p:spPr>
            <a:xfrm>
              <a:off x="611345" y="0"/>
              <a:ext cx="717496" cy="548654"/>
            </a:xfrm>
            <a:prstGeom prst="rect">
              <a:avLst/>
            </a:prstGeom>
            <a:ln w="12700" cap="flat">
              <a:noFill/>
              <a:miter lim="400000"/>
            </a:ln>
            <a:effectLst/>
          </p:spPr>
        </p:pic>
        <p:pic>
          <p:nvPicPr>
            <p:cNvPr id="179" name="Picture 15" descr="Picture 15"/>
            <p:cNvPicPr>
              <a:picLocks noChangeAspect="1"/>
            </p:cNvPicPr>
            <p:nvPr/>
          </p:nvPicPr>
          <p:blipFill>
            <a:blip r:embed="rId6"/>
            <a:stretch>
              <a:fillRect/>
            </a:stretch>
          </p:blipFill>
          <p:spPr>
            <a:xfrm flipH="1">
              <a:off x="0" y="28938"/>
              <a:ext cx="815030" cy="694239"/>
            </a:xfrm>
            <a:prstGeom prst="rect">
              <a:avLst/>
            </a:prstGeom>
            <a:ln w="12700" cap="flat">
              <a:noFill/>
              <a:miter lim="400000"/>
            </a:ln>
            <a:effectLst/>
          </p:spPr>
        </p:pic>
        <p:pic>
          <p:nvPicPr>
            <p:cNvPr id="180" name="Picture 27" descr="Picture 27"/>
            <p:cNvPicPr>
              <a:picLocks noChangeAspect="1"/>
            </p:cNvPicPr>
            <p:nvPr/>
          </p:nvPicPr>
          <p:blipFill>
            <a:blip r:embed="rId7"/>
            <a:stretch>
              <a:fillRect/>
            </a:stretch>
          </p:blipFill>
          <p:spPr>
            <a:xfrm>
              <a:off x="391425" y="273441"/>
              <a:ext cx="815030" cy="482448"/>
            </a:xfrm>
            <a:prstGeom prst="rect">
              <a:avLst/>
            </a:prstGeom>
            <a:ln w="12700" cap="flat">
              <a:noFill/>
              <a:miter lim="400000"/>
            </a:ln>
            <a:effectLst/>
          </p:spPr>
        </p:pic>
        <p:sp>
          <p:nvSpPr>
            <p:cNvPr id="181" name="TextBox 55"/>
            <p:cNvSpPr txBox="1"/>
            <p:nvPr/>
          </p:nvSpPr>
          <p:spPr>
            <a:xfrm>
              <a:off x="147708" y="721350"/>
              <a:ext cx="1256170" cy="623242"/>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Shipping Agent</a:t>
              </a:r>
            </a:p>
          </p:txBody>
        </p:sp>
      </p:grpSp>
      <p:grpSp>
        <p:nvGrpSpPr>
          <p:cNvPr id="186" name="Group 84"/>
          <p:cNvGrpSpPr/>
          <p:nvPr/>
        </p:nvGrpSpPr>
        <p:grpSpPr>
          <a:xfrm>
            <a:off x="13665763" y="6210448"/>
            <a:ext cx="2421774" cy="2303979"/>
            <a:chOff x="-1" y="-1"/>
            <a:chExt cx="1210885" cy="1151987"/>
          </a:xfrm>
        </p:grpSpPr>
        <p:pic>
          <p:nvPicPr>
            <p:cNvPr id="183" name="Picture 72" descr="Picture 72"/>
            <p:cNvPicPr>
              <a:picLocks noChangeAspect="1"/>
            </p:cNvPicPr>
            <p:nvPr/>
          </p:nvPicPr>
          <p:blipFill>
            <a:blip r:embed="rId5"/>
            <a:stretch>
              <a:fillRect/>
            </a:stretch>
          </p:blipFill>
          <p:spPr>
            <a:xfrm>
              <a:off x="493387" y="38663"/>
              <a:ext cx="717497" cy="548655"/>
            </a:xfrm>
            <a:prstGeom prst="rect">
              <a:avLst/>
            </a:prstGeom>
            <a:ln w="12700" cap="flat">
              <a:noFill/>
              <a:miter lim="400000"/>
            </a:ln>
            <a:effectLst/>
          </p:spPr>
        </p:pic>
        <p:pic>
          <p:nvPicPr>
            <p:cNvPr id="184" name="Picture 28" descr="Picture 28"/>
            <p:cNvPicPr>
              <a:picLocks noChangeAspect="1"/>
            </p:cNvPicPr>
            <p:nvPr/>
          </p:nvPicPr>
          <p:blipFill>
            <a:blip r:embed="rId8"/>
            <a:stretch>
              <a:fillRect/>
            </a:stretch>
          </p:blipFill>
          <p:spPr>
            <a:xfrm flipH="1">
              <a:off x="-1" y="-1"/>
              <a:ext cx="815029" cy="783116"/>
            </a:xfrm>
            <a:prstGeom prst="rect">
              <a:avLst/>
            </a:prstGeom>
            <a:ln w="12700" cap="flat">
              <a:noFill/>
              <a:miter lim="400000"/>
            </a:ln>
            <a:effectLst/>
          </p:spPr>
        </p:pic>
        <p:sp>
          <p:nvSpPr>
            <p:cNvPr id="185" name="TextBox 56"/>
            <p:cNvSpPr txBox="1"/>
            <p:nvPr/>
          </p:nvSpPr>
          <p:spPr>
            <a:xfrm>
              <a:off x="175065" y="805742"/>
              <a:ext cx="1035817"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Customs</a:t>
              </a:r>
            </a:p>
          </p:txBody>
        </p:sp>
      </p:grpSp>
      <p:grpSp>
        <p:nvGrpSpPr>
          <p:cNvPr id="190" name="Group 86"/>
          <p:cNvGrpSpPr/>
          <p:nvPr/>
        </p:nvGrpSpPr>
        <p:grpSpPr>
          <a:xfrm>
            <a:off x="10064957" y="7382572"/>
            <a:ext cx="3001898" cy="2898640"/>
            <a:chOff x="-1" y="0"/>
            <a:chExt cx="1500947" cy="1449319"/>
          </a:xfrm>
        </p:grpSpPr>
        <p:pic>
          <p:nvPicPr>
            <p:cNvPr id="187" name="Picture 77" descr="Picture 77"/>
            <p:cNvPicPr>
              <a:picLocks noChangeAspect="1"/>
            </p:cNvPicPr>
            <p:nvPr/>
          </p:nvPicPr>
          <p:blipFill>
            <a:blip r:embed="rId5"/>
            <a:stretch>
              <a:fillRect/>
            </a:stretch>
          </p:blipFill>
          <p:spPr>
            <a:xfrm>
              <a:off x="707530" y="5316"/>
              <a:ext cx="717495" cy="548655"/>
            </a:xfrm>
            <a:prstGeom prst="rect">
              <a:avLst/>
            </a:prstGeom>
            <a:ln w="12700" cap="flat">
              <a:noFill/>
              <a:miter lim="400000"/>
            </a:ln>
            <a:effectLst/>
          </p:spPr>
        </p:pic>
        <p:pic>
          <p:nvPicPr>
            <p:cNvPr id="188" name="Picture 7" descr="Picture 7"/>
            <p:cNvPicPr>
              <a:picLocks noChangeAspect="1"/>
            </p:cNvPicPr>
            <p:nvPr/>
          </p:nvPicPr>
          <p:blipFill>
            <a:blip r:embed="rId9"/>
            <a:stretch>
              <a:fillRect/>
            </a:stretch>
          </p:blipFill>
          <p:spPr>
            <a:xfrm>
              <a:off x="-1" y="0"/>
              <a:ext cx="1087097" cy="815322"/>
            </a:xfrm>
            <a:prstGeom prst="rect">
              <a:avLst/>
            </a:prstGeom>
            <a:ln w="12700" cap="flat">
              <a:noFill/>
              <a:miter lim="400000"/>
            </a:ln>
            <a:effectLst/>
          </p:spPr>
        </p:pic>
        <p:sp>
          <p:nvSpPr>
            <p:cNvPr id="189" name="TextBox 57"/>
            <p:cNvSpPr txBox="1"/>
            <p:nvPr/>
          </p:nvSpPr>
          <p:spPr>
            <a:xfrm>
              <a:off x="84792" y="826076"/>
              <a:ext cx="1416154" cy="623243"/>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Trade Regulators</a:t>
              </a:r>
            </a:p>
          </p:txBody>
        </p:sp>
      </p:grpSp>
      <p:grpSp>
        <p:nvGrpSpPr>
          <p:cNvPr id="194" name="Group 85"/>
          <p:cNvGrpSpPr/>
          <p:nvPr/>
        </p:nvGrpSpPr>
        <p:grpSpPr>
          <a:xfrm>
            <a:off x="5884137" y="7497191"/>
            <a:ext cx="2687622" cy="2219528"/>
            <a:chOff x="-1" y="-1"/>
            <a:chExt cx="1343810" cy="1109763"/>
          </a:xfrm>
        </p:grpSpPr>
        <p:pic>
          <p:nvPicPr>
            <p:cNvPr id="191" name="Picture 76" descr="Picture 76"/>
            <p:cNvPicPr>
              <a:picLocks noChangeAspect="1"/>
            </p:cNvPicPr>
            <p:nvPr/>
          </p:nvPicPr>
          <p:blipFill>
            <a:blip r:embed="rId10"/>
            <a:stretch>
              <a:fillRect/>
            </a:stretch>
          </p:blipFill>
          <p:spPr>
            <a:xfrm flipH="1">
              <a:off x="47510" y="-1"/>
              <a:ext cx="701460" cy="548655"/>
            </a:xfrm>
            <a:prstGeom prst="rect">
              <a:avLst/>
            </a:prstGeom>
            <a:ln w="12700" cap="flat">
              <a:noFill/>
              <a:miter lim="400000"/>
            </a:ln>
            <a:effectLst/>
          </p:spPr>
        </p:pic>
        <p:pic>
          <p:nvPicPr>
            <p:cNvPr id="192" name="Picture 23" descr="Picture 23"/>
            <p:cNvPicPr>
              <a:picLocks noChangeAspect="1"/>
            </p:cNvPicPr>
            <p:nvPr/>
          </p:nvPicPr>
          <p:blipFill>
            <a:blip r:embed="rId11"/>
            <a:stretch>
              <a:fillRect/>
            </a:stretch>
          </p:blipFill>
          <p:spPr>
            <a:xfrm>
              <a:off x="400578" y="68424"/>
              <a:ext cx="920874" cy="646658"/>
            </a:xfrm>
            <a:prstGeom prst="rect">
              <a:avLst/>
            </a:prstGeom>
            <a:ln w="12700" cap="flat">
              <a:noFill/>
              <a:miter lim="400000"/>
            </a:ln>
            <a:effectLst/>
          </p:spPr>
        </p:pic>
        <p:sp>
          <p:nvSpPr>
            <p:cNvPr id="193" name="TextBox 58"/>
            <p:cNvSpPr txBox="1"/>
            <p:nvPr/>
          </p:nvSpPr>
          <p:spPr>
            <a:xfrm>
              <a:off x="-1" y="763518"/>
              <a:ext cx="1343810"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Ports</a:t>
              </a:r>
            </a:p>
          </p:txBody>
        </p:sp>
      </p:grpSp>
      <p:grpSp>
        <p:nvGrpSpPr>
          <p:cNvPr id="198" name="Group 82"/>
          <p:cNvGrpSpPr/>
          <p:nvPr/>
        </p:nvGrpSpPr>
        <p:grpSpPr>
          <a:xfrm>
            <a:off x="2042645" y="3504391"/>
            <a:ext cx="2176682" cy="2107650"/>
            <a:chOff x="-1" y="-1"/>
            <a:chExt cx="1088340" cy="1053824"/>
          </a:xfrm>
        </p:grpSpPr>
        <p:pic>
          <p:nvPicPr>
            <p:cNvPr id="195" name="Picture 74" descr="Picture 74"/>
            <p:cNvPicPr>
              <a:picLocks noChangeAspect="1"/>
            </p:cNvPicPr>
            <p:nvPr/>
          </p:nvPicPr>
          <p:blipFill>
            <a:blip r:embed="rId10"/>
            <a:stretch>
              <a:fillRect/>
            </a:stretch>
          </p:blipFill>
          <p:spPr>
            <a:xfrm flipH="1">
              <a:off x="13866" y="-1"/>
              <a:ext cx="701461" cy="548656"/>
            </a:xfrm>
            <a:prstGeom prst="rect">
              <a:avLst/>
            </a:prstGeom>
            <a:ln w="12700" cap="flat">
              <a:noFill/>
              <a:miter lim="400000"/>
            </a:ln>
            <a:effectLst/>
          </p:spPr>
        </p:pic>
        <p:pic>
          <p:nvPicPr>
            <p:cNvPr id="196" name="Picture 17" descr="Picture 17"/>
            <p:cNvPicPr>
              <a:picLocks noChangeAspect="1"/>
            </p:cNvPicPr>
            <p:nvPr/>
          </p:nvPicPr>
          <p:blipFill>
            <a:blip r:embed="rId12"/>
            <a:stretch>
              <a:fillRect/>
            </a:stretch>
          </p:blipFill>
          <p:spPr>
            <a:xfrm>
              <a:off x="391425" y="59781"/>
              <a:ext cx="647802" cy="647800"/>
            </a:xfrm>
            <a:prstGeom prst="rect">
              <a:avLst/>
            </a:prstGeom>
            <a:ln w="12700" cap="flat">
              <a:noFill/>
              <a:miter lim="400000"/>
            </a:ln>
            <a:effectLst/>
          </p:spPr>
        </p:pic>
        <p:sp>
          <p:nvSpPr>
            <p:cNvPr id="197" name="TextBox 60"/>
            <p:cNvSpPr txBox="1"/>
            <p:nvPr/>
          </p:nvSpPr>
          <p:spPr>
            <a:xfrm>
              <a:off x="-1" y="707579"/>
              <a:ext cx="1088340"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Insurance</a:t>
              </a:r>
            </a:p>
          </p:txBody>
        </p:sp>
      </p:grpSp>
      <p:grpSp>
        <p:nvGrpSpPr>
          <p:cNvPr id="202" name="Group 81"/>
          <p:cNvGrpSpPr/>
          <p:nvPr/>
        </p:nvGrpSpPr>
        <p:grpSpPr>
          <a:xfrm>
            <a:off x="4552171" y="1285270"/>
            <a:ext cx="2439638" cy="2149606"/>
            <a:chOff x="-1" y="0"/>
            <a:chExt cx="1219818" cy="1074802"/>
          </a:xfrm>
        </p:grpSpPr>
        <p:pic>
          <p:nvPicPr>
            <p:cNvPr id="199" name="Picture 68" descr="Picture 68"/>
            <p:cNvPicPr>
              <a:picLocks noChangeAspect="1"/>
            </p:cNvPicPr>
            <p:nvPr/>
          </p:nvPicPr>
          <p:blipFill>
            <a:blip r:embed="rId10"/>
            <a:stretch>
              <a:fillRect/>
            </a:stretch>
          </p:blipFill>
          <p:spPr>
            <a:xfrm flipH="1">
              <a:off x="-1" y="0"/>
              <a:ext cx="701460" cy="548653"/>
            </a:xfrm>
            <a:prstGeom prst="rect">
              <a:avLst/>
            </a:prstGeom>
            <a:ln w="12700" cap="flat">
              <a:noFill/>
              <a:miter lim="400000"/>
            </a:ln>
            <a:effectLst/>
          </p:spPr>
        </p:pic>
        <p:pic>
          <p:nvPicPr>
            <p:cNvPr id="200" name="Picture 25" descr="Picture 25"/>
            <p:cNvPicPr>
              <a:picLocks noChangeAspect="1"/>
            </p:cNvPicPr>
            <p:nvPr/>
          </p:nvPicPr>
          <p:blipFill>
            <a:blip r:embed="rId13"/>
            <a:stretch>
              <a:fillRect/>
            </a:stretch>
          </p:blipFill>
          <p:spPr>
            <a:xfrm>
              <a:off x="322332" y="37941"/>
              <a:ext cx="897485" cy="631348"/>
            </a:xfrm>
            <a:prstGeom prst="rect">
              <a:avLst/>
            </a:prstGeom>
            <a:ln w="12700" cap="flat">
              <a:noFill/>
              <a:miter lim="400000"/>
            </a:ln>
            <a:effectLst/>
          </p:spPr>
        </p:pic>
        <p:sp>
          <p:nvSpPr>
            <p:cNvPr id="201" name="TextBox 61"/>
            <p:cNvSpPr txBox="1"/>
            <p:nvPr/>
          </p:nvSpPr>
          <p:spPr>
            <a:xfrm>
              <a:off x="-1" y="728558"/>
              <a:ext cx="1219818"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dirty="0"/>
                <a:t>Transport</a:t>
              </a:r>
            </a:p>
          </p:txBody>
        </p:sp>
      </p:grpSp>
      <p:grpSp>
        <p:nvGrpSpPr>
          <p:cNvPr id="206" name="Group 87"/>
          <p:cNvGrpSpPr/>
          <p:nvPr/>
        </p:nvGrpSpPr>
        <p:grpSpPr>
          <a:xfrm>
            <a:off x="2729954" y="6333236"/>
            <a:ext cx="2311196" cy="2231782"/>
            <a:chOff x="-1" y="-1"/>
            <a:chExt cx="1155597" cy="1115890"/>
          </a:xfrm>
        </p:grpSpPr>
        <p:sp>
          <p:nvSpPr>
            <p:cNvPr id="203" name="TextBox 59"/>
            <p:cNvSpPr txBox="1"/>
            <p:nvPr/>
          </p:nvSpPr>
          <p:spPr>
            <a:xfrm>
              <a:off x="-1" y="769645"/>
              <a:ext cx="1155596"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Banks</a:t>
              </a:r>
            </a:p>
          </p:txBody>
        </p:sp>
        <p:pic>
          <p:nvPicPr>
            <p:cNvPr id="204" name="Picture 75" descr="Picture 75"/>
            <p:cNvPicPr>
              <a:picLocks noChangeAspect="1"/>
            </p:cNvPicPr>
            <p:nvPr/>
          </p:nvPicPr>
          <p:blipFill>
            <a:blip r:embed="rId10"/>
            <a:stretch>
              <a:fillRect/>
            </a:stretch>
          </p:blipFill>
          <p:spPr>
            <a:xfrm flipH="1">
              <a:off x="-1" y="-1"/>
              <a:ext cx="701462" cy="548656"/>
            </a:xfrm>
            <a:prstGeom prst="rect">
              <a:avLst/>
            </a:prstGeom>
            <a:ln w="12700" cap="flat">
              <a:noFill/>
              <a:miter lim="400000"/>
            </a:ln>
            <a:effectLst/>
          </p:spPr>
        </p:pic>
        <p:pic>
          <p:nvPicPr>
            <p:cNvPr id="205" name="Picture 9" descr="Picture 9"/>
            <p:cNvPicPr>
              <a:picLocks noChangeAspect="1"/>
            </p:cNvPicPr>
            <p:nvPr/>
          </p:nvPicPr>
          <p:blipFill>
            <a:blip r:embed="rId14"/>
            <a:stretch>
              <a:fillRect/>
            </a:stretch>
          </p:blipFill>
          <p:spPr>
            <a:xfrm>
              <a:off x="435721" y="55462"/>
              <a:ext cx="719875" cy="719874"/>
            </a:xfrm>
            <a:prstGeom prst="rect">
              <a:avLst/>
            </a:prstGeom>
            <a:ln w="12700" cap="flat">
              <a:noFill/>
              <a:miter lim="400000"/>
            </a:ln>
            <a:effectLst/>
          </p:spPr>
        </p:pic>
      </p:grpSp>
      <p:grpSp>
        <p:nvGrpSpPr>
          <p:cNvPr id="210" name="Group 80"/>
          <p:cNvGrpSpPr/>
          <p:nvPr/>
        </p:nvGrpSpPr>
        <p:grpSpPr>
          <a:xfrm>
            <a:off x="11716713" y="1151116"/>
            <a:ext cx="2609262" cy="2792022"/>
            <a:chOff x="-1" y="-1"/>
            <a:chExt cx="1304630" cy="1396009"/>
          </a:xfrm>
        </p:grpSpPr>
        <p:pic>
          <p:nvPicPr>
            <p:cNvPr id="207" name="Picture 69" descr="Picture 69"/>
            <p:cNvPicPr>
              <a:picLocks noChangeAspect="1"/>
            </p:cNvPicPr>
            <p:nvPr/>
          </p:nvPicPr>
          <p:blipFill>
            <a:blip r:embed="rId5"/>
            <a:stretch>
              <a:fillRect/>
            </a:stretch>
          </p:blipFill>
          <p:spPr>
            <a:xfrm>
              <a:off x="454255" y="118783"/>
              <a:ext cx="717496" cy="548655"/>
            </a:xfrm>
            <a:prstGeom prst="rect">
              <a:avLst/>
            </a:prstGeom>
            <a:ln w="12700" cap="flat">
              <a:noFill/>
              <a:miter lim="400000"/>
            </a:ln>
            <a:effectLst/>
          </p:spPr>
        </p:pic>
        <p:sp>
          <p:nvSpPr>
            <p:cNvPr id="208" name="TextBox 54"/>
            <p:cNvSpPr txBox="1"/>
            <p:nvPr/>
          </p:nvSpPr>
          <p:spPr>
            <a:xfrm>
              <a:off x="148356" y="772765"/>
              <a:ext cx="1156273" cy="623243"/>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Customs Agent</a:t>
              </a:r>
            </a:p>
          </p:txBody>
        </p:sp>
        <p:pic>
          <p:nvPicPr>
            <p:cNvPr id="209" name="Picture 79" descr="Picture 79"/>
            <p:cNvPicPr>
              <a:picLocks noChangeAspect="1"/>
            </p:cNvPicPr>
            <p:nvPr/>
          </p:nvPicPr>
          <p:blipFill>
            <a:blip r:embed="rId15"/>
            <a:stretch>
              <a:fillRect/>
            </a:stretch>
          </p:blipFill>
          <p:spPr>
            <a:xfrm>
              <a:off x="-1" y="-1"/>
              <a:ext cx="815030" cy="815030"/>
            </a:xfrm>
            <a:prstGeom prst="rect">
              <a:avLst/>
            </a:prstGeom>
            <a:ln w="12700" cap="flat">
              <a:noFill/>
              <a:miter lim="400000"/>
            </a:ln>
            <a:effectLst/>
          </p:spPr>
        </p:pic>
      </p:grpSp>
      <p:pic>
        <p:nvPicPr>
          <p:cNvPr id="214" name="Picture 12" descr="Picture 12"/>
          <p:cNvPicPr>
            <a:picLocks noChangeAspect="1"/>
          </p:cNvPicPr>
          <p:nvPr/>
        </p:nvPicPr>
        <p:blipFill>
          <a:blip r:embed="rId16"/>
          <a:stretch>
            <a:fillRect/>
          </a:stretch>
        </p:blipFill>
        <p:spPr>
          <a:xfrm flipH="1">
            <a:off x="9857997" y="999871"/>
            <a:ext cx="1264630" cy="1200242"/>
          </a:xfrm>
          <a:prstGeom prst="rect">
            <a:avLst/>
          </a:prstGeom>
          <a:ln w="12700">
            <a:miter lim="400000"/>
          </a:ln>
        </p:spPr>
      </p:pic>
      <p:pic>
        <p:nvPicPr>
          <p:cNvPr id="215" name="Picture 89" descr="Picture 89"/>
          <p:cNvPicPr>
            <a:picLocks noChangeAspect="1"/>
          </p:cNvPicPr>
          <p:nvPr/>
        </p:nvPicPr>
        <p:blipFill>
          <a:blip r:embed="rId16"/>
          <a:stretch>
            <a:fillRect/>
          </a:stretch>
        </p:blipFill>
        <p:spPr>
          <a:xfrm flipH="1">
            <a:off x="13427897" y="1757398"/>
            <a:ext cx="1264630" cy="1200244"/>
          </a:xfrm>
          <a:prstGeom prst="rect">
            <a:avLst/>
          </a:prstGeom>
          <a:ln w="12700">
            <a:miter lim="400000"/>
          </a:ln>
        </p:spPr>
      </p:pic>
      <p:pic>
        <p:nvPicPr>
          <p:cNvPr id="216" name="Picture 98" descr="Picture 98"/>
          <p:cNvPicPr>
            <a:picLocks noChangeAspect="1"/>
          </p:cNvPicPr>
          <p:nvPr/>
        </p:nvPicPr>
        <p:blipFill>
          <a:blip r:embed="rId16"/>
          <a:stretch>
            <a:fillRect/>
          </a:stretch>
        </p:blipFill>
        <p:spPr>
          <a:xfrm flipH="1">
            <a:off x="16325937" y="3947296"/>
            <a:ext cx="1264630" cy="1200244"/>
          </a:xfrm>
          <a:prstGeom prst="rect">
            <a:avLst/>
          </a:prstGeom>
          <a:ln w="12700">
            <a:miter lim="400000"/>
          </a:ln>
        </p:spPr>
      </p:pic>
      <p:pic>
        <p:nvPicPr>
          <p:cNvPr id="217" name="Picture 99" descr="Picture 99"/>
          <p:cNvPicPr>
            <a:picLocks noChangeAspect="1"/>
          </p:cNvPicPr>
          <p:nvPr/>
        </p:nvPicPr>
        <p:blipFill>
          <a:blip r:embed="rId16"/>
          <a:stretch>
            <a:fillRect/>
          </a:stretch>
        </p:blipFill>
        <p:spPr>
          <a:xfrm flipH="1">
            <a:off x="15363519" y="6854364"/>
            <a:ext cx="1264630" cy="1200244"/>
          </a:xfrm>
          <a:prstGeom prst="rect">
            <a:avLst/>
          </a:prstGeom>
          <a:ln w="12700">
            <a:miter lim="400000"/>
          </a:ln>
        </p:spPr>
      </p:pic>
      <p:pic>
        <p:nvPicPr>
          <p:cNvPr id="218" name="Picture 101" descr="Picture 101"/>
          <p:cNvPicPr>
            <a:picLocks noChangeAspect="1"/>
          </p:cNvPicPr>
          <p:nvPr/>
        </p:nvPicPr>
        <p:blipFill>
          <a:blip r:embed="rId16"/>
          <a:stretch>
            <a:fillRect/>
          </a:stretch>
        </p:blipFill>
        <p:spPr>
          <a:xfrm flipH="1">
            <a:off x="12137005" y="7992319"/>
            <a:ext cx="1264630" cy="1200246"/>
          </a:xfrm>
          <a:prstGeom prst="rect">
            <a:avLst/>
          </a:prstGeom>
          <a:ln w="12700">
            <a:miter lim="400000"/>
          </a:ln>
        </p:spPr>
      </p:pic>
      <p:pic>
        <p:nvPicPr>
          <p:cNvPr id="219" name="Picture 102" descr="Picture 102"/>
          <p:cNvPicPr>
            <a:picLocks noChangeAspect="1"/>
          </p:cNvPicPr>
          <p:nvPr/>
        </p:nvPicPr>
        <p:blipFill>
          <a:blip r:embed="rId16"/>
          <a:stretch>
            <a:fillRect/>
          </a:stretch>
        </p:blipFill>
        <p:spPr>
          <a:xfrm>
            <a:off x="5400894" y="8042819"/>
            <a:ext cx="1264628" cy="1200246"/>
          </a:xfrm>
          <a:prstGeom prst="rect">
            <a:avLst/>
          </a:prstGeom>
          <a:ln w="12700">
            <a:miter lim="400000"/>
          </a:ln>
        </p:spPr>
      </p:pic>
      <p:pic>
        <p:nvPicPr>
          <p:cNvPr id="220" name="Picture 103" descr="Picture 103"/>
          <p:cNvPicPr>
            <a:picLocks noChangeAspect="1"/>
          </p:cNvPicPr>
          <p:nvPr/>
        </p:nvPicPr>
        <p:blipFill>
          <a:blip r:embed="rId16"/>
          <a:stretch>
            <a:fillRect/>
          </a:stretch>
        </p:blipFill>
        <p:spPr>
          <a:xfrm>
            <a:off x="2208671" y="6898695"/>
            <a:ext cx="1264630" cy="1200246"/>
          </a:xfrm>
          <a:prstGeom prst="rect">
            <a:avLst/>
          </a:prstGeom>
          <a:ln w="12700">
            <a:miter lim="400000"/>
          </a:ln>
        </p:spPr>
      </p:pic>
      <p:pic>
        <p:nvPicPr>
          <p:cNvPr id="221" name="Picture 104" descr="Picture 104"/>
          <p:cNvPicPr>
            <a:picLocks noChangeAspect="1"/>
          </p:cNvPicPr>
          <p:nvPr/>
        </p:nvPicPr>
        <p:blipFill>
          <a:blip r:embed="rId16"/>
          <a:stretch>
            <a:fillRect/>
          </a:stretch>
        </p:blipFill>
        <p:spPr>
          <a:xfrm>
            <a:off x="1648867" y="3987145"/>
            <a:ext cx="1264630" cy="1200246"/>
          </a:xfrm>
          <a:prstGeom prst="rect">
            <a:avLst/>
          </a:prstGeom>
          <a:ln w="12700">
            <a:miter lim="400000"/>
          </a:ln>
        </p:spPr>
      </p:pic>
      <p:pic>
        <p:nvPicPr>
          <p:cNvPr id="222" name="Picture 105" descr="Picture 105"/>
          <p:cNvPicPr>
            <a:picLocks noChangeAspect="1"/>
          </p:cNvPicPr>
          <p:nvPr/>
        </p:nvPicPr>
        <p:blipFill>
          <a:blip r:embed="rId16"/>
          <a:stretch>
            <a:fillRect/>
          </a:stretch>
        </p:blipFill>
        <p:spPr>
          <a:xfrm>
            <a:off x="3970032" y="1703331"/>
            <a:ext cx="1264632" cy="1200246"/>
          </a:xfrm>
          <a:prstGeom prst="rect">
            <a:avLst/>
          </a:prstGeom>
          <a:ln w="12700">
            <a:miter lim="400000"/>
          </a:ln>
        </p:spPr>
      </p:pic>
      <p:sp>
        <p:nvSpPr>
          <p:cNvPr id="223" name="Straight Arrow Connector 4"/>
          <p:cNvSpPr/>
          <p:nvPr/>
        </p:nvSpPr>
        <p:spPr>
          <a:xfrm flipV="1">
            <a:off x="3649907" y="2566153"/>
            <a:ext cx="771098" cy="109817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4" name="Straight Arrow Connector 6"/>
          <p:cNvSpPr/>
          <p:nvPr/>
        </p:nvSpPr>
        <p:spPr>
          <a:xfrm flipV="1">
            <a:off x="6614693" y="1850535"/>
            <a:ext cx="1941370" cy="296094"/>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5" name="Straight Arrow Connector 10"/>
          <p:cNvSpPr/>
          <p:nvPr/>
        </p:nvSpPr>
        <p:spPr>
          <a:xfrm>
            <a:off x="10846320" y="1682923"/>
            <a:ext cx="1443732" cy="33341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6" name="Straight Arrow Connector 13"/>
          <p:cNvSpPr/>
          <p:nvPr/>
        </p:nvSpPr>
        <p:spPr>
          <a:xfrm>
            <a:off x="14257411" y="2609232"/>
            <a:ext cx="1388826" cy="174516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7" name="Straight Arrow Connector 20"/>
          <p:cNvSpPr/>
          <p:nvPr/>
        </p:nvSpPr>
        <p:spPr>
          <a:xfrm flipH="1">
            <a:off x="16087526" y="5473552"/>
            <a:ext cx="540620" cy="142514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8" name="Straight Arrow Connector 24"/>
          <p:cNvSpPr/>
          <p:nvPr/>
        </p:nvSpPr>
        <p:spPr>
          <a:xfrm flipH="1">
            <a:off x="12868992" y="7572897"/>
            <a:ext cx="1187556" cy="427734"/>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29" name="Straight Arrow Connector 29"/>
          <p:cNvSpPr/>
          <p:nvPr/>
        </p:nvSpPr>
        <p:spPr>
          <a:xfrm flipH="1">
            <a:off x="7628087" y="8484453"/>
            <a:ext cx="2730994" cy="3278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0" name="Straight Arrow Connector 31"/>
          <p:cNvSpPr/>
          <p:nvPr/>
        </p:nvSpPr>
        <p:spPr>
          <a:xfrm flipH="1" flipV="1">
            <a:off x="4526386" y="7745213"/>
            <a:ext cx="962068" cy="57199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1" name="Straight Arrow Connector 33"/>
          <p:cNvSpPr/>
          <p:nvPr/>
        </p:nvSpPr>
        <p:spPr>
          <a:xfrm flipH="1" flipV="1">
            <a:off x="3103138" y="4549802"/>
            <a:ext cx="614968" cy="221208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2" name="Straight Arrow Connector 38"/>
          <p:cNvSpPr/>
          <p:nvPr/>
        </p:nvSpPr>
        <p:spPr>
          <a:xfrm flipV="1">
            <a:off x="7441487" y="2007281"/>
            <a:ext cx="1909894" cy="585960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3" name="Straight Arrow Connector 41"/>
          <p:cNvSpPr/>
          <p:nvPr/>
        </p:nvSpPr>
        <p:spPr>
          <a:xfrm flipV="1">
            <a:off x="11152057" y="3296387"/>
            <a:ext cx="1954346" cy="408619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4" name="Straight Arrow Connector 44"/>
          <p:cNvSpPr/>
          <p:nvPr/>
        </p:nvSpPr>
        <p:spPr>
          <a:xfrm flipH="1" flipV="1">
            <a:off x="9718070" y="1832467"/>
            <a:ext cx="5903648" cy="256260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5" name="Straight Arrow Connector 46"/>
          <p:cNvSpPr/>
          <p:nvPr/>
        </p:nvSpPr>
        <p:spPr>
          <a:xfrm flipH="1" flipV="1">
            <a:off x="6384399" y="2611625"/>
            <a:ext cx="7735610" cy="425017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6" name="Straight Arrow Connector 49"/>
          <p:cNvSpPr/>
          <p:nvPr/>
        </p:nvSpPr>
        <p:spPr>
          <a:xfrm flipV="1">
            <a:off x="4844076" y="2578486"/>
            <a:ext cx="7483516" cy="4242344"/>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7" name="Straight Arrow Connector 62"/>
          <p:cNvSpPr/>
          <p:nvPr/>
        </p:nvSpPr>
        <p:spPr>
          <a:xfrm flipV="1">
            <a:off x="3940389" y="4434107"/>
            <a:ext cx="11355246" cy="3643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8" name="Straight Arrow Connector 65"/>
          <p:cNvSpPr/>
          <p:nvPr/>
        </p:nvSpPr>
        <p:spPr>
          <a:xfrm>
            <a:off x="6086688" y="2611626"/>
            <a:ext cx="4778768" cy="510942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39" name="Straight Arrow Connector 70"/>
          <p:cNvSpPr/>
          <p:nvPr/>
        </p:nvSpPr>
        <p:spPr>
          <a:xfrm flipH="1" flipV="1">
            <a:off x="5850412" y="2611625"/>
            <a:ext cx="1211104" cy="5196326"/>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40" name="Straight Arrow Connector 78"/>
          <p:cNvSpPr/>
          <p:nvPr/>
        </p:nvSpPr>
        <p:spPr>
          <a:xfrm flipV="1">
            <a:off x="12239149" y="5169810"/>
            <a:ext cx="2361010" cy="226074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41" name="Straight Arrow Connector 91"/>
          <p:cNvSpPr/>
          <p:nvPr/>
        </p:nvSpPr>
        <p:spPr>
          <a:xfrm flipH="1" flipV="1">
            <a:off x="9446743" y="2903568"/>
            <a:ext cx="4612442" cy="461244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42" name="Straight Arrow Connector 93"/>
          <p:cNvSpPr/>
          <p:nvPr/>
        </p:nvSpPr>
        <p:spPr>
          <a:xfrm flipV="1">
            <a:off x="7586898" y="2621234"/>
            <a:ext cx="5035812" cy="550818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 name="Title 1">
            <a:extLst>
              <a:ext uri="{FF2B5EF4-FFF2-40B4-BE49-F238E27FC236}">
                <a16:creationId xmlns:a16="http://schemas.microsoft.com/office/drawing/2014/main" id="{87DC180A-3A85-659D-69D8-34DFFDA1B332}"/>
              </a:ext>
            </a:extLst>
          </p:cNvPr>
          <p:cNvSpPr>
            <a:spLocks noGrp="1"/>
          </p:cNvSpPr>
          <p:nvPr>
            <p:ph type="title"/>
          </p:nvPr>
        </p:nvSpPr>
        <p:spPr>
          <a:xfrm>
            <a:off x="527313" y="60726"/>
            <a:ext cx="4405282" cy="1231106"/>
          </a:xfrm>
        </p:spPr>
        <p:txBody>
          <a:bodyPr wrap="square" lIns="0" tIns="0" rIns="0" bIns="0">
            <a:spAutoFit/>
          </a:bodyPr>
          <a:lstStyle/>
          <a:p>
            <a:r>
              <a:rPr lang="en-US" sz="5400" kern="1200" dirty="0">
                <a:solidFill>
                  <a:srgbClr val="1C203D"/>
                </a:solidFill>
              </a:rPr>
              <a:t>Pre-PSW</a:t>
            </a:r>
          </a:p>
        </p:txBody>
      </p:sp>
      <p:pic>
        <p:nvPicPr>
          <p:cNvPr id="3" name="Picture 2">
            <a:extLst>
              <a:ext uri="{FF2B5EF4-FFF2-40B4-BE49-F238E27FC236}">
                <a16:creationId xmlns:a16="http://schemas.microsoft.com/office/drawing/2014/main" id="{BA93ED77-3C3D-2D28-75AB-D16573944A1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308230" y="101997"/>
            <a:ext cx="4032957" cy="1200329"/>
          </a:xfrm>
          <a:prstGeom prst="rect">
            <a:avLst/>
          </a:prstGeom>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7"/>
                                        </p:tgtEl>
                                        <p:attrNameLst>
                                          <p:attrName>style.visibility</p:attrName>
                                        </p:attrNameLst>
                                      </p:cBhvr>
                                      <p:to>
                                        <p:strVal val="visible"/>
                                      </p:to>
                                    </p:set>
                                    <p:animEffect transition="in" filter="dissolve">
                                      <p:cBhvr>
                                        <p:cTn id="7" dur="500"/>
                                        <p:tgtEl>
                                          <p:spTgt spid="177"/>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10"/>
                                        </p:tgtEl>
                                        <p:attrNameLst>
                                          <p:attrName>style.visibility</p:attrName>
                                        </p:attrNameLst>
                                      </p:cBhvr>
                                      <p:to>
                                        <p:strVal val="visible"/>
                                      </p:to>
                                    </p:set>
                                    <p:animEffect transition="in" filter="dissolve">
                                      <p:cBhvr>
                                        <p:cTn id="11" dur="500"/>
                                        <p:tgtEl>
                                          <p:spTgt spid="210"/>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182"/>
                                        </p:tgtEl>
                                        <p:attrNameLst>
                                          <p:attrName>style.visibility</p:attrName>
                                        </p:attrNameLst>
                                      </p:cBhvr>
                                      <p:to>
                                        <p:strVal val="visible"/>
                                      </p:to>
                                    </p:set>
                                    <p:animEffect transition="in" filter="dissolve">
                                      <p:cBhvr>
                                        <p:cTn id="15" dur="500"/>
                                        <p:tgtEl>
                                          <p:spTgt spid="182"/>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186"/>
                                        </p:tgtEl>
                                        <p:attrNameLst>
                                          <p:attrName>style.visibility</p:attrName>
                                        </p:attrNameLst>
                                      </p:cBhvr>
                                      <p:to>
                                        <p:strVal val="visible"/>
                                      </p:to>
                                    </p:set>
                                    <p:animEffect transition="in" filter="dissolve">
                                      <p:cBhvr>
                                        <p:cTn id="19" dur="500"/>
                                        <p:tgtEl>
                                          <p:spTgt spid="186"/>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190"/>
                                        </p:tgtEl>
                                        <p:attrNameLst>
                                          <p:attrName>style.visibility</p:attrName>
                                        </p:attrNameLst>
                                      </p:cBhvr>
                                      <p:to>
                                        <p:strVal val="visible"/>
                                      </p:to>
                                    </p:set>
                                    <p:animEffect transition="in" filter="dissolve">
                                      <p:cBhvr>
                                        <p:cTn id="23" dur="500"/>
                                        <p:tgtEl>
                                          <p:spTgt spid="190"/>
                                        </p:tgtEl>
                                      </p:cBhvr>
                                    </p:animEffect>
                                  </p:childTnLst>
                                </p:cTn>
                              </p:par>
                            </p:childTnLst>
                          </p:cTn>
                        </p:par>
                        <p:par>
                          <p:cTn id="24" fill="hold">
                            <p:stCondLst>
                              <p:cond delay="2500"/>
                            </p:stCondLst>
                            <p:childTnLst>
                              <p:par>
                                <p:cTn id="25" presetID="9" presetClass="entr" fill="hold" grpId="0" nodeType="afterEffect">
                                  <p:stCondLst>
                                    <p:cond delay="0"/>
                                  </p:stCondLst>
                                  <p:iterate>
                                    <p:tmAbs val="0"/>
                                  </p:iterate>
                                  <p:childTnLst>
                                    <p:set>
                                      <p:cBhvr>
                                        <p:cTn id="26" fill="hold"/>
                                        <p:tgtEl>
                                          <p:spTgt spid="194"/>
                                        </p:tgtEl>
                                        <p:attrNameLst>
                                          <p:attrName>style.visibility</p:attrName>
                                        </p:attrNameLst>
                                      </p:cBhvr>
                                      <p:to>
                                        <p:strVal val="visible"/>
                                      </p:to>
                                    </p:set>
                                    <p:animEffect transition="in" filter="dissolve">
                                      <p:cBhvr>
                                        <p:cTn id="27" dur="500"/>
                                        <p:tgtEl>
                                          <p:spTgt spid="194"/>
                                        </p:tgtEl>
                                      </p:cBhvr>
                                    </p:animEffect>
                                  </p:childTnLst>
                                </p:cTn>
                              </p:par>
                            </p:childTnLst>
                          </p:cTn>
                        </p:par>
                        <p:par>
                          <p:cTn id="28" fill="hold">
                            <p:stCondLst>
                              <p:cond delay="3000"/>
                            </p:stCondLst>
                            <p:childTnLst>
                              <p:par>
                                <p:cTn id="29" presetID="9" presetClass="entr" fill="hold" grpId="0" nodeType="afterEffect">
                                  <p:stCondLst>
                                    <p:cond delay="0"/>
                                  </p:stCondLst>
                                  <p:iterate>
                                    <p:tmAbs val="0"/>
                                  </p:iterate>
                                  <p:childTnLst>
                                    <p:set>
                                      <p:cBhvr>
                                        <p:cTn id="30" fill="hold"/>
                                        <p:tgtEl>
                                          <p:spTgt spid="206"/>
                                        </p:tgtEl>
                                        <p:attrNameLst>
                                          <p:attrName>style.visibility</p:attrName>
                                        </p:attrNameLst>
                                      </p:cBhvr>
                                      <p:to>
                                        <p:strVal val="visible"/>
                                      </p:to>
                                    </p:set>
                                    <p:animEffect transition="in" filter="dissolve">
                                      <p:cBhvr>
                                        <p:cTn id="31" dur="500"/>
                                        <p:tgtEl>
                                          <p:spTgt spid="206"/>
                                        </p:tgtEl>
                                      </p:cBhvr>
                                    </p:animEffect>
                                  </p:childTnLst>
                                </p:cTn>
                              </p:par>
                            </p:childTnLst>
                          </p:cTn>
                        </p:par>
                        <p:par>
                          <p:cTn id="32" fill="hold">
                            <p:stCondLst>
                              <p:cond delay="3500"/>
                            </p:stCondLst>
                            <p:childTnLst>
                              <p:par>
                                <p:cTn id="33" presetID="9" presetClass="entr" fill="hold" grpId="0" nodeType="afterEffect">
                                  <p:stCondLst>
                                    <p:cond delay="0"/>
                                  </p:stCondLst>
                                  <p:iterate>
                                    <p:tmAbs val="0"/>
                                  </p:iterate>
                                  <p:childTnLst>
                                    <p:set>
                                      <p:cBhvr>
                                        <p:cTn id="34" fill="hold"/>
                                        <p:tgtEl>
                                          <p:spTgt spid="198"/>
                                        </p:tgtEl>
                                        <p:attrNameLst>
                                          <p:attrName>style.visibility</p:attrName>
                                        </p:attrNameLst>
                                      </p:cBhvr>
                                      <p:to>
                                        <p:strVal val="visible"/>
                                      </p:to>
                                    </p:set>
                                    <p:animEffect transition="in" filter="dissolve">
                                      <p:cBhvr>
                                        <p:cTn id="35" dur="500"/>
                                        <p:tgtEl>
                                          <p:spTgt spid="198"/>
                                        </p:tgtEl>
                                      </p:cBhvr>
                                    </p:animEffect>
                                  </p:childTnLst>
                                </p:cTn>
                              </p:par>
                            </p:childTnLst>
                          </p:cTn>
                        </p:par>
                        <p:par>
                          <p:cTn id="36" fill="hold">
                            <p:stCondLst>
                              <p:cond delay="4000"/>
                            </p:stCondLst>
                            <p:childTnLst>
                              <p:par>
                                <p:cTn id="37" presetID="9" presetClass="entr" fill="hold" grpId="0" nodeType="afterEffect">
                                  <p:stCondLst>
                                    <p:cond delay="0"/>
                                  </p:stCondLst>
                                  <p:iterate>
                                    <p:tmAbs val="0"/>
                                  </p:iterate>
                                  <p:childTnLst>
                                    <p:set>
                                      <p:cBhvr>
                                        <p:cTn id="38" fill="hold"/>
                                        <p:tgtEl>
                                          <p:spTgt spid="202"/>
                                        </p:tgtEl>
                                        <p:attrNameLst>
                                          <p:attrName>style.visibility</p:attrName>
                                        </p:attrNameLst>
                                      </p:cBhvr>
                                      <p:to>
                                        <p:strVal val="visible"/>
                                      </p:to>
                                    </p:set>
                                    <p:animEffect transition="in" filter="dissolve">
                                      <p:cBhvr>
                                        <p:cTn id="39" dur="500"/>
                                        <p:tgtEl>
                                          <p:spTgt spid="202"/>
                                        </p:tgtEl>
                                      </p:cBhvr>
                                    </p:animEffect>
                                  </p:childTnLst>
                                </p:cTn>
                              </p:par>
                            </p:childTnLst>
                          </p:cTn>
                        </p:par>
                        <p:par>
                          <p:cTn id="40" fill="hold">
                            <p:stCondLst>
                              <p:cond delay="4500"/>
                            </p:stCondLst>
                            <p:childTnLst>
                              <p:par>
                                <p:cTn id="41" presetID="9" presetClass="entr" fill="hold" grpId="0" nodeType="afterEffect">
                                  <p:stCondLst>
                                    <p:cond delay="0"/>
                                  </p:stCondLst>
                                  <p:iterate>
                                    <p:tmAbs val="0"/>
                                  </p:iterate>
                                  <p:childTnLst>
                                    <p:set>
                                      <p:cBhvr>
                                        <p:cTn id="42" fill="hold"/>
                                        <p:tgtEl>
                                          <p:spTgt spid="222"/>
                                        </p:tgtEl>
                                        <p:attrNameLst>
                                          <p:attrName>style.visibility</p:attrName>
                                        </p:attrNameLst>
                                      </p:cBhvr>
                                      <p:to>
                                        <p:strVal val="visible"/>
                                      </p:to>
                                    </p:set>
                                    <p:animEffect transition="in" filter="dissolve">
                                      <p:cBhvr>
                                        <p:cTn id="43" dur="500"/>
                                        <p:tgtEl>
                                          <p:spTgt spid="222"/>
                                        </p:tgtEl>
                                      </p:cBhvr>
                                    </p:animEffect>
                                  </p:childTnLst>
                                </p:cTn>
                              </p:par>
                            </p:childTnLst>
                          </p:cTn>
                        </p:par>
                        <p:par>
                          <p:cTn id="44" fill="hold">
                            <p:stCondLst>
                              <p:cond delay="5000"/>
                            </p:stCondLst>
                            <p:childTnLst>
                              <p:par>
                                <p:cTn id="45" presetID="9" presetClass="entr" fill="hold" grpId="0" nodeType="afterEffect">
                                  <p:stCondLst>
                                    <p:cond delay="0"/>
                                  </p:stCondLst>
                                  <p:iterate>
                                    <p:tmAbs val="0"/>
                                  </p:iterate>
                                  <p:childTnLst>
                                    <p:set>
                                      <p:cBhvr>
                                        <p:cTn id="46" fill="hold"/>
                                        <p:tgtEl>
                                          <p:spTgt spid="214"/>
                                        </p:tgtEl>
                                        <p:attrNameLst>
                                          <p:attrName>style.visibility</p:attrName>
                                        </p:attrNameLst>
                                      </p:cBhvr>
                                      <p:to>
                                        <p:strVal val="visible"/>
                                      </p:to>
                                    </p:set>
                                    <p:animEffect transition="in" filter="dissolve">
                                      <p:cBhvr>
                                        <p:cTn id="47" dur="500"/>
                                        <p:tgtEl>
                                          <p:spTgt spid="214"/>
                                        </p:tgtEl>
                                      </p:cBhvr>
                                    </p:animEffect>
                                  </p:childTnLst>
                                </p:cTn>
                              </p:par>
                            </p:childTnLst>
                          </p:cTn>
                        </p:par>
                        <p:par>
                          <p:cTn id="48" fill="hold">
                            <p:stCondLst>
                              <p:cond delay="5500"/>
                            </p:stCondLst>
                            <p:childTnLst>
                              <p:par>
                                <p:cTn id="49" presetID="9" presetClass="entr" fill="hold" grpId="0" nodeType="afterEffect">
                                  <p:stCondLst>
                                    <p:cond delay="0"/>
                                  </p:stCondLst>
                                  <p:iterate>
                                    <p:tmAbs val="0"/>
                                  </p:iterate>
                                  <p:childTnLst>
                                    <p:set>
                                      <p:cBhvr>
                                        <p:cTn id="50" fill="hold"/>
                                        <p:tgtEl>
                                          <p:spTgt spid="215"/>
                                        </p:tgtEl>
                                        <p:attrNameLst>
                                          <p:attrName>style.visibility</p:attrName>
                                        </p:attrNameLst>
                                      </p:cBhvr>
                                      <p:to>
                                        <p:strVal val="visible"/>
                                      </p:to>
                                    </p:set>
                                    <p:animEffect transition="in" filter="dissolve">
                                      <p:cBhvr>
                                        <p:cTn id="51" dur="500"/>
                                        <p:tgtEl>
                                          <p:spTgt spid="215"/>
                                        </p:tgtEl>
                                      </p:cBhvr>
                                    </p:animEffect>
                                  </p:childTnLst>
                                </p:cTn>
                              </p:par>
                            </p:childTnLst>
                          </p:cTn>
                        </p:par>
                        <p:par>
                          <p:cTn id="52" fill="hold">
                            <p:stCondLst>
                              <p:cond delay="6000"/>
                            </p:stCondLst>
                            <p:childTnLst>
                              <p:par>
                                <p:cTn id="53" presetID="9" presetClass="entr" fill="hold" grpId="0" nodeType="afterEffect">
                                  <p:stCondLst>
                                    <p:cond delay="0"/>
                                  </p:stCondLst>
                                  <p:iterate>
                                    <p:tmAbs val="0"/>
                                  </p:iterate>
                                  <p:childTnLst>
                                    <p:set>
                                      <p:cBhvr>
                                        <p:cTn id="54" fill="hold"/>
                                        <p:tgtEl>
                                          <p:spTgt spid="216"/>
                                        </p:tgtEl>
                                        <p:attrNameLst>
                                          <p:attrName>style.visibility</p:attrName>
                                        </p:attrNameLst>
                                      </p:cBhvr>
                                      <p:to>
                                        <p:strVal val="visible"/>
                                      </p:to>
                                    </p:set>
                                    <p:animEffect transition="in" filter="dissolve">
                                      <p:cBhvr>
                                        <p:cTn id="55" dur="500"/>
                                        <p:tgtEl>
                                          <p:spTgt spid="216"/>
                                        </p:tgtEl>
                                      </p:cBhvr>
                                    </p:animEffect>
                                  </p:childTnLst>
                                </p:cTn>
                              </p:par>
                            </p:childTnLst>
                          </p:cTn>
                        </p:par>
                        <p:par>
                          <p:cTn id="56" fill="hold">
                            <p:stCondLst>
                              <p:cond delay="6500"/>
                            </p:stCondLst>
                            <p:childTnLst>
                              <p:par>
                                <p:cTn id="57" presetID="9" presetClass="entr" fill="hold" grpId="0" nodeType="afterEffect">
                                  <p:stCondLst>
                                    <p:cond delay="0"/>
                                  </p:stCondLst>
                                  <p:iterate>
                                    <p:tmAbs val="0"/>
                                  </p:iterate>
                                  <p:childTnLst>
                                    <p:set>
                                      <p:cBhvr>
                                        <p:cTn id="58" fill="hold"/>
                                        <p:tgtEl>
                                          <p:spTgt spid="217"/>
                                        </p:tgtEl>
                                        <p:attrNameLst>
                                          <p:attrName>style.visibility</p:attrName>
                                        </p:attrNameLst>
                                      </p:cBhvr>
                                      <p:to>
                                        <p:strVal val="visible"/>
                                      </p:to>
                                    </p:set>
                                    <p:animEffect transition="in" filter="dissolve">
                                      <p:cBhvr>
                                        <p:cTn id="59" dur="500"/>
                                        <p:tgtEl>
                                          <p:spTgt spid="217"/>
                                        </p:tgtEl>
                                      </p:cBhvr>
                                    </p:animEffect>
                                  </p:childTnLst>
                                </p:cTn>
                              </p:par>
                            </p:childTnLst>
                          </p:cTn>
                        </p:par>
                        <p:par>
                          <p:cTn id="60" fill="hold">
                            <p:stCondLst>
                              <p:cond delay="7000"/>
                            </p:stCondLst>
                            <p:childTnLst>
                              <p:par>
                                <p:cTn id="61" presetID="9" presetClass="entr" fill="hold" grpId="0" nodeType="afterEffect">
                                  <p:stCondLst>
                                    <p:cond delay="0"/>
                                  </p:stCondLst>
                                  <p:iterate>
                                    <p:tmAbs val="0"/>
                                  </p:iterate>
                                  <p:childTnLst>
                                    <p:set>
                                      <p:cBhvr>
                                        <p:cTn id="62" fill="hold"/>
                                        <p:tgtEl>
                                          <p:spTgt spid="218"/>
                                        </p:tgtEl>
                                        <p:attrNameLst>
                                          <p:attrName>style.visibility</p:attrName>
                                        </p:attrNameLst>
                                      </p:cBhvr>
                                      <p:to>
                                        <p:strVal val="visible"/>
                                      </p:to>
                                    </p:set>
                                    <p:animEffect transition="in" filter="dissolve">
                                      <p:cBhvr>
                                        <p:cTn id="63" dur="500"/>
                                        <p:tgtEl>
                                          <p:spTgt spid="218"/>
                                        </p:tgtEl>
                                      </p:cBhvr>
                                    </p:animEffect>
                                  </p:childTnLst>
                                </p:cTn>
                              </p:par>
                            </p:childTnLst>
                          </p:cTn>
                        </p:par>
                        <p:par>
                          <p:cTn id="64" fill="hold">
                            <p:stCondLst>
                              <p:cond delay="7500"/>
                            </p:stCondLst>
                            <p:childTnLst>
                              <p:par>
                                <p:cTn id="65" presetID="9" presetClass="entr" fill="hold" grpId="0" nodeType="afterEffect">
                                  <p:stCondLst>
                                    <p:cond delay="0"/>
                                  </p:stCondLst>
                                  <p:iterate>
                                    <p:tmAbs val="0"/>
                                  </p:iterate>
                                  <p:childTnLst>
                                    <p:set>
                                      <p:cBhvr>
                                        <p:cTn id="66" fill="hold"/>
                                        <p:tgtEl>
                                          <p:spTgt spid="219"/>
                                        </p:tgtEl>
                                        <p:attrNameLst>
                                          <p:attrName>style.visibility</p:attrName>
                                        </p:attrNameLst>
                                      </p:cBhvr>
                                      <p:to>
                                        <p:strVal val="visible"/>
                                      </p:to>
                                    </p:set>
                                    <p:animEffect transition="in" filter="dissolve">
                                      <p:cBhvr>
                                        <p:cTn id="67" dur="500"/>
                                        <p:tgtEl>
                                          <p:spTgt spid="219"/>
                                        </p:tgtEl>
                                      </p:cBhvr>
                                    </p:animEffect>
                                  </p:childTnLst>
                                </p:cTn>
                              </p:par>
                            </p:childTnLst>
                          </p:cTn>
                        </p:par>
                        <p:par>
                          <p:cTn id="68" fill="hold">
                            <p:stCondLst>
                              <p:cond delay="8000"/>
                            </p:stCondLst>
                            <p:childTnLst>
                              <p:par>
                                <p:cTn id="69" presetID="9" presetClass="entr" fill="hold" grpId="0" nodeType="afterEffect">
                                  <p:stCondLst>
                                    <p:cond delay="0"/>
                                  </p:stCondLst>
                                  <p:iterate>
                                    <p:tmAbs val="0"/>
                                  </p:iterate>
                                  <p:childTnLst>
                                    <p:set>
                                      <p:cBhvr>
                                        <p:cTn id="70" fill="hold"/>
                                        <p:tgtEl>
                                          <p:spTgt spid="220"/>
                                        </p:tgtEl>
                                        <p:attrNameLst>
                                          <p:attrName>style.visibility</p:attrName>
                                        </p:attrNameLst>
                                      </p:cBhvr>
                                      <p:to>
                                        <p:strVal val="visible"/>
                                      </p:to>
                                    </p:set>
                                    <p:animEffect transition="in" filter="dissolve">
                                      <p:cBhvr>
                                        <p:cTn id="71" dur="500"/>
                                        <p:tgtEl>
                                          <p:spTgt spid="220"/>
                                        </p:tgtEl>
                                      </p:cBhvr>
                                    </p:animEffect>
                                  </p:childTnLst>
                                </p:cTn>
                              </p:par>
                            </p:childTnLst>
                          </p:cTn>
                        </p:par>
                        <p:par>
                          <p:cTn id="72" fill="hold">
                            <p:stCondLst>
                              <p:cond delay="8500"/>
                            </p:stCondLst>
                            <p:childTnLst>
                              <p:par>
                                <p:cTn id="73" presetID="9" presetClass="entr" fill="hold" grpId="0" nodeType="afterEffect">
                                  <p:stCondLst>
                                    <p:cond delay="0"/>
                                  </p:stCondLst>
                                  <p:iterate>
                                    <p:tmAbs val="0"/>
                                  </p:iterate>
                                  <p:childTnLst>
                                    <p:set>
                                      <p:cBhvr>
                                        <p:cTn id="74" fill="hold"/>
                                        <p:tgtEl>
                                          <p:spTgt spid="221"/>
                                        </p:tgtEl>
                                        <p:attrNameLst>
                                          <p:attrName>style.visibility</p:attrName>
                                        </p:attrNameLst>
                                      </p:cBhvr>
                                      <p:to>
                                        <p:strVal val="visible"/>
                                      </p:to>
                                    </p:set>
                                    <p:animEffect transition="in" filter="dissolve">
                                      <p:cBhvr>
                                        <p:cTn id="75" dur="500"/>
                                        <p:tgtEl>
                                          <p:spTgt spid="221"/>
                                        </p:tgtEl>
                                      </p:cBhvr>
                                    </p:animEffect>
                                  </p:childTnLst>
                                </p:cTn>
                              </p:par>
                            </p:childTnLst>
                          </p:cTn>
                        </p:par>
                        <p:par>
                          <p:cTn id="76" fill="hold">
                            <p:stCondLst>
                              <p:cond delay="9000"/>
                            </p:stCondLst>
                            <p:childTnLst>
                              <p:par>
                                <p:cTn id="77" presetID="9" presetClass="entr" fill="hold" grpId="0" nodeType="afterEffect">
                                  <p:stCondLst>
                                    <p:cond delay="0"/>
                                  </p:stCondLst>
                                  <p:iterate>
                                    <p:tmAbs val="0"/>
                                  </p:iterate>
                                  <p:childTnLst>
                                    <p:set>
                                      <p:cBhvr>
                                        <p:cTn id="78" fill="hold"/>
                                        <p:tgtEl>
                                          <p:spTgt spid="223"/>
                                        </p:tgtEl>
                                        <p:attrNameLst>
                                          <p:attrName>style.visibility</p:attrName>
                                        </p:attrNameLst>
                                      </p:cBhvr>
                                      <p:to>
                                        <p:strVal val="visible"/>
                                      </p:to>
                                    </p:set>
                                    <p:animEffect transition="in" filter="dissolve">
                                      <p:cBhvr>
                                        <p:cTn id="79" dur="10"/>
                                        <p:tgtEl>
                                          <p:spTgt spid="223"/>
                                        </p:tgtEl>
                                      </p:cBhvr>
                                    </p:animEffect>
                                  </p:childTnLst>
                                </p:cTn>
                              </p:par>
                            </p:childTnLst>
                          </p:cTn>
                        </p:par>
                        <p:par>
                          <p:cTn id="80" fill="hold">
                            <p:stCondLst>
                              <p:cond delay="9010"/>
                            </p:stCondLst>
                            <p:childTnLst>
                              <p:par>
                                <p:cTn id="81" presetID="9" presetClass="entr" fill="hold" grpId="0" nodeType="afterEffect">
                                  <p:stCondLst>
                                    <p:cond delay="400"/>
                                  </p:stCondLst>
                                  <p:iterate>
                                    <p:tmAbs val="0"/>
                                  </p:iterate>
                                  <p:childTnLst>
                                    <p:set>
                                      <p:cBhvr>
                                        <p:cTn id="82" fill="hold"/>
                                        <p:tgtEl>
                                          <p:spTgt spid="224"/>
                                        </p:tgtEl>
                                        <p:attrNameLst>
                                          <p:attrName>style.visibility</p:attrName>
                                        </p:attrNameLst>
                                      </p:cBhvr>
                                      <p:to>
                                        <p:strVal val="visible"/>
                                      </p:to>
                                    </p:set>
                                    <p:animEffect transition="in" filter="dissolve">
                                      <p:cBhvr>
                                        <p:cTn id="83" dur="10"/>
                                        <p:tgtEl>
                                          <p:spTgt spid="224"/>
                                        </p:tgtEl>
                                      </p:cBhvr>
                                    </p:animEffect>
                                  </p:childTnLst>
                                </p:cTn>
                              </p:par>
                            </p:childTnLst>
                          </p:cTn>
                        </p:par>
                        <p:par>
                          <p:cTn id="84" fill="hold">
                            <p:stCondLst>
                              <p:cond delay="9420"/>
                            </p:stCondLst>
                            <p:childTnLst>
                              <p:par>
                                <p:cTn id="85" presetID="9" presetClass="entr" fill="hold" grpId="0" nodeType="afterEffect">
                                  <p:stCondLst>
                                    <p:cond delay="400"/>
                                  </p:stCondLst>
                                  <p:iterate>
                                    <p:tmAbs val="0"/>
                                  </p:iterate>
                                  <p:childTnLst>
                                    <p:set>
                                      <p:cBhvr>
                                        <p:cTn id="86" fill="hold"/>
                                        <p:tgtEl>
                                          <p:spTgt spid="225"/>
                                        </p:tgtEl>
                                        <p:attrNameLst>
                                          <p:attrName>style.visibility</p:attrName>
                                        </p:attrNameLst>
                                      </p:cBhvr>
                                      <p:to>
                                        <p:strVal val="visible"/>
                                      </p:to>
                                    </p:set>
                                    <p:animEffect transition="in" filter="dissolve">
                                      <p:cBhvr>
                                        <p:cTn id="87" dur="10"/>
                                        <p:tgtEl>
                                          <p:spTgt spid="225"/>
                                        </p:tgtEl>
                                      </p:cBhvr>
                                    </p:animEffect>
                                  </p:childTnLst>
                                </p:cTn>
                              </p:par>
                            </p:childTnLst>
                          </p:cTn>
                        </p:par>
                        <p:par>
                          <p:cTn id="88" fill="hold">
                            <p:stCondLst>
                              <p:cond delay="9830"/>
                            </p:stCondLst>
                            <p:childTnLst>
                              <p:par>
                                <p:cTn id="89" presetID="9" presetClass="entr" fill="hold" grpId="0" nodeType="afterEffect">
                                  <p:stCondLst>
                                    <p:cond delay="300"/>
                                  </p:stCondLst>
                                  <p:iterate>
                                    <p:tmAbs val="0"/>
                                  </p:iterate>
                                  <p:childTnLst>
                                    <p:set>
                                      <p:cBhvr>
                                        <p:cTn id="90" fill="hold"/>
                                        <p:tgtEl>
                                          <p:spTgt spid="226"/>
                                        </p:tgtEl>
                                        <p:attrNameLst>
                                          <p:attrName>style.visibility</p:attrName>
                                        </p:attrNameLst>
                                      </p:cBhvr>
                                      <p:to>
                                        <p:strVal val="visible"/>
                                      </p:to>
                                    </p:set>
                                    <p:animEffect transition="in" filter="dissolve">
                                      <p:cBhvr>
                                        <p:cTn id="91" dur="10"/>
                                        <p:tgtEl>
                                          <p:spTgt spid="226"/>
                                        </p:tgtEl>
                                      </p:cBhvr>
                                    </p:animEffect>
                                  </p:childTnLst>
                                </p:cTn>
                              </p:par>
                            </p:childTnLst>
                          </p:cTn>
                        </p:par>
                        <p:par>
                          <p:cTn id="92" fill="hold">
                            <p:stCondLst>
                              <p:cond delay="10140"/>
                            </p:stCondLst>
                            <p:childTnLst>
                              <p:par>
                                <p:cTn id="93" presetID="9" presetClass="entr" fill="hold" grpId="0" nodeType="afterEffect">
                                  <p:stCondLst>
                                    <p:cond delay="300"/>
                                  </p:stCondLst>
                                  <p:iterate>
                                    <p:tmAbs val="0"/>
                                  </p:iterate>
                                  <p:childTnLst>
                                    <p:set>
                                      <p:cBhvr>
                                        <p:cTn id="94" fill="hold"/>
                                        <p:tgtEl>
                                          <p:spTgt spid="227"/>
                                        </p:tgtEl>
                                        <p:attrNameLst>
                                          <p:attrName>style.visibility</p:attrName>
                                        </p:attrNameLst>
                                      </p:cBhvr>
                                      <p:to>
                                        <p:strVal val="visible"/>
                                      </p:to>
                                    </p:set>
                                    <p:animEffect transition="in" filter="dissolve">
                                      <p:cBhvr>
                                        <p:cTn id="95" dur="10"/>
                                        <p:tgtEl>
                                          <p:spTgt spid="227"/>
                                        </p:tgtEl>
                                      </p:cBhvr>
                                    </p:animEffect>
                                  </p:childTnLst>
                                </p:cTn>
                              </p:par>
                            </p:childTnLst>
                          </p:cTn>
                        </p:par>
                        <p:par>
                          <p:cTn id="96" fill="hold">
                            <p:stCondLst>
                              <p:cond delay="10450"/>
                            </p:stCondLst>
                            <p:childTnLst>
                              <p:par>
                                <p:cTn id="97" presetID="9" presetClass="entr" fill="hold" grpId="0" nodeType="afterEffect">
                                  <p:stCondLst>
                                    <p:cond delay="300"/>
                                  </p:stCondLst>
                                  <p:iterate>
                                    <p:tmAbs val="0"/>
                                  </p:iterate>
                                  <p:childTnLst>
                                    <p:set>
                                      <p:cBhvr>
                                        <p:cTn id="98" fill="hold"/>
                                        <p:tgtEl>
                                          <p:spTgt spid="228"/>
                                        </p:tgtEl>
                                        <p:attrNameLst>
                                          <p:attrName>style.visibility</p:attrName>
                                        </p:attrNameLst>
                                      </p:cBhvr>
                                      <p:to>
                                        <p:strVal val="visible"/>
                                      </p:to>
                                    </p:set>
                                    <p:animEffect transition="in" filter="dissolve">
                                      <p:cBhvr>
                                        <p:cTn id="99" dur="10"/>
                                        <p:tgtEl>
                                          <p:spTgt spid="228"/>
                                        </p:tgtEl>
                                      </p:cBhvr>
                                    </p:animEffect>
                                  </p:childTnLst>
                                </p:cTn>
                              </p:par>
                            </p:childTnLst>
                          </p:cTn>
                        </p:par>
                        <p:par>
                          <p:cTn id="100" fill="hold">
                            <p:stCondLst>
                              <p:cond delay="10760"/>
                            </p:stCondLst>
                            <p:childTnLst>
                              <p:par>
                                <p:cTn id="101" presetID="9" presetClass="entr" fill="hold" grpId="0" nodeType="afterEffect">
                                  <p:stCondLst>
                                    <p:cond delay="300"/>
                                  </p:stCondLst>
                                  <p:iterate>
                                    <p:tmAbs val="0"/>
                                  </p:iterate>
                                  <p:childTnLst>
                                    <p:set>
                                      <p:cBhvr>
                                        <p:cTn id="102" fill="hold"/>
                                        <p:tgtEl>
                                          <p:spTgt spid="229"/>
                                        </p:tgtEl>
                                        <p:attrNameLst>
                                          <p:attrName>style.visibility</p:attrName>
                                        </p:attrNameLst>
                                      </p:cBhvr>
                                      <p:to>
                                        <p:strVal val="visible"/>
                                      </p:to>
                                    </p:set>
                                    <p:animEffect transition="in" filter="dissolve">
                                      <p:cBhvr>
                                        <p:cTn id="103" dur="10"/>
                                        <p:tgtEl>
                                          <p:spTgt spid="229"/>
                                        </p:tgtEl>
                                      </p:cBhvr>
                                    </p:animEffect>
                                  </p:childTnLst>
                                </p:cTn>
                              </p:par>
                            </p:childTnLst>
                          </p:cTn>
                        </p:par>
                        <p:par>
                          <p:cTn id="104" fill="hold">
                            <p:stCondLst>
                              <p:cond delay="11070"/>
                            </p:stCondLst>
                            <p:childTnLst>
                              <p:par>
                                <p:cTn id="105" presetID="9" presetClass="entr" fill="hold" grpId="0" nodeType="afterEffect">
                                  <p:stCondLst>
                                    <p:cond delay="300"/>
                                  </p:stCondLst>
                                  <p:iterate>
                                    <p:tmAbs val="0"/>
                                  </p:iterate>
                                  <p:childTnLst>
                                    <p:set>
                                      <p:cBhvr>
                                        <p:cTn id="106" fill="hold"/>
                                        <p:tgtEl>
                                          <p:spTgt spid="230"/>
                                        </p:tgtEl>
                                        <p:attrNameLst>
                                          <p:attrName>style.visibility</p:attrName>
                                        </p:attrNameLst>
                                      </p:cBhvr>
                                      <p:to>
                                        <p:strVal val="visible"/>
                                      </p:to>
                                    </p:set>
                                    <p:animEffect transition="in" filter="dissolve">
                                      <p:cBhvr>
                                        <p:cTn id="107" dur="10"/>
                                        <p:tgtEl>
                                          <p:spTgt spid="230"/>
                                        </p:tgtEl>
                                      </p:cBhvr>
                                    </p:animEffect>
                                  </p:childTnLst>
                                </p:cTn>
                              </p:par>
                            </p:childTnLst>
                          </p:cTn>
                        </p:par>
                        <p:par>
                          <p:cTn id="108" fill="hold">
                            <p:stCondLst>
                              <p:cond delay="11380"/>
                            </p:stCondLst>
                            <p:childTnLst>
                              <p:par>
                                <p:cTn id="109" presetID="9" presetClass="entr" fill="hold" grpId="0" nodeType="afterEffect">
                                  <p:stCondLst>
                                    <p:cond delay="300"/>
                                  </p:stCondLst>
                                  <p:iterate>
                                    <p:tmAbs val="0"/>
                                  </p:iterate>
                                  <p:childTnLst>
                                    <p:set>
                                      <p:cBhvr>
                                        <p:cTn id="110" fill="hold"/>
                                        <p:tgtEl>
                                          <p:spTgt spid="231"/>
                                        </p:tgtEl>
                                        <p:attrNameLst>
                                          <p:attrName>style.visibility</p:attrName>
                                        </p:attrNameLst>
                                      </p:cBhvr>
                                      <p:to>
                                        <p:strVal val="visible"/>
                                      </p:to>
                                    </p:set>
                                    <p:animEffect transition="in" filter="dissolve">
                                      <p:cBhvr>
                                        <p:cTn id="111" dur="10"/>
                                        <p:tgtEl>
                                          <p:spTgt spid="231"/>
                                        </p:tgtEl>
                                      </p:cBhvr>
                                    </p:animEffect>
                                  </p:childTnLst>
                                </p:cTn>
                              </p:par>
                            </p:childTnLst>
                          </p:cTn>
                        </p:par>
                        <p:par>
                          <p:cTn id="112" fill="hold">
                            <p:stCondLst>
                              <p:cond delay="11690"/>
                            </p:stCondLst>
                            <p:childTnLst>
                              <p:par>
                                <p:cTn id="113" presetID="9" presetClass="entr" fill="hold" grpId="0" nodeType="afterEffect">
                                  <p:stCondLst>
                                    <p:cond delay="300"/>
                                  </p:stCondLst>
                                  <p:iterate>
                                    <p:tmAbs val="0"/>
                                  </p:iterate>
                                  <p:childTnLst>
                                    <p:set>
                                      <p:cBhvr>
                                        <p:cTn id="114" fill="hold"/>
                                        <p:tgtEl>
                                          <p:spTgt spid="239"/>
                                        </p:tgtEl>
                                        <p:attrNameLst>
                                          <p:attrName>style.visibility</p:attrName>
                                        </p:attrNameLst>
                                      </p:cBhvr>
                                      <p:to>
                                        <p:strVal val="visible"/>
                                      </p:to>
                                    </p:set>
                                    <p:animEffect transition="in" filter="dissolve">
                                      <p:cBhvr>
                                        <p:cTn id="115" dur="10"/>
                                        <p:tgtEl>
                                          <p:spTgt spid="239"/>
                                        </p:tgtEl>
                                      </p:cBhvr>
                                    </p:animEffect>
                                  </p:childTnLst>
                                </p:cTn>
                              </p:par>
                            </p:childTnLst>
                          </p:cTn>
                        </p:par>
                        <p:par>
                          <p:cTn id="116" fill="hold">
                            <p:stCondLst>
                              <p:cond delay="12000"/>
                            </p:stCondLst>
                            <p:childTnLst>
                              <p:par>
                                <p:cTn id="117" presetID="9" presetClass="entr" fill="hold" grpId="0" nodeType="afterEffect">
                                  <p:stCondLst>
                                    <p:cond delay="300"/>
                                  </p:stCondLst>
                                  <p:iterate>
                                    <p:tmAbs val="0"/>
                                  </p:iterate>
                                  <p:childTnLst>
                                    <p:set>
                                      <p:cBhvr>
                                        <p:cTn id="118" fill="hold"/>
                                        <p:tgtEl>
                                          <p:spTgt spid="237"/>
                                        </p:tgtEl>
                                        <p:attrNameLst>
                                          <p:attrName>style.visibility</p:attrName>
                                        </p:attrNameLst>
                                      </p:cBhvr>
                                      <p:to>
                                        <p:strVal val="visible"/>
                                      </p:to>
                                    </p:set>
                                    <p:animEffect transition="in" filter="dissolve">
                                      <p:cBhvr>
                                        <p:cTn id="119" dur="10"/>
                                        <p:tgtEl>
                                          <p:spTgt spid="237"/>
                                        </p:tgtEl>
                                      </p:cBhvr>
                                    </p:animEffect>
                                  </p:childTnLst>
                                </p:cTn>
                              </p:par>
                            </p:childTnLst>
                          </p:cTn>
                        </p:par>
                        <p:par>
                          <p:cTn id="120" fill="hold">
                            <p:stCondLst>
                              <p:cond delay="12310"/>
                            </p:stCondLst>
                            <p:childTnLst>
                              <p:par>
                                <p:cTn id="121" presetID="9" presetClass="entr" fill="hold" grpId="0" nodeType="afterEffect">
                                  <p:stCondLst>
                                    <p:cond delay="300"/>
                                  </p:stCondLst>
                                  <p:iterate>
                                    <p:tmAbs val="0"/>
                                  </p:iterate>
                                  <p:childTnLst>
                                    <p:set>
                                      <p:cBhvr>
                                        <p:cTn id="122" fill="hold"/>
                                        <p:tgtEl>
                                          <p:spTgt spid="236"/>
                                        </p:tgtEl>
                                        <p:attrNameLst>
                                          <p:attrName>style.visibility</p:attrName>
                                        </p:attrNameLst>
                                      </p:cBhvr>
                                      <p:to>
                                        <p:strVal val="visible"/>
                                      </p:to>
                                    </p:set>
                                    <p:animEffect transition="in" filter="dissolve">
                                      <p:cBhvr>
                                        <p:cTn id="123" dur="10"/>
                                        <p:tgtEl>
                                          <p:spTgt spid="236"/>
                                        </p:tgtEl>
                                      </p:cBhvr>
                                    </p:animEffect>
                                  </p:childTnLst>
                                </p:cTn>
                              </p:par>
                            </p:childTnLst>
                          </p:cTn>
                        </p:par>
                        <p:par>
                          <p:cTn id="124" fill="hold">
                            <p:stCondLst>
                              <p:cond delay="12620"/>
                            </p:stCondLst>
                            <p:childTnLst>
                              <p:par>
                                <p:cTn id="125" presetID="9" presetClass="entr" fill="hold" grpId="0" nodeType="afterEffect">
                                  <p:stCondLst>
                                    <p:cond delay="300"/>
                                  </p:stCondLst>
                                  <p:iterate>
                                    <p:tmAbs val="0"/>
                                  </p:iterate>
                                  <p:childTnLst>
                                    <p:set>
                                      <p:cBhvr>
                                        <p:cTn id="126" fill="hold"/>
                                        <p:tgtEl>
                                          <p:spTgt spid="232"/>
                                        </p:tgtEl>
                                        <p:attrNameLst>
                                          <p:attrName>style.visibility</p:attrName>
                                        </p:attrNameLst>
                                      </p:cBhvr>
                                      <p:to>
                                        <p:strVal val="visible"/>
                                      </p:to>
                                    </p:set>
                                    <p:animEffect transition="in" filter="dissolve">
                                      <p:cBhvr>
                                        <p:cTn id="127" dur="10"/>
                                        <p:tgtEl>
                                          <p:spTgt spid="232"/>
                                        </p:tgtEl>
                                      </p:cBhvr>
                                    </p:animEffect>
                                  </p:childTnLst>
                                </p:cTn>
                              </p:par>
                            </p:childTnLst>
                          </p:cTn>
                        </p:par>
                        <p:par>
                          <p:cTn id="128" fill="hold">
                            <p:stCondLst>
                              <p:cond delay="12930"/>
                            </p:stCondLst>
                            <p:childTnLst>
                              <p:par>
                                <p:cTn id="129" presetID="9" presetClass="entr" fill="hold" grpId="0" nodeType="afterEffect">
                                  <p:stCondLst>
                                    <p:cond delay="300"/>
                                  </p:stCondLst>
                                  <p:iterate>
                                    <p:tmAbs val="0"/>
                                  </p:iterate>
                                  <p:childTnLst>
                                    <p:set>
                                      <p:cBhvr>
                                        <p:cTn id="130" fill="hold"/>
                                        <p:tgtEl>
                                          <p:spTgt spid="234"/>
                                        </p:tgtEl>
                                        <p:attrNameLst>
                                          <p:attrName>style.visibility</p:attrName>
                                        </p:attrNameLst>
                                      </p:cBhvr>
                                      <p:to>
                                        <p:strVal val="visible"/>
                                      </p:to>
                                    </p:set>
                                    <p:animEffect transition="in" filter="dissolve">
                                      <p:cBhvr>
                                        <p:cTn id="131" dur="10"/>
                                        <p:tgtEl>
                                          <p:spTgt spid="234"/>
                                        </p:tgtEl>
                                      </p:cBhvr>
                                    </p:animEffect>
                                  </p:childTnLst>
                                </p:cTn>
                              </p:par>
                            </p:childTnLst>
                          </p:cTn>
                        </p:par>
                        <p:par>
                          <p:cTn id="132" fill="hold">
                            <p:stCondLst>
                              <p:cond delay="13240"/>
                            </p:stCondLst>
                            <p:childTnLst>
                              <p:par>
                                <p:cTn id="133" presetID="9" presetClass="entr" fill="hold" grpId="0" nodeType="afterEffect">
                                  <p:stCondLst>
                                    <p:cond delay="300"/>
                                  </p:stCondLst>
                                  <p:iterate>
                                    <p:tmAbs val="0"/>
                                  </p:iterate>
                                  <p:childTnLst>
                                    <p:set>
                                      <p:cBhvr>
                                        <p:cTn id="134" fill="hold"/>
                                        <p:tgtEl>
                                          <p:spTgt spid="240"/>
                                        </p:tgtEl>
                                        <p:attrNameLst>
                                          <p:attrName>style.visibility</p:attrName>
                                        </p:attrNameLst>
                                      </p:cBhvr>
                                      <p:to>
                                        <p:strVal val="visible"/>
                                      </p:to>
                                    </p:set>
                                    <p:animEffect transition="in" filter="dissolve">
                                      <p:cBhvr>
                                        <p:cTn id="135" dur="10"/>
                                        <p:tgtEl>
                                          <p:spTgt spid="240"/>
                                        </p:tgtEl>
                                      </p:cBhvr>
                                    </p:animEffect>
                                  </p:childTnLst>
                                </p:cTn>
                              </p:par>
                            </p:childTnLst>
                          </p:cTn>
                        </p:par>
                        <p:par>
                          <p:cTn id="136" fill="hold">
                            <p:stCondLst>
                              <p:cond delay="13550"/>
                            </p:stCondLst>
                            <p:childTnLst>
                              <p:par>
                                <p:cTn id="137" presetID="9" presetClass="entr" fill="hold" grpId="0" nodeType="afterEffect">
                                  <p:stCondLst>
                                    <p:cond delay="300"/>
                                  </p:stCondLst>
                                  <p:iterate>
                                    <p:tmAbs val="0"/>
                                  </p:iterate>
                                  <p:childTnLst>
                                    <p:set>
                                      <p:cBhvr>
                                        <p:cTn id="138" fill="hold"/>
                                        <p:tgtEl>
                                          <p:spTgt spid="233"/>
                                        </p:tgtEl>
                                        <p:attrNameLst>
                                          <p:attrName>style.visibility</p:attrName>
                                        </p:attrNameLst>
                                      </p:cBhvr>
                                      <p:to>
                                        <p:strVal val="visible"/>
                                      </p:to>
                                    </p:set>
                                    <p:animEffect transition="in" filter="dissolve">
                                      <p:cBhvr>
                                        <p:cTn id="139" dur="10"/>
                                        <p:tgtEl>
                                          <p:spTgt spid="233"/>
                                        </p:tgtEl>
                                      </p:cBhvr>
                                    </p:animEffect>
                                  </p:childTnLst>
                                </p:cTn>
                              </p:par>
                            </p:childTnLst>
                          </p:cTn>
                        </p:par>
                        <p:par>
                          <p:cTn id="140" fill="hold">
                            <p:stCondLst>
                              <p:cond delay="13860"/>
                            </p:stCondLst>
                            <p:childTnLst>
                              <p:par>
                                <p:cTn id="141" presetID="9" presetClass="entr" fill="hold" grpId="0" nodeType="afterEffect">
                                  <p:stCondLst>
                                    <p:cond delay="300"/>
                                  </p:stCondLst>
                                  <p:iterate>
                                    <p:tmAbs val="0"/>
                                  </p:iterate>
                                  <p:childTnLst>
                                    <p:set>
                                      <p:cBhvr>
                                        <p:cTn id="142" fill="hold"/>
                                        <p:tgtEl>
                                          <p:spTgt spid="235"/>
                                        </p:tgtEl>
                                        <p:attrNameLst>
                                          <p:attrName>style.visibility</p:attrName>
                                        </p:attrNameLst>
                                      </p:cBhvr>
                                      <p:to>
                                        <p:strVal val="visible"/>
                                      </p:to>
                                    </p:set>
                                    <p:animEffect transition="in" filter="dissolve">
                                      <p:cBhvr>
                                        <p:cTn id="143" dur="10"/>
                                        <p:tgtEl>
                                          <p:spTgt spid="235"/>
                                        </p:tgtEl>
                                      </p:cBhvr>
                                    </p:animEffect>
                                  </p:childTnLst>
                                </p:cTn>
                              </p:par>
                            </p:childTnLst>
                          </p:cTn>
                        </p:par>
                        <p:par>
                          <p:cTn id="144" fill="hold">
                            <p:stCondLst>
                              <p:cond delay="14170"/>
                            </p:stCondLst>
                            <p:childTnLst>
                              <p:par>
                                <p:cTn id="145" presetID="9" presetClass="entr" fill="hold" grpId="0" nodeType="afterEffect">
                                  <p:stCondLst>
                                    <p:cond delay="300"/>
                                  </p:stCondLst>
                                  <p:iterate>
                                    <p:tmAbs val="0"/>
                                  </p:iterate>
                                  <p:childTnLst>
                                    <p:set>
                                      <p:cBhvr>
                                        <p:cTn id="146" fill="hold"/>
                                        <p:tgtEl>
                                          <p:spTgt spid="242"/>
                                        </p:tgtEl>
                                        <p:attrNameLst>
                                          <p:attrName>style.visibility</p:attrName>
                                        </p:attrNameLst>
                                      </p:cBhvr>
                                      <p:to>
                                        <p:strVal val="visible"/>
                                      </p:to>
                                    </p:set>
                                    <p:animEffect transition="in" filter="dissolve">
                                      <p:cBhvr>
                                        <p:cTn id="147" dur="10"/>
                                        <p:tgtEl>
                                          <p:spTgt spid="242"/>
                                        </p:tgtEl>
                                      </p:cBhvr>
                                    </p:animEffect>
                                  </p:childTnLst>
                                </p:cTn>
                              </p:par>
                            </p:childTnLst>
                          </p:cTn>
                        </p:par>
                        <p:par>
                          <p:cTn id="148" fill="hold">
                            <p:stCondLst>
                              <p:cond delay="14480"/>
                            </p:stCondLst>
                            <p:childTnLst>
                              <p:par>
                                <p:cTn id="149" presetID="9" presetClass="entr" fill="hold" grpId="0" nodeType="afterEffect">
                                  <p:stCondLst>
                                    <p:cond delay="200"/>
                                  </p:stCondLst>
                                  <p:iterate>
                                    <p:tmAbs val="0"/>
                                  </p:iterate>
                                  <p:childTnLst>
                                    <p:set>
                                      <p:cBhvr>
                                        <p:cTn id="150" fill="hold"/>
                                        <p:tgtEl>
                                          <p:spTgt spid="238"/>
                                        </p:tgtEl>
                                        <p:attrNameLst>
                                          <p:attrName>style.visibility</p:attrName>
                                        </p:attrNameLst>
                                      </p:cBhvr>
                                      <p:to>
                                        <p:strVal val="visible"/>
                                      </p:to>
                                    </p:set>
                                    <p:animEffect transition="in" filter="dissolve">
                                      <p:cBhvr>
                                        <p:cTn id="151" dur="10"/>
                                        <p:tgtEl>
                                          <p:spTgt spid="238"/>
                                        </p:tgtEl>
                                      </p:cBhvr>
                                    </p:animEffect>
                                  </p:childTnLst>
                                </p:cTn>
                              </p:par>
                            </p:childTnLst>
                          </p:cTn>
                        </p:par>
                        <p:par>
                          <p:cTn id="152" fill="hold">
                            <p:stCondLst>
                              <p:cond delay="14690"/>
                            </p:stCondLst>
                            <p:childTnLst>
                              <p:par>
                                <p:cTn id="153" presetID="9" presetClass="entr" fill="hold" grpId="0" nodeType="afterEffect">
                                  <p:stCondLst>
                                    <p:cond delay="300"/>
                                  </p:stCondLst>
                                  <p:iterate>
                                    <p:tmAbs val="0"/>
                                  </p:iterate>
                                  <p:childTnLst>
                                    <p:set>
                                      <p:cBhvr>
                                        <p:cTn id="154" fill="hold"/>
                                        <p:tgtEl>
                                          <p:spTgt spid="241"/>
                                        </p:tgtEl>
                                        <p:attrNameLst>
                                          <p:attrName>style.visibility</p:attrName>
                                        </p:attrNameLst>
                                      </p:cBhvr>
                                      <p:to>
                                        <p:strVal val="visible"/>
                                      </p:to>
                                    </p:set>
                                    <p:animEffect transition="in" filter="dissolve">
                                      <p:cBhvr>
                                        <p:cTn id="155" dur="1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advAuto="0"/>
      <p:bldP spid="182" grpId="0" animBg="1" advAuto="0"/>
      <p:bldP spid="186" grpId="0" animBg="1" advAuto="0"/>
      <p:bldP spid="190" grpId="0" animBg="1" advAuto="0"/>
      <p:bldP spid="194" grpId="0" animBg="1" advAuto="0"/>
      <p:bldP spid="198" grpId="0" animBg="1" advAuto="0"/>
      <p:bldP spid="202" grpId="0" animBg="1" advAuto="0"/>
      <p:bldP spid="206" grpId="0" animBg="1" advAuto="0"/>
      <p:bldP spid="210" grpId="0" animBg="1" advAuto="0"/>
      <p:bldP spid="214" grpId="0" animBg="1" advAuto="0"/>
      <p:bldP spid="215" grpId="0" animBg="1" advAuto="0"/>
      <p:bldP spid="216" grpId="0" animBg="1" advAuto="0"/>
      <p:bldP spid="217" grpId="0" animBg="1" advAuto="0"/>
      <p:bldP spid="218" grpId="0" animBg="1" advAuto="0"/>
      <p:bldP spid="219" grpId="0" animBg="1" advAuto="0"/>
      <p:bldP spid="220" grpId="0" animBg="1" advAuto="0"/>
      <p:bldP spid="221" grpId="0" animBg="1" advAuto="0"/>
      <p:bldP spid="222" grpId="0" animBg="1" advAuto="0"/>
      <p:bldP spid="223" grpId="0" animBg="1" advAuto="0"/>
      <p:bldP spid="224" grpId="0" animBg="1" advAuto="0"/>
      <p:bldP spid="225" grpId="0" animBg="1" advAuto="0"/>
      <p:bldP spid="226" grpId="0" animBg="1" advAuto="0"/>
      <p:bldP spid="227" grpId="0" animBg="1" advAuto="0"/>
      <p:bldP spid="228" grpId="0" animBg="1" advAuto="0"/>
      <p:bldP spid="229" grpId="0" animBg="1" advAuto="0"/>
      <p:bldP spid="230" grpId="0" animBg="1" advAuto="0"/>
      <p:bldP spid="231" grpId="0" animBg="1" advAuto="0"/>
      <p:bldP spid="232" grpId="0" animBg="1" advAuto="0"/>
      <p:bldP spid="233" grpId="0" animBg="1" advAuto="0"/>
      <p:bldP spid="234" grpId="0" animBg="1" advAuto="0"/>
      <p:bldP spid="235" grpId="0" animBg="1" advAuto="0"/>
      <p:bldP spid="236" grpId="0" animBg="1" advAuto="0"/>
      <p:bldP spid="237" grpId="0" animBg="1" advAuto="0"/>
      <p:bldP spid="238" grpId="0" animBg="1" advAuto="0"/>
      <p:bldP spid="239" grpId="0" animBg="1" advAuto="0"/>
      <p:bldP spid="240" grpId="0" animBg="1" advAuto="0"/>
      <p:bldP spid="241" grpId="0" animBg="1" advAuto="0"/>
      <p:bldP spid="24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61D41-CB1C-E15D-6F7D-70B141385D0B}"/>
              </a:ext>
            </a:extLst>
          </p:cNvPr>
          <p:cNvPicPr>
            <a:picLocks noChangeAspect="1"/>
          </p:cNvPicPr>
          <p:nvPr/>
        </p:nvPicPr>
        <p:blipFill>
          <a:blip r:embed="rId2"/>
          <a:stretch>
            <a:fillRect/>
          </a:stretch>
        </p:blipFill>
        <p:spPr>
          <a:xfrm>
            <a:off x="-1" y="8141213"/>
            <a:ext cx="10960478" cy="2119880"/>
          </a:xfrm>
          <a:prstGeom prst="rect">
            <a:avLst/>
          </a:prstGeom>
        </p:spPr>
      </p:pic>
      <p:pic>
        <p:nvPicPr>
          <p:cNvPr id="6" name="Picture 68">
            <a:extLst>
              <a:ext uri="{FF2B5EF4-FFF2-40B4-BE49-F238E27FC236}">
                <a16:creationId xmlns:a16="http://schemas.microsoft.com/office/drawing/2014/main" id="{43F1C870-A453-DBB0-07BD-4FB516CE6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32871" y="7964829"/>
            <a:ext cx="1402918" cy="1016761"/>
          </a:xfrm>
          <a:prstGeom prst="rect">
            <a:avLst/>
          </a:prstGeom>
          <a:ln w="12700">
            <a:miter lim="400000"/>
          </a:ln>
        </p:spPr>
      </p:pic>
      <p:pic>
        <p:nvPicPr>
          <p:cNvPr id="5" name="Picture 68">
            <a:extLst>
              <a:ext uri="{FF2B5EF4-FFF2-40B4-BE49-F238E27FC236}">
                <a16:creationId xmlns:a16="http://schemas.microsoft.com/office/drawing/2014/main" id="{FAD25222-4F14-BD63-65A3-884C3EF81E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6197" y="6858703"/>
            <a:ext cx="1402918" cy="1016761"/>
          </a:xfrm>
          <a:prstGeom prst="rect">
            <a:avLst/>
          </a:prstGeom>
          <a:ln w="12700">
            <a:miter lim="400000"/>
          </a:ln>
        </p:spPr>
      </p:pic>
      <p:pic>
        <p:nvPicPr>
          <p:cNvPr id="4" name="Picture 68">
            <a:extLst>
              <a:ext uri="{FF2B5EF4-FFF2-40B4-BE49-F238E27FC236}">
                <a16:creationId xmlns:a16="http://schemas.microsoft.com/office/drawing/2014/main" id="{F525F66B-A629-D1DD-1918-E499FE5AFC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38570" y="4122060"/>
            <a:ext cx="1402918" cy="1016761"/>
          </a:xfrm>
          <a:prstGeom prst="rect">
            <a:avLst/>
          </a:prstGeom>
          <a:ln w="12700">
            <a:miter lim="400000"/>
          </a:ln>
        </p:spPr>
      </p:pic>
      <p:pic>
        <p:nvPicPr>
          <p:cNvPr id="245" name="Picture 6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52179" y="1731743"/>
            <a:ext cx="1402918" cy="1016761"/>
          </a:xfrm>
          <a:prstGeom prst="rect">
            <a:avLst/>
          </a:prstGeom>
          <a:ln w="12700">
            <a:miter lim="400000"/>
          </a:ln>
        </p:spPr>
      </p:pic>
      <p:pic>
        <p:nvPicPr>
          <p:cNvPr id="252" name="Picture 89"/>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713510" y="3799578"/>
            <a:ext cx="1491570" cy="1081012"/>
          </a:xfrm>
          <a:prstGeom prst="rect">
            <a:avLst/>
          </a:prstGeom>
          <a:ln w="12700">
            <a:miter lim="400000"/>
          </a:ln>
        </p:spPr>
      </p:pic>
      <p:pic>
        <p:nvPicPr>
          <p:cNvPr id="258" name="Picture 99"/>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456195" y="7844609"/>
            <a:ext cx="1491573" cy="1081014"/>
          </a:xfrm>
          <a:prstGeom prst="rect">
            <a:avLst/>
          </a:prstGeom>
          <a:ln w="12700">
            <a:miter lim="400000"/>
          </a:ln>
        </p:spPr>
      </p:pic>
      <p:pic>
        <p:nvPicPr>
          <p:cNvPr id="259" name="Picture 9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550036" y="6825987"/>
            <a:ext cx="1491573" cy="1081014"/>
          </a:xfrm>
          <a:prstGeom prst="rect">
            <a:avLst/>
          </a:prstGeom>
          <a:ln w="12700">
            <a:miter lim="400000"/>
          </a:ln>
        </p:spPr>
      </p:pic>
      <p:pic>
        <p:nvPicPr>
          <p:cNvPr id="260" name="Picture 42"/>
          <p:cNvPicPr>
            <a:picLocks noChangeAspect="1"/>
          </p:cNvPicPr>
          <p:nvPr/>
        </p:nvPicPr>
        <p:blipFill>
          <a:blip r:embed="rId5">
            <a:extLst>
              <a:ext uri="{28A0092B-C50C-407E-A947-70E740481C1C}">
                <a14:useLocalDpi xmlns:a14="http://schemas.microsoft.com/office/drawing/2010/main" val="0"/>
              </a:ext>
            </a:extLst>
          </a:blip>
          <a:srcRect/>
          <a:stretch/>
        </p:blipFill>
        <p:spPr>
          <a:xfrm>
            <a:off x="8591691" y="22077"/>
            <a:ext cx="1104618" cy="2068046"/>
          </a:xfrm>
          <a:prstGeom prst="rect">
            <a:avLst/>
          </a:prstGeom>
          <a:ln w="12700">
            <a:miter lim="400000"/>
          </a:ln>
        </p:spPr>
      </p:pic>
      <p:pic>
        <p:nvPicPr>
          <p:cNvPr id="261"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813162" y="1654071"/>
            <a:ext cx="1491573" cy="1081014"/>
          </a:xfrm>
          <a:prstGeom prst="rect">
            <a:avLst/>
          </a:prstGeom>
          <a:ln w="12700">
            <a:miter lim="400000"/>
          </a:ln>
        </p:spPr>
      </p:pic>
      <p:grpSp>
        <p:nvGrpSpPr>
          <p:cNvPr id="266" name="Group 88"/>
          <p:cNvGrpSpPr/>
          <p:nvPr/>
        </p:nvGrpSpPr>
        <p:grpSpPr>
          <a:xfrm>
            <a:off x="8343860" y="1062176"/>
            <a:ext cx="2289776" cy="2278214"/>
            <a:chOff x="-1" y="-3"/>
            <a:chExt cx="1144887" cy="1139106"/>
          </a:xfrm>
        </p:grpSpPr>
        <p:grpSp>
          <p:nvGrpSpPr>
            <p:cNvPr id="264" name="Group 36"/>
            <p:cNvGrpSpPr/>
            <p:nvPr/>
          </p:nvGrpSpPr>
          <p:grpSpPr>
            <a:xfrm>
              <a:off x="2717" y="-3"/>
              <a:ext cx="1142169" cy="792867"/>
              <a:chOff x="0" y="0"/>
              <a:chExt cx="1142168" cy="792865"/>
            </a:xfrm>
          </p:grpSpPr>
          <p:pic>
            <p:nvPicPr>
              <p:cNvPr id="262" name="Picture 19" descr="Picture 19"/>
              <p:cNvPicPr>
                <a:picLocks noChangeAspect="1"/>
              </p:cNvPicPr>
              <p:nvPr/>
            </p:nvPicPr>
            <p:blipFill>
              <a:blip r:embed="rId6"/>
              <a:stretch>
                <a:fillRect/>
              </a:stretch>
            </p:blipFill>
            <p:spPr>
              <a:xfrm>
                <a:off x="620754" y="-1"/>
                <a:ext cx="521414" cy="521414"/>
              </a:xfrm>
              <a:prstGeom prst="rect">
                <a:avLst/>
              </a:prstGeom>
              <a:ln w="12700" cap="flat">
                <a:noFill/>
                <a:miter lim="400000"/>
              </a:ln>
              <a:effectLst/>
            </p:spPr>
          </p:pic>
          <p:pic>
            <p:nvPicPr>
              <p:cNvPr id="263" name="Picture 34" descr="Picture 34"/>
              <p:cNvPicPr>
                <a:picLocks noChangeAspect="1"/>
              </p:cNvPicPr>
              <p:nvPr/>
            </p:nvPicPr>
            <p:blipFill>
              <a:blip r:embed="rId7"/>
              <a:stretch>
                <a:fillRect/>
              </a:stretch>
            </p:blipFill>
            <p:spPr>
              <a:xfrm>
                <a:off x="-1" y="42947"/>
                <a:ext cx="749918" cy="749919"/>
              </a:xfrm>
              <a:prstGeom prst="rect">
                <a:avLst/>
              </a:prstGeom>
              <a:ln w="12700" cap="flat">
                <a:noFill/>
                <a:miter lim="400000"/>
              </a:ln>
              <a:effectLst/>
            </p:spPr>
          </p:pic>
        </p:grpSp>
        <p:sp>
          <p:nvSpPr>
            <p:cNvPr id="265" name="TextBox 53"/>
            <p:cNvSpPr txBox="1"/>
            <p:nvPr/>
          </p:nvSpPr>
          <p:spPr>
            <a:xfrm>
              <a:off x="-1" y="792859"/>
              <a:ext cx="1144886"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Trader</a:t>
              </a:r>
            </a:p>
          </p:txBody>
        </p:sp>
      </p:grpSp>
      <p:grpSp>
        <p:nvGrpSpPr>
          <p:cNvPr id="270" name="Group 26"/>
          <p:cNvGrpSpPr/>
          <p:nvPr/>
        </p:nvGrpSpPr>
        <p:grpSpPr>
          <a:xfrm>
            <a:off x="14304735" y="3914384"/>
            <a:ext cx="2807758" cy="2631312"/>
            <a:chOff x="0" y="-1"/>
            <a:chExt cx="1403878" cy="1315654"/>
          </a:xfrm>
        </p:grpSpPr>
        <p:pic>
          <p:nvPicPr>
            <p:cNvPr id="267" name="Picture 15" descr="Picture 15"/>
            <p:cNvPicPr>
              <a:picLocks noChangeAspect="1"/>
            </p:cNvPicPr>
            <p:nvPr/>
          </p:nvPicPr>
          <p:blipFill>
            <a:blip r:embed="rId8"/>
            <a:stretch>
              <a:fillRect/>
            </a:stretch>
          </p:blipFill>
          <p:spPr>
            <a:xfrm flipH="1">
              <a:off x="0" y="-1"/>
              <a:ext cx="815028" cy="694239"/>
            </a:xfrm>
            <a:prstGeom prst="rect">
              <a:avLst/>
            </a:prstGeom>
            <a:ln w="12700" cap="flat">
              <a:noFill/>
              <a:miter lim="400000"/>
            </a:ln>
            <a:effectLst/>
          </p:spPr>
        </p:pic>
        <p:pic>
          <p:nvPicPr>
            <p:cNvPr id="268" name="Picture 27" descr="Picture 27"/>
            <p:cNvPicPr>
              <a:picLocks noChangeAspect="1"/>
            </p:cNvPicPr>
            <p:nvPr/>
          </p:nvPicPr>
          <p:blipFill>
            <a:blip r:embed="rId9"/>
            <a:stretch>
              <a:fillRect/>
            </a:stretch>
          </p:blipFill>
          <p:spPr>
            <a:xfrm>
              <a:off x="391425" y="244503"/>
              <a:ext cx="815029" cy="482446"/>
            </a:xfrm>
            <a:prstGeom prst="rect">
              <a:avLst/>
            </a:prstGeom>
            <a:ln w="12700" cap="flat">
              <a:noFill/>
              <a:miter lim="400000"/>
            </a:ln>
            <a:effectLst/>
          </p:spPr>
        </p:pic>
        <p:sp>
          <p:nvSpPr>
            <p:cNvPr id="269" name="TextBox 55"/>
            <p:cNvSpPr txBox="1"/>
            <p:nvPr/>
          </p:nvSpPr>
          <p:spPr>
            <a:xfrm>
              <a:off x="147708" y="692411"/>
              <a:ext cx="1256170" cy="623242"/>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Shipping Agent</a:t>
              </a:r>
            </a:p>
          </p:txBody>
        </p:sp>
      </p:grpSp>
      <p:grpSp>
        <p:nvGrpSpPr>
          <p:cNvPr id="273" name="Group 30"/>
          <p:cNvGrpSpPr/>
          <p:nvPr/>
        </p:nvGrpSpPr>
        <p:grpSpPr>
          <a:xfrm>
            <a:off x="13665764" y="6616849"/>
            <a:ext cx="2421768" cy="2303981"/>
            <a:chOff x="-1" y="-1"/>
            <a:chExt cx="1210883" cy="1151988"/>
          </a:xfrm>
        </p:grpSpPr>
        <p:pic>
          <p:nvPicPr>
            <p:cNvPr id="271" name="Picture 28" descr="Picture 28"/>
            <p:cNvPicPr>
              <a:picLocks noChangeAspect="1"/>
            </p:cNvPicPr>
            <p:nvPr/>
          </p:nvPicPr>
          <p:blipFill>
            <a:blip r:embed="rId10"/>
            <a:stretch>
              <a:fillRect/>
            </a:stretch>
          </p:blipFill>
          <p:spPr>
            <a:xfrm flipH="1">
              <a:off x="-1" y="-1"/>
              <a:ext cx="815029" cy="783117"/>
            </a:xfrm>
            <a:prstGeom prst="rect">
              <a:avLst/>
            </a:prstGeom>
            <a:ln w="12700" cap="flat">
              <a:noFill/>
              <a:miter lim="400000"/>
            </a:ln>
            <a:effectLst/>
          </p:spPr>
        </p:pic>
        <p:sp>
          <p:nvSpPr>
            <p:cNvPr id="272" name="TextBox 56"/>
            <p:cNvSpPr txBox="1"/>
            <p:nvPr/>
          </p:nvSpPr>
          <p:spPr>
            <a:xfrm>
              <a:off x="175065" y="805743"/>
              <a:ext cx="1035817"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Customs</a:t>
              </a:r>
            </a:p>
          </p:txBody>
        </p:sp>
      </p:grpSp>
      <p:grpSp>
        <p:nvGrpSpPr>
          <p:cNvPr id="276" name="Group 32"/>
          <p:cNvGrpSpPr/>
          <p:nvPr/>
        </p:nvGrpSpPr>
        <p:grpSpPr>
          <a:xfrm>
            <a:off x="9997453" y="7783164"/>
            <a:ext cx="4107598" cy="2372116"/>
            <a:chOff x="-61429" y="61428"/>
            <a:chExt cx="2053798" cy="1186057"/>
          </a:xfrm>
        </p:grpSpPr>
        <p:pic>
          <p:nvPicPr>
            <p:cNvPr id="274" name="Picture 7" descr="Picture 7"/>
            <p:cNvPicPr>
              <a:picLocks noChangeAspect="1"/>
            </p:cNvPicPr>
            <p:nvPr/>
          </p:nvPicPr>
          <p:blipFill>
            <a:blip r:embed="rId11"/>
            <a:stretch>
              <a:fillRect/>
            </a:stretch>
          </p:blipFill>
          <p:spPr>
            <a:xfrm>
              <a:off x="-61429" y="61428"/>
              <a:ext cx="1087096" cy="815322"/>
            </a:xfrm>
            <a:prstGeom prst="rect">
              <a:avLst/>
            </a:prstGeom>
            <a:ln w="12700" cap="flat">
              <a:noFill/>
              <a:miter lim="400000"/>
            </a:ln>
            <a:effectLst/>
          </p:spPr>
        </p:pic>
        <p:sp>
          <p:nvSpPr>
            <p:cNvPr id="275" name="TextBox 57"/>
            <p:cNvSpPr txBox="1"/>
            <p:nvPr/>
          </p:nvSpPr>
          <p:spPr>
            <a:xfrm>
              <a:off x="576215" y="624242"/>
              <a:ext cx="1416154" cy="623243"/>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Trade Regulators</a:t>
              </a:r>
            </a:p>
          </p:txBody>
        </p:sp>
      </p:grpSp>
      <p:grpSp>
        <p:nvGrpSpPr>
          <p:cNvPr id="279" name="Group 35"/>
          <p:cNvGrpSpPr/>
          <p:nvPr/>
        </p:nvGrpSpPr>
        <p:grpSpPr>
          <a:xfrm>
            <a:off x="6082233" y="7742073"/>
            <a:ext cx="2687622" cy="2082683"/>
            <a:chOff x="-1" y="-1"/>
            <a:chExt cx="1343810" cy="1041339"/>
          </a:xfrm>
        </p:grpSpPr>
        <p:pic>
          <p:nvPicPr>
            <p:cNvPr id="277" name="Picture 23" descr="Picture 23"/>
            <p:cNvPicPr>
              <a:picLocks noChangeAspect="1"/>
            </p:cNvPicPr>
            <p:nvPr/>
          </p:nvPicPr>
          <p:blipFill>
            <a:blip r:embed="rId12"/>
            <a:stretch>
              <a:fillRect/>
            </a:stretch>
          </p:blipFill>
          <p:spPr>
            <a:xfrm>
              <a:off x="400578" y="-1"/>
              <a:ext cx="920874" cy="646659"/>
            </a:xfrm>
            <a:prstGeom prst="rect">
              <a:avLst/>
            </a:prstGeom>
            <a:ln w="12700" cap="flat">
              <a:noFill/>
              <a:miter lim="400000"/>
            </a:ln>
            <a:effectLst/>
          </p:spPr>
        </p:pic>
        <p:sp>
          <p:nvSpPr>
            <p:cNvPr id="278" name="TextBox 58"/>
            <p:cNvSpPr txBox="1"/>
            <p:nvPr/>
          </p:nvSpPr>
          <p:spPr>
            <a:xfrm>
              <a:off x="-1" y="695094"/>
              <a:ext cx="1343810"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Ports</a:t>
              </a:r>
            </a:p>
          </p:txBody>
        </p:sp>
      </p:grpSp>
      <p:grpSp>
        <p:nvGrpSpPr>
          <p:cNvPr id="282" name="Group 39"/>
          <p:cNvGrpSpPr/>
          <p:nvPr/>
        </p:nvGrpSpPr>
        <p:grpSpPr>
          <a:xfrm>
            <a:off x="2042644" y="4030355"/>
            <a:ext cx="2212896" cy="1988090"/>
            <a:chOff x="-1" y="-1"/>
            <a:chExt cx="1106447" cy="994043"/>
          </a:xfrm>
        </p:grpSpPr>
        <p:pic>
          <p:nvPicPr>
            <p:cNvPr id="280" name="Picture 17" descr="Picture 17"/>
            <p:cNvPicPr>
              <a:picLocks noChangeAspect="1"/>
            </p:cNvPicPr>
            <p:nvPr/>
          </p:nvPicPr>
          <p:blipFill>
            <a:blip r:embed="rId13"/>
            <a:stretch>
              <a:fillRect/>
            </a:stretch>
          </p:blipFill>
          <p:spPr>
            <a:xfrm>
              <a:off x="391425" y="-1"/>
              <a:ext cx="647801" cy="647801"/>
            </a:xfrm>
            <a:prstGeom prst="rect">
              <a:avLst/>
            </a:prstGeom>
            <a:ln w="12700" cap="flat">
              <a:noFill/>
              <a:miter lim="400000"/>
            </a:ln>
            <a:effectLst/>
          </p:spPr>
        </p:pic>
        <p:sp>
          <p:nvSpPr>
            <p:cNvPr id="281" name="TextBox 60"/>
            <p:cNvSpPr txBox="1"/>
            <p:nvPr/>
          </p:nvSpPr>
          <p:spPr>
            <a:xfrm>
              <a:off x="-1" y="647798"/>
              <a:ext cx="1106447"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Insurance</a:t>
              </a:r>
            </a:p>
          </p:txBody>
        </p:sp>
      </p:grpSp>
      <p:grpSp>
        <p:nvGrpSpPr>
          <p:cNvPr id="285" name="Group 44"/>
          <p:cNvGrpSpPr/>
          <p:nvPr/>
        </p:nvGrpSpPr>
        <p:grpSpPr>
          <a:xfrm>
            <a:off x="4552176" y="1767553"/>
            <a:ext cx="2439640" cy="2073724"/>
            <a:chOff x="-1" y="0"/>
            <a:chExt cx="1219818" cy="1036861"/>
          </a:xfrm>
        </p:grpSpPr>
        <p:pic>
          <p:nvPicPr>
            <p:cNvPr id="283" name="Picture 25" descr="Picture 25"/>
            <p:cNvPicPr>
              <a:picLocks noChangeAspect="1"/>
            </p:cNvPicPr>
            <p:nvPr/>
          </p:nvPicPr>
          <p:blipFill>
            <a:blip r:embed="rId14"/>
            <a:stretch>
              <a:fillRect/>
            </a:stretch>
          </p:blipFill>
          <p:spPr>
            <a:xfrm>
              <a:off x="322332" y="0"/>
              <a:ext cx="897485" cy="631348"/>
            </a:xfrm>
            <a:prstGeom prst="rect">
              <a:avLst/>
            </a:prstGeom>
            <a:ln w="12700" cap="flat">
              <a:noFill/>
              <a:miter lim="400000"/>
            </a:ln>
            <a:effectLst/>
          </p:spPr>
        </p:pic>
        <p:sp>
          <p:nvSpPr>
            <p:cNvPr id="284" name="TextBox 61"/>
            <p:cNvSpPr txBox="1"/>
            <p:nvPr/>
          </p:nvSpPr>
          <p:spPr>
            <a:xfrm>
              <a:off x="-1" y="690617"/>
              <a:ext cx="1219817"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Transport</a:t>
              </a:r>
            </a:p>
          </p:txBody>
        </p:sp>
      </p:grpSp>
      <p:grpSp>
        <p:nvGrpSpPr>
          <p:cNvPr id="288" name="Group 38"/>
          <p:cNvGrpSpPr/>
          <p:nvPr/>
        </p:nvGrpSpPr>
        <p:grpSpPr>
          <a:xfrm>
            <a:off x="2786253" y="6708408"/>
            <a:ext cx="2311194" cy="2120858"/>
            <a:chOff x="-1" y="-1"/>
            <a:chExt cx="1155595" cy="1060427"/>
          </a:xfrm>
        </p:grpSpPr>
        <p:sp>
          <p:nvSpPr>
            <p:cNvPr id="286" name="TextBox 59"/>
            <p:cNvSpPr txBox="1"/>
            <p:nvPr/>
          </p:nvSpPr>
          <p:spPr>
            <a:xfrm>
              <a:off x="-1" y="714182"/>
              <a:ext cx="1155595" cy="346244"/>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Banks</a:t>
              </a:r>
            </a:p>
          </p:txBody>
        </p:sp>
        <p:pic>
          <p:nvPicPr>
            <p:cNvPr id="287" name="Picture 9" descr="Picture 9"/>
            <p:cNvPicPr>
              <a:picLocks noChangeAspect="1"/>
            </p:cNvPicPr>
            <p:nvPr/>
          </p:nvPicPr>
          <p:blipFill>
            <a:blip r:embed="rId15"/>
            <a:stretch>
              <a:fillRect/>
            </a:stretch>
          </p:blipFill>
          <p:spPr>
            <a:xfrm>
              <a:off x="435720" y="-1"/>
              <a:ext cx="719873" cy="719874"/>
            </a:xfrm>
            <a:prstGeom prst="rect">
              <a:avLst/>
            </a:prstGeom>
            <a:ln w="12700" cap="flat">
              <a:noFill/>
              <a:miter lim="400000"/>
            </a:ln>
            <a:effectLst/>
          </p:spPr>
        </p:pic>
      </p:grpSp>
      <p:grpSp>
        <p:nvGrpSpPr>
          <p:cNvPr id="291" name="Group 24"/>
          <p:cNvGrpSpPr/>
          <p:nvPr/>
        </p:nvGrpSpPr>
        <p:grpSpPr>
          <a:xfrm>
            <a:off x="11716713" y="1557515"/>
            <a:ext cx="2609262" cy="2792024"/>
            <a:chOff x="-1" y="-1"/>
            <a:chExt cx="1304630" cy="1396010"/>
          </a:xfrm>
        </p:grpSpPr>
        <p:sp>
          <p:nvSpPr>
            <p:cNvPr id="289" name="TextBox 54"/>
            <p:cNvSpPr txBox="1"/>
            <p:nvPr/>
          </p:nvSpPr>
          <p:spPr>
            <a:xfrm>
              <a:off x="148356" y="772766"/>
              <a:ext cx="1156273" cy="623243"/>
            </a:xfrm>
            <a:prstGeom prst="rect">
              <a:avLst/>
            </a:prstGeom>
            <a:solidFill>
              <a:srgbClr val="4472C4"/>
            </a:solid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numCol="1" anchor="t">
              <a:spAutoFit/>
            </a:bodyPr>
            <a:lstStyle>
              <a:lvl1pPr algn="ctr" defTabSz="342900">
                <a:defRPr sz="1800" b="1">
                  <a:solidFill>
                    <a:srgbClr val="FFFFFF"/>
                  </a:solidFill>
                  <a:latin typeface="Times New Roman"/>
                  <a:ea typeface="Times New Roman"/>
                  <a:cs typeface="Times New Roman"/>
                  <a:sym typeface="Times New Roman"/>
                </a:defRPr>
              </a:lvl1pPr>
            </a:lstStyle>
            <a:p>
              <a:r>
                <a:rPr sz="3600"/>
                <a:t>Customs Agent</a:t>
              </a:r>
            </a:p>
          </p:txBody>
        </p:sp>
        <p:pic>
          <p:nvPicPr>
            <p:cNvPr id="290" name="Picture 79" descr="Picture 79"/>
            <p:cNvPicPr>
              <a:picLocks noChangeAspect="1"/>
            </p:cNvPicPr>
            <p:nvPr/>
          </p:nvPicPr>
          <p:blipFill>
            <a:blip r:embed="rId16"/>
            <a:stretch>
              <a:fillRect/>
            </a:stretch>
          </p:blipFill>
          <p:spPr>
            <a:xfrm>
              <a:off x="-1" y="-1"/>
              <a:ext cx="815030" cy="815029"/>
            </a:xfrm>
            <a:prstGeom prst="rect">
              <a:avLst/>
            </a:prstGeom>
            <a:ln w="12700" cap="flat">
              <a:noFill/>
              <a:miter lim="400000"/>
            </a:ln>
            <a:effectLst/>
          </p:spPr>
        </p:pic>
      </p:grpSp>
      <p:sp>
        <p:nvSpPr>
          <p:cNvPr id="292" name="Straight Arrow Connector 21"/>
          <p:cNvSpPr/>
          <p:nvPr/>
        </p:nvSpPr>
        <p:spPr>
          <a:xfrm>
            <a:off x="10627563" y="6917072"/>
            <a:ext cx="1097310" cy="109730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3" name="Straight Arrow Connector 29"/>
          <p:cNvSpPr/>
          <p:nvPr/>
        </p:nvSpPr>
        <p:spPr>
          <a:xfrm flipV="1">
            <a:off x="8127245" y="7156131"/>
            <a:ext cx="671834" cy="118406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4" name="Straight Arrow Connector 31"/>
          <p:cNvSpPr/>
          <p:nvPr/>
        </p:nvSpPr>
        <p:spPr>
          <a:xfrm flipH="1" flipV="1">
            <a:off x="11828879" y="5997271"/>
            <a:ext cx="2311190" cy="176889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5" name="Straight Arrow Connector 33"/>
          <p:cNvSpPr/>
          <p:nvPr/>
        </p:nvSpPr>
        <p:spPr>
          <a:xfrm flipH="1">
            <a:off x="12471356" y="5478075"/>
            <a:ext cx="2128804" cy="6"/>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6" name="Straight Arrow Connector 37"/>
          <p:cNvSpPr/>
          <p:nvPr/>
        </p:nvSpPr>
        <p:spPr>
          <a:xfrm flipH="1">
            <a:off x="11711196" y="3551445"/>
            <a:ext cx="519628" cy="73614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7" name="Straight Arrow Connector 41"/>
          <p:cNvSpPr/>
          <p:nvPr/>
        </p:nvSpPr>
        <p:spPr>
          <a:xfrm>
            <a:off x="9446745" y="3206629"/>
            <a:ext cx="6" cy="861358"/>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8" name="Straight Arrow Connector 43"/>
          <p:cNvSpPr/>
          <p:nvPr/>
        </p:nvSpPr>
        <p:spPr>
          <a:xfrm>
            <a:off x="6320749" y="3766395"/>
            <a:ext cx="1071386" cy="949010"/>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299" name="Straight Arrow Connector 45"/>
          <p:cNvSpPr/>
          <p:nvPr/>
        </p:nvSpPr>
        <p:spPr>
          <a:xfrm>
            <a:off x="4227396" y="5599542"/>
            <a:ext cx="2598008" cy="4"/>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sp>
        <p:nvSpPr>
          <p:cNvPr id="300" name="Straight Arrow Connector 48"/>
          <p:cNvSpPr/>
          <p:nvPr/>
        </p:nvSpPr>
        <p:spPr>
          <a:xfrm flipV="1">
            <a:off x="4978200" y="6222609"/>
            <a:ext cx="2128804" cy="1318222"/>
          </a:xfrm>
          <a:prstGeom prst="line">
            <a:avLst/>
          </a:prstGeom>
          <a:ln w="3175">
            <a:solidFill>
              <a:srgbClr val="4472C4"/>
            </a:solidFill>
            <a:miter/>
            <a:headEnd type="triangle"/>
            <a:tailEnd type="triangle"/>
          </a:ln>
        </p:spPr>
        <p:txBody>
          <a:bodyPr lIns="68578" tIns="68578" rIns="68578" bIns="68578"/>
          <a:lstStyle/>
          <a:p>
            <a:pPr algn="ctr" defTabSz="685800">
              <a:defRPr sz="3200" b="1">
                <a:solidFill>
                  <a:srgbClr val="FFFFFF"/>
                </a:solidFill>
                <a:latin typeface="Calibri"/>
                <a:ea typeface="Calibri"/>
                <a:cs typeface="Calibri"/>
                <a:sym typeface="Calibri"/>
              </a:defRPr>
            </a:pPr>
            <a:endParaRPr sz="6400"/>
          </a:p>
        </p:txBody>
      </p:sp>
      <p:grpSp>
        <p:nvGrpSpPr>
          <p:cNvPr id="306" name="Cloud 11"/>
          <p:cNvGrpSpPr/>
          <p:nvPr/>
        </p:nvGrpSpPr>
        <p:grpSpPr>
          <a:xfrm>
            <a:off x="6820854" y="3934807"/>
            <a:ext cx="5653662" cy="3463510"/>
            <a:chOff x="60" y="-18"/>
            <a:chExt cx="2826828" cy="1731751"/>
          </a:xfrm>
        </p:grpSpPr>
        <p:sp>
          <p:nvSpPr>
            <p:cNvPr id="304" name="Shape"/>
            <p:cNvSpPr/>
            <p:nvPr/>
          </p:nvSpPr>
          <p:spPr>
            <a:xfrm>
              <a:off x="60" y="-19"/>
              <a:ext cx="2826829" cy="173175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gradFill flip="none" rotWithShape="1">
              <a:gsLst>
                <a:gs pos="0">
                  <a:srgbClr val="A6B6DF"/>
                </a:gs>
                <a:gs pos="50000">
                  <a:srgbClr val="98AAD9"/>
                </a:gs>
                <a:gs pos="100000">
                  <a:srgbClr val="869DD7"/>
                </a:gs>
              </a:gsLst>
              <a:lin ang="5400000" scaled="0"/>
            </a:gradFill>
            <a:ln w="3175" cap="flat">
              <a:solidFill>
                <a:srgbClr val="4472C4"/>
              </a:solidFill>
              <a:prstDash val="solid"/>
              <a:miter lim="800000"/>
            </a:ln>
            <a:effectLst/>
          </p:spPr>
          <p:txBody>
            <a:bodyPr wrap="square" lIns="68576" tIns="68576" rIns="68576" bIns="68576" numCol="1" anchor="ctr">
              <a:noAutofit/>
            </a:bodyPr>
            <a:lstStyle/>
            <a:p>
              <a:pPr algn="ctr" defTabSz="1371600">
                <a:defRPr sz="1200">
                  <a:solidFill>
                    <a:srgbClr val="000000"/>
                  </a:solidFill>
                  <a:latin typeface="Times New Roman"/>
                  <a:ea typeface="Times New Roman"/>
                  <a:cs typeface="Times New Roman"/>
                  <a:sym typeface="Times New Roman"/>
                </a:defRPr>
              </a:pPr>
              <a:endParaRPr sz="2400"/>
            </a:p>
          </p:txBody>
        </p:sp>
        <p:sp>
          <p:nvSpPr>
            <p:cNvPr id="305" name="Shape"/>
            <p:cNvSpPr/>
            <p:nvPr/>
          </p:nvSpPr>
          <p:spPr>
            <a:xfrm>
              <a:off x="143475" y="88071"/>
              <a:ext cx="2590225" cy="147025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3175" cap="flat">
              <a:solidFill>
                <a:srgbClr val="4472C4"/>
              </a:solidFill>
              <a:prstDash val="solid"/>
              <a:miter lim="800000"/>
            </a:ln>
            <a:effectLst/>
          </p:spPr>
          <p:txBody>
            <a:bodyPr wrap="square" lIns="68576" tIns="68576" rIns="68576" bIns="68576" numCol="1" anchor="ctr">
              <a:noAutofit/>
            </a:bodyPr>
            <a:lstStyle/>
            <a:p>
              <a:pPr algn="ctr" defTabSz="1371600">
                <a:defRPr sz="1200">
                  <a:solidFill>
                    <a:srgbClr val="000000"/>
                  </a:solidFill>
                  <a:latin typeface="Times New Roman"/>
                  <a:ea typeface="Times New Roman"/>
                  <a:cs typeface="Times New Roman"/>
                  <a:sym typeface="Times New Roman"/>
                </a:defRPr>
              </a:pPr>
              <a:endParaRPr sz="2400"/>
            </a:p>
          </p:txBody>
        </p:sp>
      </p:grpSp>
      <p:sp>
        <p:nvSpPr>
          <p:cNvPr id="309" name="Slide Number Placeholder 1"/>
          <p:cNvSpPr txBox="1">
            <a:spLocks noGrp="1"/>
          </p:cNvSpPr>
          <p:nvPr>
            <p:ph type="sldNum" sz="quarter" idx="4294967295"/>
          </p:nvPr>
        </p:nvSpPr>
        <p:spPr>
          <a:xfrm>
            <a:off x="16639542" y="9490644"/>
            <a:ext cx="391156" cy="4154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8576" tIns="68576" rIns="68576" bIns="68576">
            <a:spAutoFit/>
          </a:bodyPr>
          <a:lstStyle>
            <a:lvl1pPr defTabSz="1371600">
              <a:defRPr sz="1800">
                <a:solidFill>
                  <a:srgbClr val="888888"/>
                </a:solidFill>
                <a:latin typeface="Times New Roman"/>
                <a:ea typeface="Times New Roman"/>
                <a:cs typeface="Times New Roman"/>
                <a:sym typeface="Times New Roman"/>
              </a:defRPr>
            </a:lvl1pPr>
          </a:lstStyle>
          <a:p>
            <a:fld id="{86CB4B4D-7CA3-9044-876B-883B54F8677D}" type="slidenum">
              <a:rPr/>
              <a:t>8</a:t>
            </a:fld>
            <a:endParaRPr/>
          </a:p>
        </p:txBody>
      </p:sp>
      <p:pic>
        <p:nvPicPr>
          <p:cNvPr id="67" name="Picture 22" descr="Picture 22">
            <a:extLst>
              <a:ext uri="{FF2B5EF4-FFF2-40B4-BE49-F238E27FC236}">
                <a16:creationId xmlns:a16="http://schemas.microsoft.com/office/drawing/2014/main" id="{05026361-2DCF-4B56-A102-BD1873B6F452}"/>
              </a:ext>
            </a:extLst>
          </p:cNvPr>
          <p:cNvPicPr>
            <a:picLocks noChangeAspect="1"/>
          </p:cNvPicPr>
          <p:nvPr/>
        </p:nvPicPr>
        <p:blipFill>
          <a:blip r:embed="rId17"/>
          <a:stretch>
            <a:fillRect/>
          </a:stretch>
        </p:blipFill>
        <p:spPr>
          <a:xfrm>
            <a:off x="7591681" y="4896210"/>
            <a:ext cx="3597018" cy="1173560"/>
          </a:xfrm>
          <a:prstGeom prst="rect">
            <a:avLst/>
          </a:prstGeom>
          <a:ln w="12700">
            <a:miter lim="400000"/>
          </a:ln>
        </p:spPr>
      </p:pic>
      <p:sp>
        <p:nvSpPr>
          <p:cNvPr id="2" name="Title 1">
            <a:extLst>
              <a:ext uri="{FF2B5EF4-FFF2-40B4-BE49-F238E27FC236}">
                <a16:creationId xmlns:a16="http://schemas.microsoft.com/office/drawing/2014/main" id="{835EC806-95A1-6863-AF3B-1AC8A80DA667}"/>
              </a:ext>
            </a:extLst>
          </p:cNvPr>
          <p:cNvSpPr>
            <a:spLocks noGrp="1"/>
          </p:cNvSpPr>
          <p:nvPr>
            <p:ph type="title"/>
          </p:nvPr>
        </p:nvSpPr>
        <p:spPr>
          <a:xfrm>
            <a:off x="527312" y="60726"/>
            <a:ext cx="5427785" cy="1200329"/>
          </a:xfrm>
        </p:spPr>
        <p:txBody>
          <a:bodyPr wrap="square" lIns="0" tIns="0" rIns="0" bIns="0">
            <a:spAutoFit/>
          </a:bodyPr>
          <a:lstStyle/>
          <a:p>
            <a:r>
              <a:rPr lang="en-US" sz="5400" kern="1200" dirty="0">
                <a:solidFill>
                  <a:srgbClr val="1C203D"/>
                </a:solidFill>
              </a:rPr>
              <a:t>Post-PSW</a:t>
            </a:r>
          </a:p>
        </p:txBody>
      </p:sp>
      <p:pic>
        <p:nvPicPr>
          <p:cNvPr id="3" name="Picture 2">
            <a:extLst>
              <a:ext uri="{FF2B5EF4-FFF2-40B4-BE49-F238E27FC236}">
                <a16:creationId xmlns:a16="http://schemas.microsoft.com/office/drawing/2014/main" id="{4DA701E4-1ADF-4CEE-B5AA-13F427C460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08230" y="101997"/>
            <a:ext cx="4032957" cy="1200329"/>
          </a:xfrm>
          <a:prstGeom prst="rect">
            <a:avLst/>
          </a:prstGeom>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66"/>
                                        </p:tgtEl>
                                        <p:attrNameLst>
                                          <p:attrName>style.visibility</p:attrName>
                                        </p:attrNameLst>
                                      </p:cBhvr>
                                      <p:to>
                                        <p:strVal val="visible"/>
                                      </p:to>
                                    </p:set>
                                    <p:animEffect transition="in" filter="dissolve">
                                      <p:cBhvr>
                                        <p:cTn id="7" dur="500"/>
                                        <p:tgtEl>
                                          <p:spTgt spid="266"/>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91"/>
                                        </p:tgtEl>
                                        <p:attrNameLst>
                                          <p:attrName>style.visibility</p:attrName>
                                        </p:attrNameLst>
                                      </p:cBhvr>
                                      <p:to>
                                        <p:strVal val="visible"/>
                                      </p:to>
                                    </p:set>
                                    <p:animEffect transition="in" filter="dissolve">
                                      <p:cBhvr>
                                        <p:cTn id="11" dur="500"/>
                                        <p:tgtEl>
                                          <p:spTgt spid="291"/>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270"/>
                                        </p:tgtEl>
                                        <p:attrNameLst>
                                          <p:attrName>style.visibility</p:attrName>
                                        </p:attrNameLst>
                                      </p:cBhvr>
                                      <p:to>
                                        <p:strVal val="visible"/>
                                      </p:to>
                                    </p:set>
                                    <p:animEffect transition="in" filter="dissolve">
                                      <p:cBhvr>
                                        <p:cTn id="15" dur="500"/>
                                        <p:tgtEl>
                                          <p:spTgt spid="270"/>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273"/>
                                        </p:tgtEl>
                                        <p:attrNameLst>
                                          <p:attrName>style.visibility</p:attrName>
                                        </p:attrNameLst>
                                      </p:cBhvr>
                                      <p:to>
                                        <p:strVal val="visible"/>
                                      </p:to>
                                    </p:set>
                                    <p:animEffect transition="in" filter="dissolve">
                                      <p:cBhvr>
                                        <p:cTn id="19" dur="500"/>
                                        <p:tgtEl>
                                          <p:spTgt spid="273"/>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276"/>
                                        </p:tgtEl>
                                        <p:attrNameLst>
                                          <p:attrName>style.visibility</p:attrName>
                                        </p:attrNameLst>
                                      </p:cBhvr>
                                      <p:to>
                                        <p:strVal val="visible"/>
                                      </p:to>
                                    </p:set>
                                    <p:animEffect transition="in" filter="dissolve">
                                      <p:cBhvr>
                                        <p:cTn id="23" dur="500"/>
                                        <p:tgtEl>
                                          <p:spTgt spid="276"/>
                                        </p:tgtEl>
                                      </p:cBhvr>
                                    </p:animEffect>
                                  </p:childTnLst>
                                </p:cTn>
                              </p:par>
                            </p:childTnLst>
                          </p:cTn>
                        </p:par>
                        <p:par>
                          <p:cTn id="24" fill="hold">
                            <p:stCondLst>
                              <p:cond delay="2500"/>
                            </p:stCondLst>
                            <p:childTnLst>
                              <p:par>
                                <p:cTn id="25" presetID="9" presetClass="entr" fill="hold" grpId="0" nodeType="afterEffect">
                                  <p:stCondLst>
                                    <p:cond delay="0"/>
                                  </p:stCondLst>
                                  <p:iterate>
                                    <p:tmAbs val="0"/>
                                  </p:iterate>
                                  <p:childTnLst>
                                    <p:set>
                                      <p:cBhvr>
                                        <p:cTn id="26" fill="hold"/>
                                        <p:tgtEl>
                                          <p:spTgt spid="279"/>
                                        </p:tgtEl>
                                        <p:attrNameLst>
                                          <p:attrName>style.visibility</p:attrName>
                                        </p:attrNameLst>
                                      </p:cBhvr>
                                      <p:to>
                                        <p:strVal val="visible"/>
                                      </p:to>
                                    </p:set>
                                    <p:animEffect transition="in" filter="dissolve">
                                      <p:cBhvr>
                                        <p:cTn id="27" dur="500"/>
                                        <p:tgtEl>
                                          <p:spTgt spid="279"/>
                                        </p:tgtEl>
                                      </p:cBhvr>
                                    </p:animEffect>
                                  </p:childTnLst>
                                </p:cTn>
                              </p:par>
                            </p:childTnLst>
                          </p:cTn>
                        </p:par>
                        <p:par>
                          <p:cTn id="28" fill="hold">
                            <p:stCondLst>
                              <p:cond delay="3000"/>
                            </p:stCondLst>
                            <p:childTnLst>
                              <p:par>
                                <p:cTn id="29" presetID="9" presetClass="entr" fill="hold" grpId="0" nodeType="afterEffect">
                                  <p:stCondLst>
                                    <p:cond delay="0"/>
                                  </p:stCondLst>
                                  <p:iterate>
                                    <p:tmAbs val="0"/>
                                  </p:iterate>
                                  <p:childTnLst>
                                    <p:set>
                                      <p:cBhvr>
                                        <p:cTn id="30" fill="hold"/>
                                        <p:tgtEl>
                                          <p:spTgt spid="288"/>
                                        </p:tgtEl>
                                        <p:attrNameLst>
                                          <p:attrName>style.visibility</p:attrName>
                                        </p:attrNameLst>
                                      </p:cBhvr>
                                      <p:to>
                                        <p:strVal val="visible"/>
                                      </p:to>
                                    </p:set>
                                    <p:animEffect transition="in" filter="dissolve">
                                      <p:cBhvr>
                                        <p:cTn id="31" dur="500"/>
                                        <p:tgtEl>
                                          <p:spTgt spid="288"/>
                                        </p:tgtEl>
                                      </p:cBhvr>
                                    </p:animEffect>
                                  </p:childTnLst>
                                </p:cTn>
                              </p:par>
                            </p:childTnLst>
                          </p:cTn>
                        </p:par>
                        <p:par>
                          <p:cTn id="32" fill="hold">
                            <p:stCondLst>
                              <p:cond delay="3500"/>
                            </p:stCondLst>
                            <p:childTnLst>
                              <p:par>
                                <p:cTn id="33" presetID="9" presetClass="entr" fill="hold" grpId="0" nodeType="afterEffect">
                                  <p:stCondLst>
                                    <p:cond delay="0"/>
                                  </p:stCondLst>
                                  <p:iterate>
                                    <p:tmAbs val="0"/>
                                  </p:iterate>
                                  <p:childTnLst>
                                    <p:set>
                                      <p:cBhvr>
                                        <p:cTn id="34" fill="hold"/>
                                        <p:tgtEl>
                                          <p:spTgt spid="282"/>
                                        </p:tgtEl>
                                        <p:attrNameLst>
                                          <p:attrName>style.visibility</p:attrName>
                                        </p:attrNameLst>
                                      </p:cBhvr>
                                      <p:to>
                                        <p:strVal val="visible"/>
                                      </p:to>
                                    </p:set>
                                    <p:animEffect transition="in" filter="dissolve">
                                      <p:cBhvr>
                                        <p:cTn id="35" dur="500"/>
                                        <p:tgtEl>
                                          <p:spTgt spid="282"/>
                                        </p:tgtEl>
                                      </p:cBhvr>
                                    </p:animEffect>
                                  </p:childTnLst>
                                </p:cTn>
                              </p:par>
                            </p:childTnLst>
                          </p:cTn>
                        </p:par>
                        <p:par>
                          <p:cTn id="36" fill="hold">
                            <p:stCondLst>
                              <p:cond delay="4000"/>
                            </p:stCondLst>
                            <p:childTnLst>
                              <p:par>
                                <p:cTn id="37" presetID="9" presetClass="entr" fill="hold" grpId="0" nodeType="afterEffect">
                                  <p:stCondLst>
                                    <p:cond delay="0"/>
                                  </p:stCondLst>
                                  <p:iterate>
                                    <p:tmAbs val="0"/>
                                  </p:iterate>
                                  <p:childTnLst>
                                    <p:set>
                                      <p:cBhvr>
                                        <p:cTn id="38" fill="hold"/>
                                        <p:tgtEl>
                                          <p:spTgt spid="285"/>
                                        </p:tgtEl>
                                        <p:attrNameLst>
                                          <p:attrName>style.visibility</p:attrName>
                                        </p:attrNameLst>
                                      </p:cBhvr>
                                      <p:to>
                                        <p:strVal val="visible"/>
                                      </p:to>
                                    </p:set>
                                    <p:animEffect transition="in" filter="dissolve">
                                      <p:cBhvr>
                                        <p:cTn id="39" dur="500"/>
                                        <p:tgtEl>
                                          <p:spTgt spid="285"/>
                                        </p:tgtEl>
                                      </p:cBhvr>
                                    </p:animEffect>
                                  </p:childTnLst>
                                </p:cTn>
                              </p:par>
                            </p:childTnLst>
                          </p:cTn>
                        </p:par>
                        <p:par>
                          <p:cTn id="40" fill="hold">
                            <p:stCondLst>
                              <p:cond delay="5000"/>
                            </p:stCondLst>
                            <p:childTnLst>
                              <p:par>
                                <p:cTn id="41" presetID="9" presetClass="entr" fill="hold" grpId="0" nodeType="afterEffect">
                                  <p:stCondLst>
                                    <p:cond delay="0"/>
                                  </p:stCondLst>
                                  <p:iterate>
                                    <p:tmAbs val="0"/>
                                  </p:iterate>
                                  <p:childTnLst>
                                    <p:set>
                                      <p:cBhvr>
                                        <p:cTn id="42" fill="hold"/>
                                        <p:tgtEl>
                                          <p:spTgt spid="297"/>
                                        </p:tgtEl>
                                        <p:attrNameLst>
                                          <p:attrName>style.visibility</p:attrName>
                                        </p:attrNameLst>
                                      </p:cBhvr>
                                      <p:to>
                                        <p:strVal val="visible"/>
                                      </p:to>
                                    </p:set>
                                    <p:animEffect transition="in" filter="dissolve">
                                      <p:cBhvr>
                                        <p:cTn id="43" dur="500"/>
                                        <p:tgtEl>
                                          <p:spTgt spid="297"/>
                                        </p:tgtEl>
                                      </p:cBhvr>
                                    </p:animEffect>
                                  </p:childTnLst>
                                </p:cTn>
                              </p:par>
                            </p:childTnLst>
                          </p:cTn>
                        </p:par>
                        <p:par>
                          <p:cTn id="44" fill="hold">
                            <p:stCondLst>
                              <p:cond delay="5500"/>
                            </p:stCondLst>
                            <p:childTnLst>
                              <p:par>
                                <p:cTn id="45" presetID="9" presetClass="entr" presetSubtype="0" fill="hold" nodeType="afterEffect">
                                  <p:stCondLst>
                                    <p:cond delay="0"/>
                                  </p:stCondLst>
                                  <p:childTnLst>
                                    <p:set>
                                      <p:cBhvr>
                                        <p:cTn id="46" dur="1" fill="hold">
                                          <p:stCondLst>
                                            <p:cond delay="0"/>
                                          </p:stCondLst>
                                        </p:cTn>
                                        <p:tgtEl>
                                          <p:spTgt spid="260"/>
                                        </p:tgtEl>
                                        <p:attrNameLst>
                                          <p:attrName>style.visibility</p:attrName>
                                        </p:attrNameLst>
                                      </p:cBhvr>
                                      <p:to>
                                        <p:strVal val="visible"/>
                                      </p:to>
                                    </p:set>
                                    <p:animEffect transition="in" filter="dissolve">
                                      <p:cBhvr>
                                        <p:cTn id="47" dur="500"/>
                                        <p:tgtEl>
                                          <p:spTgt spid="260"/>
                                        </p:tgtEl>
                                      </p:cBhvr>
                                    </p:animEffect>
                                  </p:childTnLst>
                                </p:cTn>
                              </p:par>
                            </p:childTnLst>
                          </p:cTn>
                        </p:par>
                        <p:par>
                          <p:cTn id="48" fill="hold">
                            <p:stCondLst>
                              <p:cond delay="6000"/>
                            </p:stCondLst>
                            <p:childTnLst>
                              <p:par>
                                <p:cTn id="49" presetID="9" presetClass="entr" fill="hold" grpId="0" nodeType="afterEffect">
                                  <p:stCondLst>
                                    <p:cond delay="0"/>
                                  </p:stCondLst>
                                  <p:iterate>
                                    <p:tmAbs val="0"/>
                                  </p:iterate>
                                  <p:childTnLst>
                                    <p:set>
                                      <p:cBhvr>
                                        <p:cTn id="50" fill="hold"/>
                                        <p:tgtEl>
                                          <p:spTgt spid="296"/>
                                        </p:tgtEl>
                                        <p:attrNameLst>
                                          <p:attrName>style.visibility</p:attrName>
                                        </p:attrNameLst>
                                      </p:cBhvr>
                                      <p:to>
                                        <p:strVal val="visible"/>
                                      </p:to>
                                    </p:set>
                                    <p:animEffect transition="in" filter="dissolve">
                                      <p:cBhvr>
                                        <p:cTn id="51" dur="500"/>
                                        <p:tgtEl>
                                          <p:spTgt spid="296"/>
                                        </p:tgtEl>
                                      </p:cBhvr>
                                    </p:animEffect>
                                  </p:childTnLst>
                                </p:cTn>
                              </p:par>
                            </p:childTnLst>
                          </p:cTn>
                        </p:par>
                        <p:par>
                          <p:cTn id="52" fill="hold">
                            <p:stCondLst>
                              <p:cond delay="6500"/>
                            </p:stCondLst>
                            <p:childTnLst>
                              <p:par>
                                <p:cTn id="53" presetID="23" presetClass="entr" presetSubtype="16" fill="hold" grpId="0" nodeType="afterEffect">
                                  <p:stCondLst>
                                    <p:cond delay="0"/>
                                  </p:stCondLst>
                                  <p:iterate>
                                    <p:tmAbs val="0"/>
                                  </p:iterate>
                                  <p:childTnLst>
                                    <p:set>
                                      <p:cBhvr>
                                        <p:cTn id="54" fill="hold"/>
                                        <p:tgtEl>
                                          <p:spTgt spid="261"/>
                                        </p:tgtEl>
                                        <p:attrNameLst>
                                          <p:attrName>style.visibility</p:attrName>
                                        </p:attrNameLst>
                                      </p:cBhvr>
                                      <p:to>
                                        <p:strVal val="visible"/>
                                      </p:to>
                                    </p:set>
                                    <p:anim calcmode="lin" valueType="num">
                                      <p:cBhvr>
                                        <p:cTn id="55" dur="500" fill="hold"/>
                                        <p:tgtEl>
                                          <p:spTgt spid="261"/>
                                        </p:tgtEl>
                                        <p:attrNameLst>
                                          <p:attrName>ppt_w</p:attrName>
                                        </p:attrNameLst>
                                      </p:cBhvr>
                                      <p:tavLst>
                                        <p:tav tm="0">
                                          <p:val>
                                            <p:fltVal val="0"/>
                                          </p:val>
                                        </p:tav>
                                        <p:tav tm="100000">
                                          <p:val>
                                            <p:strVal val="#ppt_w"/>
                                          </p:val>
                                        </p:tav>
                                      </p:tavLst>
                                    </p:anim>
                                    <p:anim calcmode="lin" valueType="num">
                                      <p:cBhvr>
                                        <p:cTn id="56" dur="500" fill="hold"/>
                                        <p:tgtEl>
                                          <p:spTgt spid="261"/>
                                        </p:tgtEl>
                                        <p:attrNameLst>
                                          <p:attrName>ppt_h</p:attrName>
                                        </p:attrNameLst>
                                      </p:cBhvr>
                                      <p:tavLst>
                                        <p:tav tm="0">
                                          <p:val>
                                            <p:fltVal val="0"/>
                                          </p:val>
                                        </p:tav>
                                        <p:tav tm="100000">
                                          <p:val>
                                            <p:strVal val="#ppt_h"/>
                                          </p:val>
                                        </p:tav>
                                      </p:tavLst>
                                    </p:anim>
                                  </p:childTnLst>
                                </p:cTn>
                              </p:par>
                            </p:childTnLst>
                          </p:cTn>
                        </p:par>
                        <p:par>
                          <p:cTn id="57" fill="hold">
                            <p:stCondLst>
                              <p:cond delay="7000"/>
                            </p:stCondLst>
                            <p:childTnLst>
                              <p:par>
                                <p:cTn id="58" presetID="9" presetClass="entr" fill="hold" grpId="0" nodeType="afterEffect">
                                  <p:stCondLst>
                                    <p:cond delay="0"/>
                                  </p:stCondLst>
                                  <p:iterate>
                                    <p:tmAbs val="0"/>
                                  </p:iterate>
                                  <p:childTnLst>
                                    <p:set>
                                      <p:cBhvr>
                                        <p:cTn id="59" fill="hold"/>
                                        <p:tgtEl>
                                          <p:spTgt spid="295"/>
                                        </p:tgtEl>
                                        <p:attrNameLst>
                                          <p:attrName>style.visibility</p:attrName>
                                        </p:attrNameLst>
                                      </p:cBhvr>
                                      <p:to>
                                        <p:strVal val="visible"/>
                                      </p:to>
                                    </p:set>
                                    <p:animEffect transition="in" filter="dissolve">
                                      <p:cBhvr>
                                        <p:cTn id="60" dur="500"/>
                                        <p:tgtEl>
                                          <p:spTgt spid="295"/>
                                        </p:tgtEl>
                                      </p:cBhvr>
                                    </p:animEffect>
                                  </p:childTnLst>
                                </p:cTn>
                              </p:par>
                            </p:childTnLst>
                          </p:cTn>
                        </p:par>
                        <p:par>
                          <p:cTn id="61" fill="hold">
                            <p:stCondLst>
                              <p:cond delay="7500"/>
                            </p:stCondLst>
                            <p:childTnLst>
                              <p:par>
                                <p:cTn id="62" presetID="23" presetClass="entr" presetSubtype="16" fill="hold" grpId="0" nodeType="afterEffect">
                                  <p:stCondLst>
                                    <p:cond delay="0"/>
                                  </p:stCondLst>
                                  <p:iterate>
                                    <p:tmAbs val="0"/>
                                  </p:iterate>
                                  <p:childTnLst>
                                    <p:set>
                                      <p:cBhvr>
                                        <p:cTn id="63" fill="hold"/>
                                        <p:tgtEl>
                                          <p:spTgt spid="252"/>
                                        </p:tgtEl>
                                        <p:attrNameLst>
                                          <p:attrName>style.visibility</p:attrName>
                                        </p:attrNameLst>
                                      </p:cBhvr>
                                      <p:to>
                                        <p:strVal val="visible"/>
                                      </p:to>
                                    </p:set>
                                    <p:anim calcmode="lin" valueType="num">
                                      <p:cBhvr>
                                        <p:cTn id="64" dur="500" fill="hold"/>
                                        <p:tgtEl>
                                          <p:spTgt spid="252"/>
                                        </p:tgtEl>
                                        <p:attrNameLst>
                                          <p:attrName>ppt_w</p:attrName>
                                        </p:attrNameLst>
                                      </p:cBhvr>
                                      <p:tavLst>
                                        <p:tav tm="0">
                                          <p:val>
                                            <p:fltVal val="0"/>
                                          </p:val>
                                        </p:tav>
                                        <p:tav tm="100000">
                                          <p:val>
                                            <p:strVal val="#ppt_w"/>
                                          </p:val>
                                        </p:tav>
                                      </p:tavLst>
                                    </p:anim>
                                    <p:anim calcmode="lin" valueType="num">
                                      <p:cBhvr>
                                        <p:cTn id="65" dur="500" fill="hold"/>
                                        <p:tgtEl>
                                          <p:spTgt spid="252"/>
                                        </p:tgtEl>
                                        <p:attrNameLst>
                                          <p:attrName>ppt_h</p:attrName>
                                        </p:attrNameLst>
                                      </p:cBhvr>
                                      <p:tavLst>
                                        <p:tav tm="0">
                                          <p:val>
                                            <p:fltVal val="0"/>
                                          </p:val>
                                        </p:tav>
                                        <p:tav tm="100000">
                                          <p:val>
                                            <p:strVal val="#ppt_h"/>
                                          </p:val>
                                        </p:tav>
                                      </p:tavLst>
                                    </p:anim>
                                  </p:childTnLst>
                                </p:cTn>
                              </p:par>
                            </p:childTnLst>
                          </p:cTn>
                        </p:par>
                        <p:par>
                          <p:cTn id="66" fill="hold">
                            <p:stCondLst>
                              <p:cond delay="8000"/>
                            </p:stCondLst>
                            <p:childTnLst>
                              <p:par>
                                <p:cTn id="67" presetID="9" presetClass="entr" fill="hold" grpId="0" nodeType="afterEffect">
                                  <p:stCondLst>
                                    <p:cond delay="0"/>
                                  </p:stCondLst>
                                  <p:iterate>
                                    <p:tmAbs val="0"/>
                                  </p:iterate>
                                  <p:childTnLst>
                                    <p:set>
                                      <p:cBhvr>
                                        <p:cTn id="68" fill="hold"/>
                                        <p:tgtEl>
                                          <p:spTgt spid="294"/>
                                        </p:tgtEl>
                                        <p:attrNameLst>
                                          <p:attrName>style.visibility</p:attrName>
                                        </p:attrNameLst>
                                      </p:cBhvr>
                                      <p:to>
                                        <p:strVal val="visible"/>
                                      </p:to>
                                    </p:set>
                                    <p:animEffect transition="in" filter="dissolve">
                                      <p:cBhvr>
                                        <p:cTn id="69" dur="500"/>
                                        <p:tgtEl>
                                          <p:spTgt spid="294"/>
                                        </p:tgtEl>
                                      </p:cBhvr>
                                    </p:animEffect>
                                  </p:childTnLst>
                                </p:cTn>
                              </p:par>
                            </p:childTnLst>
                          </p:cTn>
                        </p:par>
                        <p:par>
                          <p:cTn id="70" fill="hold">
                            <p:stCondLst>
                              <p:cond delay="8500"/>
                            </p:stCondLst>
                            <p:childTnLst>
                              <p:par>
                                <p:cTn id="71" presetID="23" presetClass="entr" presetSubtype="16" fill="hold" grpId="0" nodeType="afterEffect">
                                  <p:stCondLst>
                                    <p:cond delay="0"/>
                                  </p:stCondLst>
                                  <p:iterate>
                                    <p:tmAbs val="0"/>
                                  </p:iterate>
                                  <p:childTnLst>
                                    <p:set>
                                      <p:cBhvr>
                                        <p:cTn id="72" fill="hold"/>
                                        <p:tgtEl>
                                          <p:spTgt spid="259"/>
                                        </p:tgtEl>
                                        <p:attrNameLst>
                                          <p:attrName>style.visibility</p:attrName>
                                        </p:attrNameLst>
                                      </p:cBhvr>
                                      <p:to>
                                        <p:strVal val="visible"/>
                                      </p:to>
                                    </p:set>
                                    <p:anim calcmode="lin" valueType="num">
                                      <p:cBhvr>
                                        <p:cTn id="73" dur="500" fill="hold"/>
                                        <p:tgtEl>
                                          <p:spTgt spid="259"/>
                                        </p:tgtEl>
                                        <p:attrNameLst>
                                          <p:attrName>ppt_w</p:attrName>
                                        </p:attrNameLst>
                                      </p:cBhvr>
                                      <p:tavLst>
                                        <p:tav tm="0">
                                          <p:val>
                                            <p:fltVal val="0"/>
                                          </p:val>
                                        </p:tav>
                                        <p:tav tm="100000">
                                          <p:val>
                                            <p:strVal val="#ppt_w"/>
                                          </p:val>
                                        </p:tav>
                                      </p:tavLst>
                                    </p:anim>
                                    <p:anim calcmode="lin" valueType="num">
                                      <p:cBhvr>
                                        <p:cTn id="74" dur="500" fill="hold"/>
                                        <p:tgtEl>
                                          <p:spTgt spid="259"/>
                                        </p:tgtEl>
                                        <p:attrNameLst>
                                          <p:attrName>ppt_h</p:attrName>
                                        </p:attrNameLst>
                                      </p:cBhvr>
                                      <p:tavLst>
                                        <p:tav tm="0">
                                          <p:val>
                                            <p:fltVal val="0"/>
                                          </p:val>
                                        </p:tav>
                                        <p:tav tm="100000">
                                          <p:val>
                                            <p:strVal val="#ppt_h"/>
                                          </p:val>
                                        </p:tav>
                                      </p:tavLst>
                                    </p:anim>
                                  </p:childTnLst>
                                </p:cTn>
                              </p:par>
                            </p:childTnLst>
                          </p:cTn>
                        </p:par>
                        <p:par>
                          <p:cTn id="75" fill="hold">
                            <p:stCondLst>
                              <p:cond delay="9000"/>
                            </p:stCondLst>
                            <p:childTnLst>
                              <p:par>
                                <p:cTn id="76" presetID="9" presetClass="entr" fill="hold" grpId="0" nodeType="afterEffect">
                                  <p:stCondLst>
                                    <p:cond delay="0"/>
                                  </p:stCondLst>
                                  <p:iterate>
                                    <p:tmAbs val="0"/>
                                  </p:iterate>
                                  <p:childTnLst>
                                    <p:set>
                                      <p:cBhvr>
                                        <p:cTn id="77" fill="hold"/>
                                        <p:tgtEl>
                                          <p:spTgt spid="292"/>
                                        </p:tgtEl>
                                        <p:attrNameLst>
                                          <p:attrName>style.visibility</p:attrName>
                                        </p:attrNameLst>
                                      </p:cBhvr>
                                      <p:to>
                                        <p:strVal val="visible"/>
                                      </p:to>
                                    </p:set>
                                    <p:animEffect transition="in" filter="dissolve">
                                      <p:cBhvr>
                                        <p:cTn id="78" dur="500"/>
                                        <p:tgtEl>
                                          <p:spTgt spid="292"/>
                                        </p:tgtEl>
                                      </p:cBhvr>
                                    </p:animEffect>
                                  </p:childTnLst>
                                </p:cTn>
                              </p:par>
                            </p:childTnLst>
                          </p:cTn>
                        </p:par>
                        <p:par>
                          <p:cTn id="79" fill="hold">
                            <p:stCondLst>
                              <p:cond delay="9500"/>
                            </p:stCondLst>
                            <p:childTnLst>
                              <p:par>
                                <p:cTn id="80" presetID="23" presetClass="entr" presetSubtype="16" fill="hold" grpId="0" nodeType="afterEffect">
                                  <p:stCondLst>
                                    <p:cond delay="0"/>
                                  </p:stCondLst>
                                  <p:iterate>
                                    <p:tmAbs val="0"/>
                                  </p:iterate>
                                  <p:childTnLst>
                                    <p:set>
                                      <p:cBhvr>
                                        <p:cTn id="81" fill="hold"/>
                                        <p:tgtEl>
                                          <p:spTgt spid="258"/>
                                        </p:tgtEl>
                                        <p:attrNameLst>
                                          <p:attrName>style.visibility</p:attrName>
                                        </p:attrNameLst>
                                      </p:cBhvr>
                                      <p:to>
                                        <p:strVal val="visible"/>
                                      </p:to>
                                    </p:set>
                                    <p:anim calcmode="lin" valueType="num">
                                      <p:cBhvr>
                                        <p:cTn id="82" dur="500" fill="hold"/>
                                        <p:tgtEl>
                                          <p:spTgt spid="258"/>
                                        </p:tgtEl>
                                        <p:attrNameLst>
                                          <p:attrName>ppt_w</p:attrName>
                                        </p:attrNameLst>
                                      </p:cBhvr>
                                      <p:tavLst>
                                        <p:tav tm="0">
                                          <p:val>
                                            <p:fltVal val="0"/>
                                          </p:val>
                                        </p:tav>
                                        <p:tav tm="100000">
                                          <p:val>
                                            <p:strVal val="#ppt_w"/>
                                          </p:val>
                                        </p:tav>
                                      </p:tavLst>
                                    </p:anim>
                                    <p:anim calcmode="lin" valueType="num">
                                      <p:cBhvr>
                                        <p:cTn id="83" dur="500" fill="hold"/>
                                        <p:tgtEl>
                                          <p:spTgt spid="258"/>
                                        </p:tgtEl>
                                        <p:attrNameLst>
                                          <p:attrName>ppt_h</p:attrName>
                                        </p:attrNameLst>
                                      </p:cBhvr>
                                      <p:tavLst>
                                        <p:tav tm="0">
                                          <p:val>
                                            <p:fltVal val="0"/>
                                          </p:val>
                                        </p:tav>
                                        <p:tav tm="100000">
                                          <p:val>
                                            <p:strVal val="#ppt_h"/>
                                          </p:val>
                                        </p:tav>
                                      </p:tavLst>
                                    </p:anim>
                                  </p:childTnLst>
                                </p:cTn>
                              </p:par>
                            </p:childTnLst>
                          </p:cTn>
                        </p:par>
                        <p:par>
                          <p:cTn id="84" fill="hold">
                            <p:stCondLst>
                              <p:cond delay="10000"/>
                            </p:stCondLst>
                            <p:childTnLst>
                              <p:par>
                                <p:cTn id="85" presetID="9" presetClass="entr" fill="hold" grpId="0" nodeType="afterEffect">
                                  <p:stCondLst>
                                    <p:cond delay="0"/>
                                  </p:stCondLst>
                                  <p:iterate>
                                    <p:tmAbs val="0"/>
                                  </p:iterate>
                                  <p:childTnLst>
                                    <p:set>
                                      <p:cBhvr>
                                        <p:cTn id="86" fill="hold"/>
                                        <p:tgtEl>
                                          <p:spTgt spid="293"/>
                                        </p:tgtEl>
                                        <p:attrNameLst>
                                          <p:attrName>style.visibility</p:attrName>
                                        </p:attrNameLst>
                                      </p:cBhvr>
                                      <p:to>
                                        <p:strVal val="visible"/>
                                      </p:to>
                                    </p:set>
                                    <p:animEffect transition="in" filter="dissolve">
                                      <p:cBhvr>
                                        <p:cTn id="87" dur="500"/>
                                        <p:tgtEl>
                                          <p:spTgt spid="293"/>
                                        </p:tgtEl>
                                      </p:cBhvr>
                                    </p:animEffect>
                                  </p:childTnLst>
                                </p:cTn>
                              </p:par>
                            </p:childTnLst>
                          </p:cTn>
                        </p:par>
                        <p:par>
                          <p:cTn id="88" fill="hold">
                            <p:stCondLst>
                              <p:cond delay="10500"/>
                            </p:stCondLst>
                            <p:childTnLst>
                              <p:par>
                                <p:cTn id="89" presetID="9" presetClass="entr" fill="hold" grpId="0" nodeType="afterEffect">
                                  <p:stCondLst>
                                    <p:cond delay="0"/>
                                  </p:stCondLst>
                                  <p:iterate>
                                    <p:tmAbs val="0"/>
                                  </p:iterate>
                                  <p:childTnLst>
                                    <p:set>
                                      <p:cBhvr>
                                        <p:cTn id="90" fill="hold"/>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par>
                          <p:cTn id="92" fill="hold">
                            <p:stCondLst>
                              <p:cond delay="11500"/>
                            </p:stCondLst>
                            <p:childTnLst>
                              <p:par>
                                <p:cTn id="93" presetID="9" presetClass="entr" fill="hold" grpId="0" nodeType="afterEffect">
                                  <p:stCondLst>
                                    <p:cond delay="0"/>
                                  </p:stCondLst>
                                  <p:iterate>
                                    <p:tmAbs val="0"/>
                                  </p:iterate>
                                  <p:childTnLst>
                                    <p:set>
                                      <p:cBhvr>
                                        <p:cTn id="94" fill="hold"/>
                                        <p:tgtEl>
                                          <p:spTgt spid="300"/>
                                        </p:tgtEl>
                                        <p:attrNameLst>
                                          <p:attrName>style.visibility</p:attrName>
                                        </p:attrNameLst>
                                      </p:cBhvr>
                                      <p:to>
                                        <p:strVal val="visible"/>
                                      </p:to>
                                    </p:set>
                                    <p:animEffect transition="in" filter="dissolve">
                                      <p:cBhvr>
                                        <p:cTn id="95" dur="500"/>
                                        <p:tgtEl>
                                          <p:spTgt spid="300"/>
                                        </p:tgtEl>
                                      </p:cBhvr>
                                    </p:animEffect>
                                  </p:childTnLst>
                                </p:cTn>
                              </p:par>
                            </p:childTnLst>
                          </p:cTn>
                        </p:par>
                        <p:par>
                          <p:cTn id="96" fill="hold">
                            <p:stCondLst>
                              <p:cond delay="12000"/>
                            </p:stCondLst>
                            <p:childTnLst>
                              <p:par>
                                <p:cTn id="97" presetID="9" presetClass="entr" fill="hold" grpId="0" nodeType="afterEffect">
                                  <p:stCondLst>
                                    <p:cond delay="0"/>
                                  </p:stCondLst>
                                  <p:iterate>
                                    <p:tmAbs val="0"/>
                                  </p:iterate>
                                  <p:childTnLst>
                                    <p:set>
                                      <p:cBhvr>
                                        <p:cTn id="98" fill="hold"/>
                                        <p:tgtEl>
                                          <p:spTgt spid="5"/>
                                        </p:tgtEl>
                                        <p:attrNameLst>
                                          <p:attrName>style.visibility</p:attrName>
                                        </p:attrNameLst>
                                      </p:cBhvr>
                                      <p:to>
                                        <p:strVal val="visible"/>
                                      </p:to>
                                    </p:set>
                                    <p:animEffect transition="in" filter="dissolve">
                                      <p:cBhvr>
                                        <p:cTn id="99" dur="500"/>
                                        <p:tgtEl>
                                          <p:spTgt spid="5"/>
                                        </p:tgtEl>
                                      </p:cBhvr>
                                    </p:animEffect>
                                  </p:childTnLst>
                                </p:cTn>
                              </p:par>
                            </p:childTnLst>
                          </p:cTn>
                        </p:par>
                        <p:par>
                          <p:cTn id="100" fill="hold">
                            <p:stCondLst>
                              <p:cond delay="12500"/>
                            </p:stCondLst>
                            <p:childTnLst>
                              <p:par>
                                <p:cTn id="101" presetID="9" presetClass="entr" fill="hold" grpId="0" nodeType="afterEffect">
                                  <p:stCondLst>
                                    <p:cond delay="0"/>
                                  </p:stCondLst>
                                  <p:iterate>
                                    <p:tmAbs val="0"/>
                                  </p:iterate>
                                  <p:childTnLst>
                                    <p:set>
                                      <p:cBhvr>
                                        <p:cTn id="102" fill="hold"/>
                                        <p:tgtEl>
                                          <p:spTgt spid="299"/>
                                        </p:tgtEl>
                                        <p:attrNameLst>
                                          <p:attrName>style.visibility</p:attrName>
                                        </p:attrNameLst>
                                      </p:cBhvr>
                                      <p:to>
                                        <p:strVal val="visible"/>
                                      </p:to>
                                    </p:set>
                                    <p:animEffect transition="in" filter="dissolve">
                                      <p:cBhvr>
                                        <p:cTn id="103" dur="500"/>
                                        <p:tgtEl>
                                          <p:spTgt spid="299"/>
                                        </p:tgtEl>
                                      </p:cBhvr>
                                    </p:animEffect>
                                  </p:childTnLst>
                                </p:cTn>
                              </p:par>
                            </p:childTnLst>
                          </p:cTn>
                        </p:par>
                        <p:par>
                          <p:cTn id="104" fill="hold">
                            <p:stCondLst>
                              <p:cond delay="13000"/>
                            </p:stCondLst>
                            <p:childTnLst>
                              <p:par>
                                <p:cTn id="105" presetID="9" presetClass="entr" fill="hold" grpId="0" nodeType="afterEffect">
                                  <p:stCondLst>
                                    <p:cond delay="0"/>
                                  </p:stCondLst>
                                  <p:iterate>
                                    <p:tmAbs val="0"/>
                                  </p:iterate>
                                  <p:childTnLst>
                                    <p:set>
                                      <p:cBhvr>
                                        <p:cTn id="106" fill="hold"/>
                                        <p:tgtEl>
                                          <p:spTgt spid="4"/>
                                        </p:tgtEl>
                                        <p:attrNameLst>
                                          <p:attrName>style.visibility</p:attrName>
                                        </p:attrNameLst>
                                      </p:cBhvr>
                                      <p:to>
                                        <p:strVal val="visible"/>
                                      </p:to>
                                    </p:set>
                                    <p:animEffect transition="in" filter="dissolve">
                                      <p:cBhvr>
                                        <p:cTn id="107" dur="500"/>
                                        <p:tgtEl>
                                          <p:spTgt spid="4"/>
                                        </p:tgtEl>
                                      </p:cBhvr>
                                    </p:animEffect>
                                  </p:childTnLst>
                                </p:cTn>
                              </p:par>
                            </p:childTnLst>
                          </p:cTn>
                        </p:par>
                        <p:par>
                          <p:cTn id="108" fill="hold">
                            <p:stCondLst>
                              <p:cond delay="13500"/>
                            </p:stCondLst>
                            <p:childTnLst>
                              <p:par>
                                <p:cTn id="109" presetID="9" presetClass="entr" fill="hold" grpId="0" nodeType="afterEffect">
                                  <p:stCondLst>
                                    <p:cond delay="0"/>
                                  </p:stCondLst>
                                  <p:iterate>
                                    <p:tmAbs val="0"/>
                                  </p:iterate>
                                  <p:childTnLst>
                                    <p:set>
                                      <p:cBhvr>
                                        <p:cTn id="110" fill="hold"/>
                                        <p:tgtEl>
                                          <p:spTgt spid="298"/>
                                        </p:tgtEl>
                                        <p:attrNameLst>
                                          <p:attrName>style.visibility</p:attrName>
                                        </p:attrNameLst>
                                      </p:cBhvr>
                                      <p:to>
                                        <p:strVal val="visible"/>
                                      </p:to>
                                    </p:set>
                                    <p:animEffect transition="in" filter="dissolve">
                                      <p:cBhvr>
                                        <p:cTn id="111" dur="500"/>
                                        <p:tgtEl>
                                          <p:spTgt spid="298"/>
                                        </p:tgtEl>
                                      </p:cBhvr>
                                    </p:animEffect>
                                  </p:childTnLst>
                                </p:cTn>
                              </p:par>
                            </p:childTnLst>
                          </p:cTn>
                        </p:par>
                        <p:par>
                          <p:cTn id="112" fill="hold">
                            <p:stCondLst>
                              <p:cond delay="14000"/>
                            </p:stCondLst>
                            <p:childTnLst>
                              <p:par>
                                <p:cTn id="113" presetID="9" presetClass="entr" fill="hold" grpId="0" nodeType="afterEffect">
                                  <p:stCondLst>
                                    <p:cond delay="0"/>
                                  </p:stCondLst>
                                  <p:iterate>
                                    <p:tmAbs val="0"/>
                                  </p:iterate>
                                  <p:childTnLst>
                                    <p:set>
                                      <p:cBhvr>
                                        <p:cTn id="114" fill="hold"/>
                                        <p:tgtEl>
                                          <p:spTgt spid="245"/>
                                        </p:tgtEl>
                                        <p:attrNameLst>
                                          <p:attrName>style.visibility</p:attrName>
                                        </p:attrNameLst>
                                      </p:cBhvr>
                                      <p:to>
                                        <p:strVal val="visible"/>
                                      </p:to>
                                    </p:set>
                                    <p:animEffect transition="in" filter="dissolve">
                                      <p:cBhvr>
                                        <p:cTn id="11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5" grpId="0" animBg="1" advAuto="0"/>
      <p:bldP spid="4" grpId="0" animBg="1" advAuto="0"/>
      <p:bldP spid="245" grpId="0" animBg="1" advAuto="0"/>
      <p:bldP spid="252" grpId="0" animBg="1" advAuto="0"/>
      <p:bldP spid="258" grpId="0" animBg="1" advAuto="0"/>
      <p:bldP spid="259" grpId="0" animBg="1" advAuto="0"/>
      <p:bldP spid="261" grpId="0" animBg="1" advAuto="0"/>
      <p:bldP spid="266" grpId="0" animBg="1" advAuto="0"/>
      <p:bldP spid="270" grpId="0" animBg="1" advAuto="0"/>
      <p:bldP spid="273" grpId="0" animBg="1" advAuto="0"/>
      <p:bldP spid="276" grpId="0" animBg="1" advAuto="0"/>
      <p:bldP spid="279" grpId="0" animBg="1" advAuto="0"/>
      <p:bldP spid="282" grpId="0" animBg="1" advAuto="0"/>
      <p:bldP spid="285" grpId="0" animBg="1" advAuto="0"/>
      <p:bldP spid="288" grpId="0" animBg="1" advAuto="0"/>
      <p:bldP spid="291" grpId="0" animBg="1" advAuto="0"/>
      <p:bldP spid="292" grpId="0" animBg="1" advAuto="0"/>
      <p:bldP spid="293" grpId="0" animBg="1" advAuto="0"/>
      <p:bldP spid="294" grpId="0" animBg="1" advAuto="0"/>
      <p:bldP spid="295" grpId="0" animBg="1" advAuto="0"/>
      <p:bldP spid="296" grpId="0" animBg="1" advAuto="0"/>
      <p:bldP spid="297" grpId="0" animBg="1" advAuto="0"/>
      <p:bldP spid="298" grpId="0" animBg="1" advAuto="0"/>
      <p:bldP spid="299" grpId="0" animBg="1" advAuto="0"/>
      <p:bldP spid="30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E78FD-0BCB-48A1-9E6E-28997BF9C4EA}"/>
              </a:ext>
            </a:extLst>
          </p:cNvPr>
          <p:cNvPicPr>
            <a:picLocks noChangeAspect="1"/>
          </p:cNvPicPr>
          <p:nvPr/>
        </p:nvPicPr>
        <p:blipFill>
          <a:blip r:embed="rId3"/>
          <a:stretch>
            <a:fillRect/>
          </a:stretch>
        </p:blipFill>
        <p:spPr>
          <a:xfrm>
            <a:off x="-1" y="8141213"/>
            <a:ext cx="10960478" cy="2119880"/>
          </a:xfrm>
          <a:prstGeom prst="rect">
            <a:avLst/>
          </a:prstGeom>
        </p:spPr>
      </p:pic>
      <p:sp>
        <p:nvSpPr>
          <p:cNvPr id="6" name="TextBox 5">
            <a:extLst>
              <a:ext uri="{FF2B5EF4-FFF2-40B4-BE49-F238E27FC236}">
                <a16:creationId xmlns:a16="http://schemas.microsoft.com/office/drawing/2014/main" id="{31889EE1-634F-DAD2-ACEB-96E6D7195429}"/>
              </a:ext>
            </a:extLst>
          </p:cNvPr>
          <p:cNvSpPr txBox="1"/>
          <p:nvPr/>
        </p:nvSpPr>
        <p:spPr>
          <a:xfrm>
            <a:off x="11440088" y="1591080"/>
            <a:ext cx="5641738" cy="1186510"/>
          </a:xfrm>
          <a:prstGeom prst="rect">
            <a:avLst/>
          </a:prstGeom>
          <a:solidFill>
            <a:schemeClr val="bg1">
              <a:lumMod val="95000"/>
            </a:schemeClr>
          </a:solidFill>
        </p:spPr>
        <p:txBody>
          <a:bodyPr vert="horz" lIns="91440" tIns="45720" rIns="91440" bIns="45720" rtlCol="0" anchor="ctr">
            <a:normAutofit/>
          </a:bodyPr>
          <a:lstStyle>
            <a:defPPr>
              <a:defRPr lang="en-PK"/>
            </a:defPPr>
            <a:lvl1pPr>
              <a:defRPr sz="3200" b="1" spc="300">
                <a:solidFill>
                  <a:srgbClr val="00A913"/>
                </a:solidFill>
                <a:latin typeface="Avenir Next" panose="020B0503020202020204" pitchFamily="34" charset="0"/>
              </a:defRPr>
            </a:lvl1pPr>
          </a:lstStyle>
          <a:p>
            <a:pPr algn="ctr">
              <a:lnSpc>
                <a:spcPct val="90000"/>
              </a:lnSpc>
              <a:spcBef>
                <a:spcPct val="0"/>
              </a:spcBef>
              <a:spcAft>
                <a:spcPts val="600"/>
              </a:spcAft>
            </a:pPr>
            <a:r>
              <a:rPr lang="en-US" sz="3500" dirty="0"/>
              <a:t>CURRENT SERVICES</a:t>
            </a:r>
          </a:p>
          <a:p>
            <a:pPr>
              <a:lnSpc>
                <a:spcPct val="90000"/>
              </a:lnSpc>
              <a:spcBef>
                <a:spcPct val="0"/>
              </a:spcBef>
              <a:spcAft>
                <a:spcPts val="600"/>
              </a:spcAft>
            </a:pPr>
            <a:endParaRPr lang="en-US" sz="5200" dirty="0">
              <a:solidFill>
                <a:schemeClr val="tx1"/>
              </a:solidFill>
              <a:latin typeface="+mj-lt"/>
              <a:ea typeface="+mj-ea"/>
              <a:cs typeface="+mj-cs"/>
            </a:endParaRPr>
          </a:p>
        </p:txBody>
      </p:sp>
      <p:pic>
        <p:nvPicPr>
          <p:cNvPr id="7" name="Picture 6" descr="Diagram&#10;&#10;Description automatically generated">
            <a:extLst>
              <a:ext uri="{FF2B5EF4-FFF2-40B4-BE49-F238E27FC236}">
                <a16:creationId xmlns:a16="http://schemas.microsoft.com/office/drawing/2014/main" id="{ADC87ABB-7DE4-2E70-F8C0-B2E766E7557E}"/>
              </a:ext>
            </a:extLst>
          </p:cNvPr>
          <p:cNvPicPr>
            <a:picLocks noChangeAspect="1"/>
          </p:cNvPicPr>
          <p:nvPr/>
        </p:nvPicPr>
        <p:blipFill rotWithShape="1">
          <a:blip r:embed="rId4">
            <a:extLst>
              <a:ext uri="{28A0092B-C50C-407E-A947-70E740481C1C}">
                <a14:useLocalDpi xmlns:a14="http://schemas.microsoft.com/office/drawing/2010/main" val="0"/>
              </a:ext>
            </a:extLst>
          </a:blip>
          <a:srcRect r="-2" b="362"/>
          <a:stretch/>
        </p:blipFill>
        <p:spPr>
          <a:xfrm>
            <a:off x="20" y="9"/>
            <a:ext cx="11588676" cy="10322579"/>
          </a:xfrm>
          <a:prstGeom prst="rect">
            <a:avLst/>
          </a:prstGeom>
          <a:solidFill>
            <a:schemeClr val="bg1">
              <a:lumMod val="85000"/>
            </a:schemeClr>
          </a:solidFill>
        </p:spPr>
      </p:pic>
      <p:pic>
        <p:nvPicPr>
          <p:cNvPr id="8" name="Picture 7">
            <a:extLst>
              <a:ext uri="{FF2B5EF4-FFF2-40B4-BE49-F238E27FC236}">
                <a16:creationId xmlns:a16="http://schemas.microsoft.com/office/drawing/2014/main" id="{E16F6D29-1FA5-B886-A74D-9E4A088791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3891" y="212271"/>
            <a:ext cx="3675465" cy="1093929"/>
          </a:xfrm>
          <a:prstGeom prst="rect">
            <a:avLst/>
          </a:prstGeom>
        </p:spPr>
      </p:pic>
      <p:sp>
        <p:nvSpPr>
          <p:cNvPr id="9" name="TextBox 8">
            <a:extLst>
              <a:ext uri="{FF2B5EF4-FFF2-40B4-BE49-F238E27FC236}">
                <a16:creationId xmlns:a16="http://schemas.microsoft.com/office/drawing/2014/main" id="{9A038A29-5603-6C25-BEEF-032B6924990E}"/>
              </a:ext>
            </a:extLst>
          </p:cNvPr>
          <p:cNvSpPr txBox="1"/>
          <p:nvPr/>
        </p:nvSpPr>
        <p:spPr>
          <a:xfrm>
            <a:off x="11588696" y="3062470"/>
            <a:ext cx="6454375" cy="6693114"/>
          </a:xfrm>
          <a:prstGeom prst="rect">
            <a:avLst/>
          </a:prstGeom>
          <a:noFill/>
        </p:spPr>
        <p:txBody>
          <a:bodyPr wrap="square" rtlCol="0">
            <a:spAutoFit/>
          </a:bodyPr>
          <a:lstStyle/>
          <a:p>
            <a:pPr marL="228600"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Trade Information Portal-TIPP</a:t>
            </a:r>
          </a:p>
          <a:p>
            <a:pPr marL="228600"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Integration with Commercial Banks</a:t>
            </a:r>
          </a:p>
          <a:p>
            <a:pPr marL="228600"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Integration with:</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Customs</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DPP</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AQD</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FSC&amp;RD</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EDF</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NADRA</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PMD</a:t>
            </a:r>
          </a:p>
          <a:p>
            <a:pPr marL="685800" lvl="1" indent="-228600">
              <a:lnSpc>
                <a:spcPct val="90000"/>
              </a:lnSpc>
              <a:spcBef>
                <a:spcPts val="1000"/>
              </a:spcBef>
              <a:buClr>
                <a:srgbClr val="002060"/>
              </a:buClr>
              <a:buFont typeface="Arial" panose="020B0604020202020204" pitchFamily="34" charset="0"/>
              <a:buChar char="•"/>
            </a:pPr>
            <a:r>
              <a:rPr lang="en-US" sz="3200" dirty="0">
                <a:solidFill>
                  <a:srgbClr val="002060"/>
                </a:solidFill>
                <a:latin typeface="Lato" panose="020F0502020204030203" pitchFamily="34" charset="0"/>
                <a:ea typeface="Lato" panose="020F0502020204030203" pitchFamily="34" charset="0"/>
                <a:cs typeface="Lato" panose="020F0502020204030203" pitchFamily="34" charset="0"/>
              </a:rPr>
              <a:t>FBR</a:t>
            </a:r>
            <a:endParaRPr lang="en-PK"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36739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TotalTime>
  <Words>1219</Words>
  <Application>Microsoft Office PowerPoint</Application>
  <PresentationFormat>Custom</PresentationFormat>
  <Paragraphs>222</Paragraphs>
  <Slides>21</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Avenir Next</vt:lpstr>
      <vt:lpstr>Bebas Neue</vt:lpstr>
      <vt:lpstr>Calibri</vt:lpstr>
      <vt:lpstr>Courier New</vt:lpstr>
      <vt:lpstr>Georgia</vt:lpstr>
      <vt:lpstr>Helvetica</vt:lpstr>
      <vt:lpstr>Lato</vt:lpstr>
      <vt:lpstr>Tahoma</vt:lpstr>
      <vt:lpstr>Times New Roman</vt:lpstr>
      <vt:lpstr>Wingdings</vt:lpstr>
      <vt:lpstr>Office Theme</vt:lpstr>
      <vt:lpstr>PowerPoint Presentation</vt:lpstr>
      <vt:lpstr> Muhammad Ahmad Domain Officer, PSW</vt:lpstr>
      <vt:lpstr>PowerPoint Presentation</vt:lpstr>
      <vt:lpstr>PowerPoint Presentation</vt:lpstr>
      <vt:lpstr>Introduction</vt:lpstr>
      <vt:lpstr>Cardinal Principles of PSW</vt:lpstr>
      <vt:lpstr>Pre-PSW</vt:lpstr>
      <vt:lpstr>Post-PSW</vt:lpstr>
      <vt:lpstr>PowerPoint Presentation</vt:lpstr>
      <vt:lpstr>Process Simplification</vt:lpstr>
      <vt:lpstr>PSW Features</vt:lpstr>
      <vt:lpstr>PSW Core Services</vt:lpstr>
      <vt:lpstr>PowerPoint Presentation</vt:lpstr>
      <vt:lpstr>PSW Subscription and Evidence of Identity (KYC)</vt:lpstr>
      <vt:lpstr>PSW Subscription and Evidence of Identity (KYC)</vt:lpstr>
      <vt:lpstr>Bank Profile Association</vt:lpstr>
      <vt:lpstr>EIF/EFE Elimination</vt:lpstr>
      <vt:lpstr>Single Declaration (Imports &amp; Exports)</vt:lpstr>
      <vt:lpstr>Trade Information Portal of Pakistan (TradeVerse)</vt:lpstr>
      <vt:lpstr>Change Management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Professional Business Presentation</dc:title>
  <dc:creator>samar.jamil@psw.gov.pk</dc:creator>
  <cp:keywords>DAE5Vl1fe8E,BABjrnafmbg</cp:keywords>
  <cp:lastModifiedBy>Noman Ahmad</cp:lastModifiedBy>
  <cp:revision>59</cp:revision>
  <dcterms:created xsi:type="dcterms:W3CDTF">2022-03-01T10:21:15Z</dcterms:created>
  <dcterms:modified xsi:type="dcterms:W3CDTF">2023-01-31T09:01:52Z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2022-03-01T00:00:00Z</vt:filetime>
  </property>
</Properties>
</file>