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16" r:id="rId4"/>
  </p:sldMasterIdLst>
  <p:notesMasterIdLst>
    <p:notesMasterId r:id="rId47"/>
  </p:notesMasterIdLst>
  <p:handoutMasterIdLst>
    <p:handoutMasterId r:id="rId48"/>
  </p:handoutMasterIdLst>
  <p:sldIdLst>
    <p:sldId id="437" r:id="rId5"/>
    <p:sldId id="375" r:id="rId6"/>
    <p:sldId id="436" r:id="rId7"/>
    <p:sldId id="305" r:id="rId8"/>
    <p:sldId id="409" r:id="rId9"/>
    <p:sldId id="411" r:id="rId10"/>
    <p:sldId id="410" r:id="rId11"/>
    <p:sldId id="414" r:id="rId12"/>
    <p:sldId id="412" r:id="rId13"/>
    <p:sldId id="417" r:id="rId14"/>
    <p:sldId id="413" r:id="rId15"/>
    <p:sldId id="415" r:id="rId16"/>
    <p:sldId id="416" r:id="rId17"/>
    <p:sldId id="418" r:id="rId18"/>
    <p:sldId id="419" r:id="rId19"/>
    <p:sldId id="420" r:id="rId20"/>
    <p:sldId id="285" r:id="rId21"/>
    <p:sldId id="286" r:id="rId22"/>
    <p:sldId id="287" r:id="rId23"/>
    <p:sldId id="431" r:id="rId24"/>
    <p:sldId id="434" r:id="rId25"/>
    <p:sldId id="432" r:id="rId26"/>
    <p:sldId id="433" r:id="rId27"/>
    <p:sldId id="258" r:id="rId28"/>
    <p:sldId id="259" r:id="rId29"/>
    <p:sldId id="260" r:id="rId30"/>
    <p:sldId id="261" r:id="rId31"/>
    <p:sldId id="262" r:id="rId32"/>
    <p:sldId id="264" r:id="rId33"/>
    <p:sldId id="265" r:id="rId34"/>
    <p:sldId id="263" r:id="rId35"/>
    <p:sldId id="266" r:id="rId36"/>
    <p:sldId id="267" r:id="rId37"/>
    <p:sldId id="422" r:id="rId38"/>
    <p:sldId id="289" r:id="rId39"/>
    <p:sldId id="275" r:id="rId40"/>
    <p:sldId id="299" r:id="rId41"/>
    <p:sldId id="423" r:id="rId42"/>
    <p:sldId id="424" r:id="rId43"/>
    <p:sldId id="425" r:id="rId44"/>
    <p:sldId id="426" r:id="rId45"/>
    <p:sldId id="42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6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993" autoAdjust="0"/>
  </p:normalViewPr>
  <p:slideViewPr>
    <p:cSldViewPr snapToGrid="0" snapToObjects="1">
      <p:cViewPr varScale="1">
        <p:scale>
          <a:sx n="64" d="100"/>
          <a:sy n="64" d="100"/>
        </p:scale>
        <p:origin x="604" y="44"/>
      </p:cViewPr>
      <p:guideLst/>
    </p:cSldViewPr>
  </p:slideViewPr>
  <p:outlineViewPr>
    <p:cViewPr>
      <p:scale>
        <a:sx n="33" d="100"/>
        <a:sy n="33" d="100"/>
      </p:scale>
      <p:origin x="0" y="-446"/>
    </p:cViewPr>
  </p:outlineViewPr>
  <p:notesTextViewPr>
    <p:cViewPr>
      <p:scale>
        <a:sx n="1" d="1"/>
        <a:sy n="1" d="1"/>
      </p:scale>
      <p:origin x="0" y="0"/>
    </p:cViewPr>
  </p:notesTextViewPr>
  <p:notesViewPr>
    <p:cSldViewPr snapToGrid="0" snapToObjects="1">
      <p:cViewPr varScale="1">
        <p:scale>
          <a:sx n="87" d="100"/>
          <a:sy n="87" d="100"/>
        </p:scale>
        <p:origin x="269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98B882-BA21-D947-B59A-B375F7B01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73F5E-F60B-3D42-A6DD-6D5611C2F6EE}" type="datetimeFigureOut">
              <a:rPr lang="en-US" smtClean="0"/>
              <a:t>7/17/2023</a:t>
            </a:fld>
            <a:endParaRPr lang="en-US" dirty="0"/>
          </a:p>
        </p:txBody>
      </p:sp>
      <p:sp>
        <p:nvSpPr>
          <p:cNvPr id="4" name="Footer Placeholder 3">
            <a:extLst>
              <a:ext uri="{FF2B5EF4-FFF2-40B4-BE49-F238E27FC236}">
                <a16:creationId xmlns:a16="http://schemas.microsoft.com/office/drawing/2014/main" id="{8219AD5B-1A75-1A4A-8459-A96AB79E9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49C6818-84EB-2D43-AA44-FC64C4595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28A1AC-D174-D44D-BB31-612041F19AA1}" type="slidenum">
              <a:rPr lang="en-US" smtClean="0"/>
              <a:t>‹#›</a:t>
            </a:fld>
            <a:endParaRPr lang="en-US" dirty="0"/>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B3AEB-5606-4FA1-B322-B4BB7F425115}"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E1D49-31B8-4787-9551-845B33950055}" type="slidenum">
              <a:rPr lang="en-US" smtClean="0"/>
              <a:t>‹#›</a:t>
            </a:fld>
            <a:endParaRPr lang="en-US"/>
          </a:p>
        </p:txBody>
      </p:sp>
    </p:spTree>
    <p:extLst>
      <p:ext uri="{BB962C8B-B14F-4D97-AF65-F5344CB8AC3E}">
        <p14:creationId xmlns:p14="http://schemas.microsoft.com/office/powerpoint/2010/main" val="118269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321897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20879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975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264658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3859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227179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376541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407154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974470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07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064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1179139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085796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002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814249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22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512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57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67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70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9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1707348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38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496456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780326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6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96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16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69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195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1780491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2183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7893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7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8996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55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8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61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38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1050085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844026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68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7/17/2023</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8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240126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F634-FEAD-4656-9675-A98CC0F354FF}"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8398D3-970D-4AB6-9ACE-B07A664D6C90}" type="slidenum">
              <a:rPr lang="en-US" smtClean="0"/>
              <a:t>‹#›</a:t>
            </a:fld>
            <a:endParaRPr lang="en-US"/>
          </a:p>
        </p:txBody>
      </p:sp>
    </p:spTree>
    <p:extLst>
      <p:ext uri="{BB962C8B-B14F-4D97-AF65-F5344CB8AC3E}">
        <p14:creationId xmlns:p14="http://schemas.microsoft.com/office/powerpoint/2010/main" val="219414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182047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t>‹#›</a:t>
            </a:fld>
            <a:endParaRPr lang="en-US" dirty="0"/>
          </a:p>
        </p:txBody>
      </p:sp>
    </p:spTree>
    <p:extLst>
      <p:ext uri="{BB962C8B-B14F-4D97-AF65-F5344CB8AC3E}">
        <p14:creationId xmlns:p14="http://schemas.microsoft.com/office/powerpoint/2010/main" val="589604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5356824-A55C-4F44-B9CB-109B027241D7}" type="datetimeFigureOut">
              <a:rPr lang="en-US" smtClean="0"/>
              <a:t>7/17/2023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2C6627B-E4D5-2947-8E88-B84039729B99}" type="slidenum">
              <a:rPr lang="en-US" smtClean="0"/>
              <a:t>‹#›</a:t>
            </a:fld>
            <a:endParaRPr lang="en-US" dirty="0"/>
          </a:p>
        </p:txBody>
      </p:sp>
    </p:spTree>
    <p:extLst>
      <p:ext uri="{BB962C8B-B14F-4D97-AF65-F5344CB8AC3E}">
        <p14:creationId xmlns:p14="http://schemas.microsoft.com/office/powerpoint/2010/main" val="196610577"/>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669" r:id="rId22"/>
    <p:sldLayoutId id="2147483673" r:id="rId23"/>
    <p:sldLayoutId id="2147483674" r:id="rId24"/>
    <p:sldLayoutId id="2147483676" r:id="rId25"/>
    <p:sldLayoutId id="2147483675" r:id="rId26"/>
    <p:sldLayoutId id="2147483677" r:id="rId27"/>
    <p:sldLayoutId id="2147483678" r:id="rId28"/>
    <p:sldLayoutId id="2147483679" r:id="rId29"/>
    <p:sldLayoutId id="2147483681" r:id="rId30"/>
    <p:sldLayoutId id="2147483686" r:id="rId31"/>
    <p:sldLayoutId id="2147483683" r:id="rId32"/>
    <p:sldLayoutId id="2147483685" r:id="rId33"/>
    <p:sldLayoutId id="2147483684" r:id="rId34"/>
    <p:sldLayoutId id="2147483680" r:id="rId35"/>
    <p:sldLayoutId id="2147483692" r:id="rId36"/>
    <p:sldLayoutId id="2147483693" r:id="rId37"/>
    <p:sldLayoutId id="2147483694" r:id="rId38"/>
    <p:sldLayoutId id="2147483688" r:id="rId39"/>
    <p:sldLayoutId id="2147483687" r:id="rId40"/>
    <p:sldLayoutId id="2147483690" r:id="rId41"/>
    <p:sldLayoutId id="2147483695" r:id="rId42"/>
    <p:sldLayoutId id="2147483696" r:id="rId43"/>
    <p:sldLayoutId id="2147483698" r:id="rId44"/>
    <p:sldLayoutId id="2147483703" r:id="rId45"/>
    <p:sldLayoutId id="2147483704" r:id="rId46"/>
    <p:sldLayoutId id="2147483705" r:id="rId47"/>
    <p:sldLayoutId id="2147483706" r:id="rId48"/>
    <p:sldLayoutId id="2147483700" r:id="rId49"/>
    <p:sldLayoutId id="2147483699" r:id="rId50"/>
    <p:sldLayoutId id="2147483701" r:id="rId51"/>
    <p:sldLayoutId id="2147483702" r:id="rId52"/>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F8E1-B365-E032-83D8-F9A7B4EDCAC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6E7A873-F7C6-B0CB-905E-C0017791B83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70BBF93-FC78-CC26-FA7D-A89C48A5B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58572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133545" y="248205"/>
            <a:ext cx="10134369" cy="1002552"/>
          </a:xfrm>
        </p:spPr>
        <p:txBody>
          <a:bodyPr/>
          <a:lstStyle/>
          <a:p>
            <a:pPr algn="ctr"/>
            <a:r>
              <a:rPr lang="en-US" sz="4000" b="1" dirty="0">
                <a:latin typeface="Calibri" panose="020F0502020204030204" pitchFamily="34" charset="0"/>
              </a:rPr>
              <a:t>Registered Pesticides For Rice</a:t>
            </a:r>
          </a:p>
        </p:txBody>
      </p:sp>
      <p:graphicFrame>
        <p:nvGraphicFramePr>
          <p:cNvPr id="7" name="Table 6">
            <a:extLst>
              <a:ext uri="{FF2B5EF4-FFF2-40B4-BE49-F238E27FC236}">
                <a16:creationId xmlns:a16="http://schemas.microsoft.com/office/drawing/2014/main" id="{94602B70-B98D-499F-8076-5717F4B335CC}"/>
              </a:ext>
            </a:extLst>
          </p:cNvPr>
          <p:cNvGraphicFramePr>
            <a:graphicFrameLocks noGrp="1"/>
          </p:cNvGraphicFramePr>
          <p:nvPr>
            <p:extLst>
              <p:ext uri="{D42A27DB-BD31-4B8C-83A1-F6EECF244321}">
                <p14:modId xmlns:p14="http://schemas.microsoft.com/office/powerpoint/2010/main" val="3704576089"/>
              </p:ext>
            </p:extLst>
          </p:nvPr>
        </p:nvGraphicFramePr>
        <p:xfrm>
          <a:off x="1399031" y="1609344"/>
          <a:ext cx="10433304" cy="4690871"/>
        </p:xfrm>
        <a:graphic>
          <a:graphicData uri="http://schemas.openxmlformats.org/drawingml/2006/table">
            <a:tbl>
              <a:tblPr firstRow="1" bandRow="1">
                <a:tableStyleId>{00A15C55-8517-42AA-B614-E9B94910E393}</a:tableStyleId>
              </a:tblPr>
              <a:tblGrid>
                <a:gridCol w="3477768">
                  <a:extLst>
                    <a:ext uri="{9D8B030D-6E8A-4147-A177-3AD203B41FA5}">
                      <a16:colId xmlns:a16="http://schemas.microsoft.com/office/drawing/2014/main" val="3544361437"/>
                    </a:ext>
                  </a:extLst>
                </a:gridCol>
                <a:gridCol w="3477768">
                  <a:extLst>
                    <a:ext uri="{9D8B030D-6E8A-4147-A177-3AD203B41FA5}">
                      <a16:colId xmlns:a16="http://schemas.microsoft.com/office/drawing/2014/main" val="329985916"/>
                    </a:ext>
                  </a:extLst>
                </a:gridCol>
                <a:gridCol w="3477768">
                  <a:extLst>
                    <a:ext uri="{9D8B030D-6E8A-4147-A177-3AD203B41FA5}">
                      <a16:colId xmlns:a16="http://schemas.microsoft.com/office/drawing/2014/main" val="3370529565"/>
                    </a:ext>
                  </a:extLst>
                </a:gridCol>
              </a:tblGrid>
              <a:tr h="924290">
                <a:tc>
                  <a:txBody>
                    <a:bodyPr/>
                    <a:lstStyle/>
                    <a:p>
                      <a:pPr algn="ctr"/>
                      <a:r>
                        <a:rPr lang="en-US" sz="2400" dirty="0">
                          <a:latin typeface="Calibri" panose="020F0502020204030204" pitchFamily="34" charset="0"/>
                        </a:rPr>
                        <a:t>Pesticides</a:t>
                      </a:r>
                      <a:endParaRPr lang="en-US" sz="2400" b="1"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rPr>
                        <a:t>Total Number </a:t>
                      </a:r>
                      <a:endParaRPr lang="en-US" sz="2400" b="1"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rPr>
                        <a:t>No.</a:t>
                      </a:r>
                      <a:r>
                        <a:rPr lang="en-US" sz="2400" baseline="0" dirty="0">
                          <a:latin typeface="Calibri" panose="020F0502020204030204" pitchFamily="34" charset="0"/>
                        </a:rPr>
                        <a:t> of Pesticides Marketed as Mixtures</a:t>
                      </a:r>
                      <a:endParaRPr lang="en-US" sz="2400" b="1"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5768754"/>
                  </a:ext>
                </a:extLst>
              </a:tr>
              <a:tr h="538083">
                <a:tc>
                  <a:txBody>
                    <a:bodyPr/>
                    <a:lstStyle/>
                    <a:p>
                      <a:r>
                        <a:rPr lang="en-US" sz="2400" b="1" dirty="0">
                          <a:latin typeface="Calibri" panose="020F0502020204030204" pitchFamily="34" charset="0"/>
                        </a:rPr>
                        <a:t>Insecticides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6011267"/>
                  </a:ext>
                </a:extLst>
              </a:tr>
              <a:tr h="538083">
                <a:tc>
                  <a:txBody>
                    <a:bodyPr/>
                    <a:lstStyle/>
                    <a:p>
                      <a:r>
                        <a:rPr lang="en-US" sz="2400" b="1" dirty="0">
                          <a:latin typeface="Calibri" panose="020F0502020204030204" pitchFamily="34" charset="0"/>
                        </a:rPr>
                        <a:t>Fungicides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0412109"/>
                  </a:ext>
                </a:extLst>
              </a:tr>
              <a:tr h="538083">
                <a:tc>
                  <a:txBody>
                    <a:bodyPr/>
                    <a:lstStyle/>
                    <a:p>
                      <a:r>
                        <a:rPr lang="en-US" sz="2400" b="1" dirty="0">
                          <a:latin typeface="Calibri" panose="020F0502020204030204" pitchFamily="34" charset="0"/>
                        </a:rPr>
                        <a:t>Herbicides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649995"/>
                  </a:ext>
                </a:extLst>
              </a:tr>
              <a:tr h="538083">
                <a:tc>
                  <a:txBody>
                    <a:bodyPr/>
                    <a:lstStyle/>
                    <a:p>
                      <a:r>
                        <a:rPr lang="en-US" sz="2400" b="1" dirty="0">
                          <a:latin typeface="Calibri" panose="020F0502020204030204" pitchFamily="34" charset="0"/>
                        </a:rPr>
                        <a:t>Bio pesticides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rPr>
                        <a:t>-</a:t>
                      </a:r>
                      <a:endParaRPr lang="en-US" sz="24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215342"/>
                  </a:ext>
                </a:extLst>
              </a:tr>
              <a:tr h="538083">
                <a:tc>
                  <a:txBody>
                    <a:bodyPr/>
                    <a:lstStyle/>
                    <a:p>
                      <a:r>
                        <a:rPr lang="en-US" sz="2400" b="1" dirty="0" err="1">
                          <a:latin typeface="Calibri" panose="020F0502020204030204" pitchFamily="34" charset="0"/>
                        </a:rPr>
                        <a:t>Molluscide</a:t>
                      </a:r>
                      <a:endParaRPr lang="en-US" sz="24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rPr>
                        <a:t>-</a:t>
                      </a:r>
                      <a:endParaRPr lang="en-US" sz="24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341714"/>
                  </a:ext>
                </a:extLst>
              </a:tr>
              <a:tr h="538083">
                <a:tc>
                  <a:txBody>
                    <a:bodyPr/>
                    <a:lstStyle/>
                    <a:p>
                      <a:r>
                        <a:rPr lang="en-US" sz="2400" b="1" dirty="0">
                          <a:latin typeface="Calibri" panose="020F0502020204030204" pitchFamily="34" charset="0"/>
                        </a:rPr>
                        <a:t>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rPr>
                        <a:t>-</a:t>
                      </a:r>
                      <a:endParaRPr lang="en-US" sz="24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112416"/>
                  </a:ext>
                </a:extLst>
              </a:tr>
              <a:tr h="538083">
                <a:tc>
                  <a:txBody>
                    <a:bodyPr/>
                    <a:lstStyle/>
                    <a:p>
                      <a:r>
                        <a:rPr lang="en-US" sz="2400" b="1" dirty="0">
                          <a:latin typeface="Calibri" panose="020F0502020204030204" pitchFamily="34" charset="0"/>
                        </a:rPr>
                        <a:t>Total</a:t>
                      </a:r>
                      <a:r>
                        <a:rPr lang="en-US" sz="2400" b="1" baseline="0" dirty="0">
                          <a:latin typeface="Calibri" panose="020F0502020204030204" pitchFamily="34" charset="0"/>
                        </a:rPr>
                        <a:t> </a:t>
                      </a:r>
                      <a:endParaRPr lang="en-US" sz="2400"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rPr>
                        <a:t>139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089091"/>
                  </a:ext>
                </a:extLst>
              </a:tr>
            </a:tbl>
          </a:graphicData>
        </a:graphic>
      </p:graphicFrame>
    </p:spTree>
    <p:extLst>
      <p:ext uri="{BB962C8B-B14F-4D97-AF65-F5344CB8AC3E}">
        <p14:creationId xmlns:p14="http://schemas.microsoft.com/office/powerpoint/2010/main" val="225837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078993" y="339645"/>
            <a:ext cx="10847290" cy="1002552"/>
          </a:xfrm>
        </p:spPr>
        <p:txBody>
          <a:bodyPr/>
          <a:lstStyle/>
          <a:p>
            <a:pPr algn="ctr"/>
            <a:r>
              <a:rPr lang="en-US" sz="4000" b="1" dirty="0">
                <a:latin typeface="Calibri" panose="020F0502020204030204" pitchFamily="34" charset="0"/>
              </a:rPr>
              <a:t>Interception of Pakistan Rice Consignments by EU and US</a:t>
            </a:r>
          </a:p>
        </p:txBody>
      </p:sp>
      <p:graphicFrame>
        <p:nvGraphicFramePr>
          <p:cNvPr id="6" name="Table 5">
            <a:extLst>
              <a:ext uri="{FF2B5EF4-FFF2-40B4-BE49-F238E27FC236}">
                <a16:creationId xmlns:a16="http://schemas.microsoft.com/office/drawing/2014/main" id="{414A8142-DEB6-4167-8202-D55725E35006}"/>
              </a:ext>
            </a:extLst>
          </p:cNvPr>
          <p:cNvGraphicFramePr>
            <a:graphicFrameLocks noGrp="1"/>
          </p:cNvGraphicFramePr>
          <p:nvPr>
            <p:extLst>
              <p:ext uri="{D42A27DB-BD31-4B8C-83A1-F6EECF244321}">
                <p14:modId xmlns:p14="http://schemas.microsoft.com/office/powerpoint/2010/main" val="3667618146"/>
              </p:ext>
            </p:extLst>
          </p:nvPr>
        </p:nvGraphicFramePr>
        <p:xfrm>
          <a:off x="1627321" y="1342197"/>
          <a:ext cx="9622302" cy="5403622"/>
        </p:xfrm>
        <a:graphic>
          <a:graphicData uri="http://schemas.openxmlformats.org/drawingml/2006/table">
            <a:tbl>
              <a:tblPr firstRow="1" firstCol="1" bandRow="1">
                <a:tableStyleId>{1E171933-4619-4E11-9A3F-F7608DF75F80}</a:tableStyleId>
              </a:tblPr>
              <a:tblGrid>
                <a:gridCol w="3232919">
                  <a:extLst>
                    <a:ext uri="{9D8B030D-6E8A-4147-A177-3AD203B41FA5}">
                      <a16:colId xmlns:a16="http://schemas.microsoft.com/office/drawing/2014/main" val="4222025693"/>
                    </a:ext>
                  </a:extLst>
                </a:gridCol>
                <a:gridCol w="3243840">
                  <a:extLst>
                    <a:ext uri="{9D8B030D-6E8A-4147-A177-3AD203B41FA5}">
                      <a16:colId xmlns:a16="http://schemas.microsoft.com/office/drawing/2014/main" val="3202839315"/>
                    </a:ext>
                  </a:extLst>
                </a:gridCol>
                <a:gridCol w="3145543">
                  <a:extLst>
                    <a:ext uri="{9D8B030D-6E8A-4147-A177-3AD203B41FA5}">
                      <a16:colId xmlns:a16="http://schemas.microsoft.com/office/drawing/2014/main" val="2885947101"/>
                    </a:ext>
                  </a:extLst>
                </a:gridCol>
              </a:tblGrid>
              <a:tr h="334061">
                <a:tc>
                  <a:txBody>
                    <a:bodyPr/>
                    <a:lstStyle/>
                    <a:p>
                      <a:pPr marL="0" marR="0" algn="ctr">
                        <a:lnSpc>
                          <a:spcPct val="150000"/>
                        </a:lnSpc>
                        <a:spcBef>
                          <a:spcPts val="0"/>
                        </a:spcBef>
                        <a:spcAft>
                          <a:spcPts val="0"/>
                        </a:spcAft>
                      </a:pPr>
                      <a:r>
                        <a:rPr lang="en-US" sz="1400" b="1" dirty="0">
                          <a:effectLst/>
                          <a:latin typeface="Calibri" panose="020F0502020204030204" pitchFamily="34" charset="0"/>
                        </a:rPr>
                        <a:t>Pesticides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effectLst/>
                          <a:latin typeface="Calibri" panose="020F0502020204030204" pitchFamily="34" charset="0"/>
                        </a:rPr>
                        <a:t>No. of Notifications</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Percentage</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5185738"/>
                  </a:ext>
                </a:extLst>
              </a:tr>
              <a:tr h="334061">
                <a:tc>
                  <a:txBody>
                    <a:bodyPr/>
                    <a:lstStyle/>
                    <a:p>
                      <a:pPr marL="0" marR="0" algn="l">
                        <a:lnSpc>
                          <a:spcPct val="150000"/>
                        </a:lnSpc>
                        <a:spcBef>
                          <a:spcPts val="0"/>
                        </a:spcBef>
                        <a:spcAft>
                          <a:spcPts val="0"/>
                        </a:spcAft>
                      </a:pPr>
                      <a:r>
                        <a:rPr lang="en-US" sz="1400" b="1" dirty="0">
                          <a:effectLst/>
                          <a:latin typeface="Calibri" panose="020F0502020204030204" pitchFamily="34" charset="0"/>
                        </a:rPr>
                        <a:t>Carbendazim (MBC)</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51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31.7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230143"/>
                  </a:ext>
                </a:extLst>
              </a:tr>
              <a:tr h="334061">
                <a:tc>
                  <a:txBody>
                    <a:bodyPr/>
                    <a:lstStyle/>
                    <a:p>
                      <a:pPr marL="0" marR="0" algn="l">
                        <a:lnSpc>
                          <a:spcPct val="150000"/>
                        </a:lnSpc>
                        <a:spcBef>
                          <a:spcPts val="0"/>
                        </a:spcBef>
                        <a:spcAft>
                          <a:spcPts val="0"/>
                        </a:spcAft>
                      </a:pPr>
                      <a:r>
                        <a:rPr lang="en-US" sz="1400" b="1" dirty="0">
                          <a:effectLst/>
                          <a:latin typeface="Calibri" panose="020F0502020204030204" pitchFamily="34" charset="0"/>
                        </a:rPr>
                        <a:t>Tebuconazole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31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19.2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600669"/>
                  </a:ext>
                </a:extLst>
              </a:tr>
              <a:tr h="334061">
                <a:tc>
                  <a:txBody>
                    <a:bodyPr/>
                    <a:lstStyle/>
                    <a:p>
                      <a:pPr marL="0" marR="0" algn="l">
                        <a:lnSpc>
                          <a:spcPct val="150000"/>
                        </a:lnSpc>
                        <a:spcBef>
                          <a:spcPts val="0"/>
                        </a:spcBef>
                        <a:spcAft>
                          <a:spcPts val="0"/>
                        </a:spcAft>
                      </a:pPr>
                      <a:r>
                        <a:rPr lang="en-US" sz="1400" b="1" dirty="0">
                          <a:effectLst/>
                          <a:latin typeface="Calibri" panose="020F0502020204030204" pitchFamily="34" charset="0"/>
                        </a:rPr>
                        <a:t>Chlorpyrifos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10.6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5058973"/>
                  </a:ext>
                </a:extLst>
              </a:tr>
              <a:tr h="334061">
                <a:tc>
                  <a:txBody>
                    <a:bodyPr/>
                    <a:lstStyle/>
                    <a:p>
                      <a:pPr marL="0" marR="0" algn="l">
                        <a:lnSpc>
                          <a:spcPct val="150000"/>
                        </a:lnSpc>
                        <a:spcBef>
                          <a:spcPts val="0"/>
                        </a:spcBef>
                        <a:spcAft>
                          <a:spcPts val="0"/>
                        </a:spcAft>
                      </a:pPr>
                      <a:r>
                        <a:rPr lang="en-US" sz="1400" b="1" dirty="0">
                          <a:effectLst/>
                          <a:latin typeface="Calibri" panose="020F0502020204030204" pitchFamily="34" charset="0"/>
                        </a:rPr>
                        <a:t>Difenoconazole</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17</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10.6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674187"/>
                  </a:ext>
                </a:extLst>
              </a:tr>
              <a:tr h="334061">
                <a:tc>
                  <a:txBody>
                    <a:bodyPr/>
                    <a:lstStyle/>
                    <a:p>
                      <a:pPr marL="0" marR="0" algn="l">
                        <a:lnSpc>
                          <a:spcPct val="150000"/>
                        </a:lnSpc>
                        <a:spcBef>
                          <a:spcPts val="0"/>
                        </a:spcBef>
                        <a:spcAft>
                          <a:spcPts val="0"/>
                        </a:spcAft>
                      </a:pPr>
                      <a:r>
                        <a:rPr lang="en-US" sz="1400" b="1" dirty="0">
                          <a:effectLst/>
                          <a:latin typeface="Calibri" panose="020F0502020204030204" pitchFamily="34" charset="0"/>
                        </a:rPr>
                        <a:t>Acetamiprid</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9.3</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7991537"/>
                  </a:ext>
                </a:extLst>
              </a:tr>
              <a:tr h="334061">
                <a:tc>
                  <a:txBody>
                    <a:bodyPr/>
                    <a:lstStyle/>
                    <a:p>
                      <a:pPr marL="0" marR="0" algn="l">
                        <a:lnSpc>
                          <a:spcPct val="150000"/>
                        </a:lnSpc>
                        <a:spcBef>
                          <a:spcPts val="0"/>
                        </a:spcBef>
                        <a:spcAft>
                          <a:spcPts val="0"/>
                        </a:spcAft>
                      </a:pPr>
                      <a:r>
                        <a:rPr lang="en-US" sz="1400" b="1" dirty="0" err="1">
                          <a:effectLst/>
                          <a:latin typeface="Calibri" panose="020F0502020204030204" pitchFamily="34" charset="0"/>
                        </a:rPr>
                        <a:t>Triazophos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6.8</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532022"/>
                  </a:ext>
                </a:extLst>
              </a:tr>
              <a:tr h="334061">
                <a:tc>
                  <a:txBody>
                    <a:bodyPr/>
                    <a:lstStyle/>
                    <a:p>
                      <a:pPr marL="0" marR="0" algn="l">
                        <a:lnSpc>
                          <a:spcPct val="150000"/>
                        </a:lnSpc>
                        <a:spcBef>
                          <a:spcPts val="0"/>
                        </a:spcBef>
                        <a:spcAft>
                          <a:spcPts val="0"/>
                        </a:spcAft>
                      </a:pPr>
                      <a:r>
                        <a:rPr lang="en-US" sz="1400" b="1" dirty="0">
                          <a:effectLst/>
                          <a:latin typeface="Calibri" panose="020F0502020204030204" pitchFamily="34" charset="0"/>
                        </a:rPr>
                        <a:t>Imidacloprid</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5.6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12164"/>
                  </a:ext>
                </a:extLst>
              </a:tr>
              <a:tr h="334061">
                <a:tc>
                  <a:txBody>
                    <a:bodyPr/>
                    <a:lstStyle/>
                    <a:p>
                      <a:pPr marL="0" marR="0" algn="l">
                        <a:lnSpc>
                          <a:spcPct val="150000"/>
                        </a:lnSpc>
                        <a:spcBef>
                          <a:spcPts val="0"/>
                        </a:spcBef>
                        <a:spcAft>
                          <a:spcPts val="0"/>
                        </a:spcAft>
                      </a:pPr>
                      <a:r>
                        <a:rPr lang="en-US" sz="1400" b="1" dirty="0" err="1">
                          <a:effectLst/>
                          <a:latin typeface="Calibri" panose="020F0502020204030204" pitchFamily="34" charset="0"/>
                        </a:rPr>
                        <a:t>Pirimiphos</a:t>
                      </a:r>
                      <a:r>
                        <a:rPr lang="en-US" sz="1400" b="1" dirty="0">
                          <a:effectLst/>
                          <a:latin typeface="Calibri" panose="020F0502020204030204" pitchFamily="34" charset="0"/>
                        </a:rPr>
                        <a:t>-Methyl</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2.5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233998"/>
                  </a:ext>
                </a:extLst>
              </a:tr>
              <a:tr h="334061">
                <a:tc>
                  <a:txBody>
                    <a:bodyPr/>
                    <a:lstStyle/>
                    <a:p>
                      <a:pPr marL="0" marR="0" algn="l">
                        <a:lnSpc>
                          <a:spcPct val="150000"/>
                        </a:lnSpc>
                        <a:spcBef>
                          <a:spcPts val="0"/>
                        </a:spcBef>
                        <a:spcAft>
                          <a:spcPts val="0"/>
                        </a:spcAft>
                      </a:pPr>
                      <a:r>
                        <a:rPr lang="en-US" sz="1400" b="1" dirty="0">
                          <a:effectLst/>
                          <a:latin typeface="Calibri" panose="020F0502020204030204" pitchFamily="34" charset="0"/>
                        </a:rPr>
                        <a:t>Isoprothiolane</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3861444"/>
                  </a:ext>
                </a:extLst>
              </a:tr>
              <a:tr h="334061">
                <a:tc>
                  <a:txBody>
                    <a:bodyPr/>
                    <a:lstStyle/>
                    <a:p>
                      <a:pPr marL="0" marR="0" algn="l">
                        <a:lnSpc>
                          <a:spcPct val="150000"/>
                        </a:lnSpc>
                        <a:spcBef>
                          <a:spcPts val="0"/>
                        </a:spcBef>
                        <a:spcAft>
                          <a:spcPts val="0"/>
                        </a:spcAft>
                      </a:pPr>
                      <a:r>
                        <a:rPr lang="en-US" sz="1400" b="1" dirty="0">
                          <a:effectLst/>
                          <a:latin typeface="Calibri" panose="020F0502020204030204" pitchFamily="34" charset="0"/>
                        </a:rPr>
                        <a:t>Clothianidin</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0.6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2606704"/>
                  </a:ext>
                </a:extLst>
              </a:tr>
              <a:tr h="334061">
                <a:tc>
                  <a:txBody>
                    <a:bodyPr/>
                    <a:lstStyle/>
                    <a:p>
                      <a:pPr marL="0" marR="0" algn="l">
                        <a:lnSpc>
                          <a:spcPct val="150000"/>
                        </a:lnSpc>
                        <a:spcBef>
                          <a:spcPts val="0"/>
                        </a:spcBef>
                        <a:spcAft>
                          <a:spcPts val="0"/>
                        </a:spcAft>
                      </a:pPr>
                      <a:r>
                        <a:rPr lang="en-US" sz="1400" b="1" dirty="0" err="1">
                          <a:effectLst/>
                          <a:latin typeface="Calibri" panose="020F0502020204030204" pitchFamily="34" charset="0"/>
                        </a:rPr>
                        <a:t>Profenofos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0.6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3936479"/>
                  </a:ext>
                </a:extLst>
              </a:tr>
              <a:tr h="334061">
                <a:tc>
                  <a:txBody>
                    <a:bodyPr/>
                    <a:lstStyle/>
                    <a:p>
                      <a:pPr marL="0" marR="0" algn="l">
                        <a:lnSpc>
                          <a:spcPct val="150000"/>
                        </a:lnSpc>
                        <a:spcBef>
                          <a:spcPts val="0"/>
                        </a:spcBef>
                        <a:spcAft>
                          <a:spcPts val="0"/>
                        </a:spcAft>
                      </a:pPr>
                      <a:r>
                        <a:rPr lang="en-US" sz="1400" b="1" dirty="0">
                          <a:effectLst/>
                          <a:latin typeface="Calibri" panose="020F0502020204030204" pitchFamily="34" charset="0"/>
                        </a:rPr>
                        <a:t>Thiamethoxam</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0.6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602874"/>
                  </a:ext>
                </a:extLst>
              </a:tr>
              <a:tr h="130115">
                <a:tc>
                  <a:txBody>
                    <a:bodyPr/>
                    <a:lstStyle/>
                    <a:p>
                      <a:pPr marL="0" marR="0" algn="l">
                        <a:lnSpc>
                          <a:spcPct val="150000"/>
                        </a:lnSpc>
                        <a:spcBef>
                          <a:spcPts val="0"/>
                        </a:spcBef>
                        <a:spcAft>
                          <a:spcPts val="0"/>
                        </a:spcAft>
                      </a:pPr>
                      <a:r>
                        <a:rPr lang="en-US" sz="1400" b="1" dirty="0">
                          <a:effectLst/>
                          <a:latin typeface="Calibri" panose="020F0502020204030204" pitchFamily="34" charset="0"/>
                        </a:rPr>
                        <a:t>Thiophanate-Methyl</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1</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rPr>
                        <a:t>0.6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49508" marR="49508" marT="49508" marB="49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990669"/>
                  </a:ext>
                </a:extLst>
              </a:tr>
            </a:tbl>
          </a:graphicData>
        </a:graphic>
      </p:graphicFrame>
    </p:spTree>
    <p:extLst>
      <p:ext uri="{BB962C8B-B14F-4D97-AF65-F5344CB8AC3E}">
        <p14:creationId xmlns:p14="http://schemas.microsoft.com/office/powerpoint/2010/main" val="79974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279849" y="339645"/>
            <a:ext cx="10134369" cy="1002552"/>
          </a:xfrm>
        </p:spPr>
        <p:txBody>
          <a:bodyPr/>
          <a:lstStyle/>
          <a:p>
            <a:pPr algn="ctr"/>
            <a:r>
              <a:rPr lang="en-US" sz="4000" b="1" dirty="0">
                <a:latin typeface="Calibri" panose="020F0502020204030204" pitchFamily="34" charset="0"/>
              </a:rPr>
              <a:t>Available Options To Tackle The Problem</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p:txBody>
          <a:bodyPr>
            <a:normAutofit/>
          </a:bodyPr>
          <a:lstStyle/>
          <a:p>
            <a:pPr marL="285750" indent="-285750">
              <a:lnSpc>
                <a:spcPct val="150000"/>
              </a:lnSpc>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Arial" panose="020B0604020202020204" pitchFamily="34" charset="0"/>
              </a:rPr>
              <a:t>Judiciary use of pesticides keeping in view the following </a:t>
            </a:r>
          </a:p>
          <a:p>
            <a:pPr marL="285750" indent="-285750">
              <a:lnSpc>
                <a:spcPct val="150000"/>
              </a:lnSpc>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Arial" panose="020B0604020202020204" pitchFamily="34" charset="0"/>
              </a:rPr>
              <a:t>To strictly follow the Pre-Harvest Intervals (PHI) of different pesticides and observe WHO Toxicity Classifications</a:t>
            </a:r>
          </a:p>
          <a:p>
            <a:pPr marL="285750" indent="-285750">
              <a:lnSpc>
                <a:spcPct val="150000"/>
              </a:lnSpc>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Arial" panose="020B0604020202020204" pitchFamily="34" charset="0"/>
              </a:rPr>
              <a:t>To avoid pesticides that were found to have exceeded MRLs</a:t>
            </a:r>
          </a:p>
          <a:p>
            <a:pPr marL="285750" indent="-285750">
              <a:lnSpc>
                <a:spcPct val="150000"/>
              </a:lnSpc>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Arial" panose="020B0604020202020204" pitchFamily="34" charset="0"/>
              </a:rPr>
              <a:t>Switching to IPM approach instead of totally relying on chemicals </a:t>
            </a:r>
          </a:p>
          <a:p>
            <a:pPr marL="285750" indent="-285750">
              <a:lnSpc>
                <a:spcPct val="150000"/>
              </a:lnSpc>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Arial" panose="020B0604020202020204" pitchFamily="34" charset="0"/>
              </a:rPr>
              <a:t>Not to apply pesticides that are not registered for rice</a:t>
            </a:r>
          </a:p>
          <a:p>
            <a:pPr marL="285750" indent="-285750">
              <a:lnSpc>
                <a:spcPct val="150000"/>
              </a:lnSpc>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Arial" panose="020B0604020202020204" pitchFamily="34" charset="0"/>
              </a:rPr>
              <a:t>Ensure proper dosage and calibration of spraying equipment </a:t>
            </a:r>
          </a:p>
        </p:txBody>
      </p:sp>
    </p:spTree>
    <p:extLst>
      <p:ext uri="{BB962C8B-B14F-4D97-AF65-F5344CB8AC3E}">
        <p14:creationId xmlns:p14="http://schemas.microsoft.com/office/powerpoint/2010/main" val="323253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197656" y="1328205"/>
            <a:ext cx="10134369" cy="1002552"/>
          </a:xfrm>
        </p:spPr>
        <p:txBody>
          <a:bodyPr/>
          <a:lstStyle/>
          <a:p>
            <a:pPr algn="ctr"/>
            <a:r>
              <a:rPr lang="en-US" sz="4000" b="1" dirty="0">
                <a:latin typeface="Calibri" panose="020F0502020204030204" pitchFamily="34" charset="0"/>
              </a:rPr>
              <a:t>Key principles for selection of pesticides for prevention / control of pest and diseases</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1584273" y="2539442"/>
            <a:ext cx="10134371" cy="4849283"/>
          </a:xfrm>
        </p:spPr>
        <p:txBody>
          <a:bodyPr>
            <a:normAutofit/>
          </a:bodyPr>
          <a:lstStyle/>
          <a:p>
            <a:pPr marL="285750" indent="-285750">
              <a:lnSpc>
                <a:spcPct val="150000"/>
              </a:lnSpc>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Arial" panose="020B0604020202020204" pitchFamily="34" charset="0"/>
              </a:rPr>
              <a:t>Use pesticides that are registered for rice. </a:t>
            </a:r>
          </a:p>
          <a:p>
            <a:pPr marL="285750" indent="-285750">
              <a:lnSpc>
                <a:spcPct val="150000"/>
              </a:lnSpc>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Arial" panose="020B0604020202020204" pitchFamily="34" charset="0"/>
              </a:rPr>
              <a:t>Preharvest interval should be strictly followed. </a:t>
            </a:r>
          </a:p>
          <a:p>
            <a:pPr marL="285750" indent="-285750">
              <a:lnSpc>
                <a:spcPct val="150000"/>
              </a:lnSpc>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Arial" panose="020B0604020202020204" pitchFamily="34" charset="0"/>
              </a:rPr>
              <a:t>Pesticide should be safe considering WHO classification.</a:t>
            </a:r>
          </a:p>
          <a:p>
            <a:pPr marL="285750" indent="-285750">
              <a:lnSpc>
                <a:spcPct val="150000"/>
              </a:lnSpc>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Arial" panose="020B0604020202020204" pitchFamily="34" charset="0"/>
              </a:rPr>
              <a:t>Avoid pesticides that become a cause of rejection/interception.</a:t>
            </a:r>
          </a:p>
          <a:p>
            <a:pPr marL="285750" indent="-285750">
              <a:lnSpc>
                <a:spcPct val="150000"/>
              </a:lnSpc>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599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365449" y="129333"/>
            <a:ext cx="10134369" cy="1002552"/>
          </a:xfrm>
        </p:spPr>
        <p:txBody>
          <a:bodyPr/>
          <a:lstStyle/>
          <a:p>
            <a:pPr algn="ctr"/>
            <a:r>
              <a:rPr lang="en-US" sz="4000" b="1" dirty="0">
                <a:latin typeface="Calibri" panose="020F0502020204030204" pitchFamily="34" charset="0"/>
              </a:rPr>
              <a:t>WHO Toxicity Classes</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3099506" y="1369906"/>
            <a:ext cx="10134371" cy="4849283"/>
          </a:xfrm>
        </p:spPr>
        <p:txBody>
          <a:bodyPr>
            <a:noAutofit/>
          </a:bodyPr>
          <a:lstStyle/>
          <a:p>
            <a:pPr marL="285750" indent="-285750">
              <a:lnSpc>
                <a:spcPct val="150000"/>
              </a:lnSpc>
              <a:buFont typeface="Arial" panose="020B0604020202020204" pitchFamily="34" charset="0"/>
              <a:buChar char="•"/>
            </a:pPr>
            <a:r>
              <a:rPr lang="en-US" sz="2800" b="1" dirty="0" err="1">
                <a:latin typeface="Calibri" panose="020F0502020204030204" pitchFamily="34" charset="0"/>
                <a:ea typeface="Calibri" panose="020F0502020204030204" pitchFamily="34" charset="0"/>
                <a:cs typeface="Arial" panose="020B0604020202020204" pitchFamily="34" charset="0"/>
              </a:rPr>
              <a:t>Ia</a:t>
            </a:r>
            <a:r>
              <a:rPr lang="en-US" sz="2800" b="1" dirty="0">
                <a:latin typeface="Calibri" panose="020F0502020204030204" pitchFamily="34" charset="0"/>
                <a:ea typeface="Calibri" panose="020F0502020204030204" pitchFamily="34" charset="0"/>
                <a:cs typeface="Arial" panose="020B0604020202020204" pitchFamily="34" charset="0"/>
              </a:rPr>
              <a:t> – Extremely Hazardous </a:t>
            </a:r>
          </a:p>
          <a:p>
            <a:pPr marL="285750" indent="-285750">
              <a:lnSpc>
                <a:spcPct val="150000"/>
              </a:lnSpc>
              <a:buFont typeface="Arial" panose="020B0604020202020204" pitchFamily="34" charset="0"/>
              <a:buChar char="•"/>
            </a:pPr>
            <a:r>
              <a:rPr lang="en-US" sz="2800" b="1" dirty="0" err="1">
                <a:latin typeface="Calibri" panose="020F0502020204030204" pitchFamily="34" charset="0"/>
                <a:ea typeface="Calibri" panose="020F0502020204030204" pitchFamily="34" charset="0"/>
                <a:cs typeface="Arial" panose="020B0604020202020204" pitchFamily="34" charset="0"/>
              </a:rPr>
              <a:t>Ib</a:t>
            </a:r>
            <a:r>
              <a:rPr lang="en-US" sz="2800" b="1" dirty="0">
                <a:latin typeface="Calibri" panose="020F0502020204030204" pitchFamily="34" charset="0"/>
                <a:ea typeface="Calibri" panose="020F0502020204030204" pitchFamily="34" charset="0"/>
                <a:cs typeface="Arial" panose="020B0604020202020204" pitchFamily="34" charset="0"/>
              </a:rPr>
              <a:t> – Highly Hazardous</a:t>
            </a:r>
          </a:p>
          <a:p>
            <a:pPr marL="285750" indent="-285750">
              <a:lnSpc>
                <a:spcPct val="150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Arial" panose="020B0604020202020204" pitchFamily="34" charset="0"/>
              </a:rPr>
              <a:t>II – Moderately Hazardous </a:t>
            </a:r>
          </a:p>
          <a:p>
            <a:pPr marL="285750" indent="-285750">
              <a:lnSpc>
                <a:spcPct val="150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Arial" panose="020B0604020202020204" pitchFamily="34" charset="0"/>
              </a:rPr>
              <a:t>III – Slightly Hazardous </a:t>
            </a:r>
          </a:p>
          <a:p>
            <a:pPr marL="285750" indent="-285750">
              <a:lnSpc>
                <a:spcPct val="150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Arial" panose="020B0604020202020204" pitchFamily="34" charset="0"/>
              </a:rPr>
              <a:t>U – Unlikely to Present Acute Hazard </a:t>
            </a:r>
          </a:p>
          <a:p>
            <a:pPr marL="285750" indent="-285750">
              <a:lnSpc>
                <a:spcPct val="150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Arial" panose="020B0604020202020204" pitchFamily="34" charset="0"/>
              </a:rPr>
              <a:t>M – Fumigant </a:t>
            </a:r>
          </a:p>
          <a:p>
            <a:pPr marL="285750" indent="-285750">
              <a:lnSpc>
                <a:spcPct val="150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Arial" panose="020B0604020202020204" pitchFamily="34" charset="0"/>
              </a:rPr>
              <a:t>O – Obsolete </a:t>
            </a:r>
          </a:p>
        </p:txBody>
      </p:sp>
    </p:spTree>
    <p:extLst>
      <p:ext uri="{BB962C8B-B14F-4D97-AF65-F5344CB8AC3E}">
        <p14:creationId xmlns:p14="http://schemas.microsoft.com/office/powerpoint/2010/main" val="314887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453585" y="-38547"/>
            <a:ext cx="10134369" cy="1002552"/>
          </a:xfrm>
        </p:spPr>
        <p:txBody>
          <a:bodyPr/>
          <a:lstStyle/>
          <a:p>
            <a:pPr algn="ctr"/>
            <a:r>
              <a:rPr lang="en-US" sz="4000" b="1" dirty="0">
                <a:latin typeface="Calibri" panose="020F0502020204030204" pitchFamily="34" charset="0"/>
              </a:rPr>
              <a:t>Pre-harvest interval</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1718762" y="1232746"/>
            <a:ext cx="10134371" cy="4849283"/>
          </a:xfrm>
        </p:spPr>
        <p:txBody>
          <a:bodyPr>
            <a:noAutofit/>
          </a:bodyPr>
          <a:lstStyle/>
          <a:p>
            <a:pPr marL="285750" indent="-285750">
              <a:lnSpc>
                <a:spcPct val="150000"/>
              </a:lnSpc>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Arial" panose="020B0604020202020204" pitchFamily="34" charset="0"/>
              </a:rPr>
              <a:t>The preharvest interval (PHI) in agriculture refers to the minimum amount of time that must pass between the last application of a pesticide or other agricultural chemical and the harvest of the crop. It is a critical consideration to ensure that the produce is safe for human consumption and meets regulatory standards for pesticide residue levels.</a:t>
            </a:r>
          </a:p>
          <a:p>
            <a:pPr marL="285750" indent="-285750">
              <a:lnSpc>
                <a:spcPct val="150000"/>
              </a:lnSpc>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Arial" panose="020B0604020202020204" pitchFamily="34" charset="0"/>
              </a:rPr>
              <a:t>The PHI is determined by the pesticide manufacturer and is typically specified on the product label. It takes into account factors such as the chemical's degradation rate, absorption by the plant, and the potential health risks associated with consuming the crop shortly after pesticide application. Different pesticides have varying PHIs, which can range from a few days to several weeks or even months.</a:t>
            </a:r>
          </a:p>
        </p:txBody>
      </p:sp>
    </p:spTree>
    <p:extLst>
      <p:ext uri="{BB962C8B-B14F-4D97-AF65-F5344CB8AC3E}">
        <p14:creationId xmlns:p14="http://schemas.microsoft.com/office/powerpoint/2010/main" val="146489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pPr algn="ctr"/>
            <a:r>
              <a:rPr lang="en-US" sz="4000" b="1" dirty="0">
                <a:latin typeface="Calibri" panose="020F0502020204030204" pitchFamily="34" charset="0"/>
              </a:rPr>
              <a:t>Importance of Pre harvest interval</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p:txBody>
          <a:bodyPr>
            <a:normAutofit/>
          </a:bodyPr>
          <a:lstStyle/>
          <a:p>
            <a:pPr marL="285750" indent="-285750">
              <a:lnSpc>
                <a:spcPct val="150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Arial" panose="020B0604020202020204" pitchFamily="34" charset="0"/>
              </a:rPr>
              <a:t>Farmers and growers must adhere to the specified PHI to comply with food safety regulations and minimize the risk of pesticide residues exceeding acceptable levels. </a:t>
            </a:r>
          </a:p>
          <a:p>
            <a:pPr marL="285750" indent="-285750">
              <a:lnSpc>
                <a:spcPct val="150000"/>
              </a:lnSpc>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Arial" panose="020B0604020202020204" pitchFamily="34" charset="0"/>
              </a:rPr>
              <a:t>Failure to observe the required interval may result in contaminated produce that is unsafe for consumption or may lead to regulatory penalties and market access restrictions.</a:t>
            </a:r>
          </a:p>
        </p:txBody>
      </p:sp>
    </p:spTree>
    <p:extLst>
      <p:ext uri="{BB962C8B-B14F-4D97-AF65-F5344CB8AC3E}">
        <p14:creationId xmlns:p14="http://schemas.microsoft.com/office/powerpoint/2010/main" val="381329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1705068"/>
              </p:ext>
            </p:extLst>
          </p:nvPr>
        </p:nvGraphicFramePr>
        <p:xfrm>
          <a:off x="0" y="413432"/>
          <a:ext cx="3770142" cy="6444569"/>
        </p:xfrm>
        <a:graphic>
          <a:graphicData uri="http://schemas.openxmlformats.org/drawingml/2006/table">
            <a:tbl>
              <a:tblPr>
                <a:tableStyleId>{C4B1156A-380E-4F78-BDF5-A606A8083BF9}</a:tableStyleId>
              </a:tblPr>
              <a:tblGrid>
                <a:gridCol w="1322364">
                  <a:extLst>
                    <a:ext uri="{9D8B030D-6E8A-4147-A177-3AD203B41FA5}">
                      <a16:colId xmlns:a16="http://schemas.microsoft.com/office/drawing/2014/main" val="1004592735"/>
                    </a:ext>
                  </a:extLst>
                </a:gridCol>
                <a:gridCol w="1670466">
                  <a:extLst>
                    <a:ext uri="{9D8B030D-6E8A-4147-A177-3AD203B41FA5}">
                      <a16:colId xmlns:a16="http://schemas.microsoft.com/office/drawing/2014/main" val="3608792959"/>
                    </a:ext>
                  </a:extLst>
                </a:gridCol>
                <a:gridCol w="777312">
                  <a:extLst>
                    <a:ext uri="{9D8B030D-6E8A-4147-A177-3AD203B41FA5}">
                      <a16:colId xmlns:a16="http://schemas.microsoft.com/office/drawing/2014/main" val="798137194"/>
                    </a:ext>
                  </a:extLst>
                </a:gridCol>
              </a:tblGrid>
              <a:tr h="241202">
                <a:tc>
                  <a:txBody>
                    <a:bodyPr/>
                    <a:lstStyle/>
                    <a:p>
                      <a:pPr algn="ctr" fontAlgn="ctr"/>
                      <a:r>
                        <a:rPr lang="en-US" sz="1450" b="1" u="none" strike="noStrike" dirty="0">
                          <a:effectLst/>
                          <a:latin typeface="Calibri" panose="020F0502020204030204" pitchFamily="34" charset="0"/>
                        </a:rPr>
                        <a:t>Product</a:t>
                      </a:r>
                      <a:endParaRPr lang="en-US" sz="145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50" b="1" u="none" strike="noStrike" dirty="0">
                          <a:effectLst/>
                          <a:latin typeface="Calibri" panose="020F0502020204030204" pitchFamily="34" charset="0"/>
                        </a:rPr>
                        <a:t>Formulation</a:t>
                      </a:r>
                      <a:endParaRPr lang="en-US" sz="145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50" b="1" u="none" strike="noStrike" dirty="0">
                          <a:effectLst/>
                          <a:latin typeface="Calibri" panose="020F0502020204030204" pitchFamily="34" charset="0"/>
                        </a:rPr>
                        <a:t>PHI (D)</a:t>
                      </a:r>
                      <a:endParaRPr lang="en-US" sz="1450" b="1" i="0" u="none" strike="noStrike" dirty="0">
                        <a:solidFill>
                          <a:schemeClr val="tx1"/>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362249813"/>
                  </a:ext>
                </a:extLst>
              </a:tr>
              <a:tr h="714554">
                <a:tc>
                  <a:txBody>
                    <a:bodyPr/>
                    <a:lstStyle/>
                    <a:p>
                      <a:pPr algn="l" fontAlgn="t"/>
                      <a:r>
                        <a:rPr lang="en-US" sz="1450" b="1" u="none" strike="noStrike">
                          <a:effectLst/>
                          <a:latin typeface="Calibri" panose="020F0502020204030204" pitchFamily="34" charset="0"/>
                        </a:rPr>
                        <a:t>Abamectin + Methoxyfenozide</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dirty="0">
                          <a:effectLst/>
                          <a:latin typeface="Calibri" panose="020F0502020204030204" pitchFamily="34" charset="0"/>
                        </a:rPr>
                        <a:t>10%SC </a:t>
                      </a:r>
                      <a:endParaRPr lang="en-US"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7-10</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830044449"/>
                  </a:ext>
                </a:extLst>
              </a:tr>
              <a:tr h="714554">
                <a:tc>
                  <a:txBody>
                    <a:bodyPr/>
                    <a:lstStyle/>
                    <a:p>
                      <a:pPr algn="l" fontAlgn="t"/>
                      <a:r>
                        <a:rPr lang="en-US" sz="1450" b="1" u="none" strike="noStrike" dirty="0" err="1">
                          <a:effectLst/>
                          <a:latin typeface="Calibri" panose="020F0502020204030204" pitchFamily="34" charset="0"/>
                        </a:rPr>
                        <a:t>Abamectin</a:t>
                      </a:r>
                      <a:r>
                        <a:rPr lang="en-US" sz="1450" b="1" u="none" strike="noStrike" dirty="0">
                          <a:effectLst/>
                          <a:latin typeface="Calibri" panose="020F0502020204030204" pitchFamily="34" charset="0"/>
                        </a:rPr>
                        <a:t> + </a:t>
                      </a:r>
                      <a:r>
                        <a:rPr lang="en-US" sz="1450" b="1" u="none" strike="noStrike" dirty="0" err="1">
                          <a:effectLst/>
                          <a:latin typeface="Calibri" panose="020F0502020204030204" pitchFamily="34" charset="0"/>
                        </a:rPr>
                        <a:t>Thiamethoxam</a:t>
                      </a:r>
                      <a:endParaRPr lang="en-US"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dirty="0">
                          <a:effectLst/>
                          <a:latin typeface="Calibri" panose="020F0502020204030204" pitchFamily="34" charset="0"/>
                        </a:rPr>
                        <a:t>12% SC (2% + 10%)</a:t>
                      </a:r>
                      <a:endParaRPr lang="en-US"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540233415"/>
                  </a:ext>
                </a:extLst>
              </a:tr>
              <a:tr h="477879">
                <a:tc>
                  <a:txBody>
                    <a:bodyPr/>
                    <a:lstStyle/>
                    <a:p>
                      <a:pPr algn="l" fontAlgn="t"/>
                      <a:r>
                        <a:rPr lang="en-US" sz="1450" b="1" u="none" strike="noStrike" dirty="0" err="1">
                          <a:effectLst/>
                          <a:latin typeface="Calibri" panose="020F0502020204030204" pitchFamily="34" charset="0"/>
                        </a:rPr>
                        <a:t>Abamectin</a:t>
                      </a:r>
                      <a:r>
                        <a:rPr lang="en-US" sz="1450" b="1" u="none" strike="noStrike" dirty="0">
                          <a:effectLst/>
                          <a:latin typeface="Calibri" panose="020F0502020204030204" pitchFamily="34" charset="0"/>
                        </a:rPr>
                        <a:t> + </a:t>
                      </a:r>
                      <a:r>
                        <a:rPr lang="en-US" sz="1450" b="1" u="none" strike="noStrike" dirty="0" err="1">
                          <a:effectLst/>
                          <a:latin typeface="Calibri" panose="020F0502020204030204" pitchFamily="34" charset="0"/>
                        </a:rPr>
                        <a:t>Triazophos</a:t>
                      </a:r>
                      <a:endParaRPr lang="en-US"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dirty="0">
                          <a:effectLst/>
                          <a:latin typeface="Calibri" panose="020F0502020204030204" pitchFamily="34" charset="0"/>
                        </a:rPr>
                        <a:t>20% EC (0.3% + 19.7%)</a:t>
                      </a:r>
                      <a:endParaRPr lang="en-US"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30</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580463566"/>
                  </a:ext>
                </a:extLst>
              </a:tr>
              <a:tr h="241202">
                <a:tc>
                  <a:txBody>
                    <a:bodyPr/>
                    <a:lstStyle/>
                    <a:p>
                      <a:pPr algn="l" fontAlgn="t"/>
                      <a:r>
                        <a:rPr lang="en-US" sz="1450" b="1" u="none" strike="noStrike">
                          <a:effectLst/>
                          <a:latin typeface="Calibri" panose="020F0502020204030204" pitchFamily="34" charset="0"/>
                        </a:rPr>
                        <a:t>Buprofezin</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a:effectLst/>
                          <a:latin typeface="Calibri" panose="020F0502020204030204" pitchFamily="34" charset="0"/>
                        </a:rPr>
                        <a:t>25% EC, 25% WP</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473543058"/>
                  </a:ext>
                </a:extLst>
              </a:tr>
              <a:tr h="714554">
                <a:tc>
                  <a:txBody>
                    <a:bodyPr/>
                    <a:lstStyle/>
                    <a:p>
                      <a:pPr algn="l" fontAlgn="t"/>
                      <a:r>
                        <a:rPr lang="en-US" sz="1450" b="1" u="none" strike="noStrike">
                          <a:effectLst/>
                          <a:latin typeface="Calibri" panose="020F0502020204030204" pitchFamily="34" charset="0"/>
                        </a:rPr>
                        <a:t>Buprofezin + Abamectin</a:t>
                      </a:r>
                      <a:endParaRPr lang="en-US" sz="1450" b="1" i="0" u="none" strike="noStrike">
                        <a:solidFill>
                          <a:srgbClr val="0000FF"/>
                        </a:solidFill>
                        <a:effectLst/>
                        <a:latin typeface="Calibri" panose="020F0502020204030204" pitchFamily="34" charset="0"/>
                      </a:endParaRPr>
                    </a:p>
                  </a:txBody>
                  <a:tcPr marL="4665" marR="4665" marT="4665" marB="0"/>
                </a:tc>
                <a:tc>
                  <a:txBody>
                    <a:bodyPr/>
                    <a:lstStyle/>
                    <a:p>
                      <a:pPr algn="ctr" fontAlgn="t"/>
                      <a:r>
                        <a:rPr lang="pl-PL" sz="1450" b="1" u="none" strike="noStrike" dirty="0">
                          <a:effectLst/>
                          <a:latin typeface="Calibri" panose="020F0502020204030204" pitchFamily="34" charset="0"/>
                        </a:rPr>
                        <a:t>15% WP (14.85% + 0.15%) Tech. (97% + 92%)</a:t>
                      </a:r>
                      <a:endParaRPr lang="pl-PL" sz="1450" b="1" i="0" u="none" strike="noStrike" dirty="0">
                        <a:solidFill>
                          <a:srgbClr val="0000FF"/>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673189788"/>
                  </a:ext>
                </a:extLst>
              </a:tr>
              <a:tr h="477879">
                <a:tc>
                  <a:txBody>
                    <a:bodyPr/>
                    <a:lstStyle/>
                    <a:p>
                      <a:pPr algn="l" fontAlgn="t"/>
                      <a:r>
                        <a:rPr lang="en-US" sz="1450" b="1" u="none" strike="noStrike">
                          <a:effectLst/>
                          <a:latin typeface="Calibri" panose="020F0502020204030204" pitchFamily="34" charset="0"/>
                        </a:rPr>
                        <a:t>Buprofezin + Acephate </a:t>
                      </a:r>
                      <a:endParaRPr lang="en-US" sz="1450" b="1" i="0" u="none" strike="noStrike">
                        <a:solidFill>
                          <a:srgbClr val="0000FF"/>
                        </a:solidFill>
                        <a:effectLst/>
                        <a:latin typeface="Calibri" panose="020F0502020204030204" pitchFamily="34" charset="0"/>
                      </a:endParaRPr>
                    </a:p>
                  </a:txBody>
                  <a:tcPr marL="4665" marR="4665" marT="4665" marB="0"/>
                </a:tc>
                <a:tc>
                  <a:txBody>
                    <a:bodyPr/>
                    <a:lstStyle/>
                    <a:p>
                      <a:pPr algn="ctr" fontAlgn="t"/>
                      <a:r>
                        <a:rPr lang="en-US" sz="1450" b="1" u="none" strike="noStrike">
                          <a:effectLst/>
                          <a:latin typeface="Calibri" panose="020F0502020204030204" pitchFamily="34" charset="0"/>
                        </a:rPr>
                        <a:t>50% WP (15% + 35%)</a:t>
                      </a:r>
                      <a:endParaRPr lang="en-US" sz="1450" b="1" i="0" u="none" strike="noStrike">
                        <a:solidFill>
                          <a:srgbClr val="0000FF"/>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10</a:t>
                      </a:r>
                      <a:endParaRPr lang="en-US" sz="1450" b="1" i="0" u="none" strike="noStrike" dirty="0">
                        <a:solidFill>
                          <a:srgbClr val="0000FF"/>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3349007735"/>
                  </a:ext>
                </a:extLst>
              </a:tr>
              <a:tr h="477879">
                <a:tc>
                  <a:txBody>
                    <a:bodyPr/>
                    <a:lstStyle/>
                    <a:p>
                      <a:pPr algn="l" fontAlgn="t"/>
                      <a:r>
                        <a:rPr lang="en-US" sz="1450" b="1" u="none" strike="noStrike" dirty="0" err="1">
                          <a:effectLst/>
                          <a:latin typeface="Calibri" panose="020F0502020204030204" pitchFamily="34" charset="0"/>
                        </a:rPr>
                        <a:t>Buprofezin</a:t>
                      </a:r>
                      <a:r>
                        <a:rPr lang="en-US" sz="1450" b="1" u="none" strike="noStrike" dirty="0">
                          <a:effectLst/>
                          <a:latin typeface="Calibri" panose="020F0502020204030204" pitchFamily="34" charset="0"/>
                        </a:rPr>
                        <a:t> + </a:t>
                      </a:r>
                      <a:r>
                        <a:rPr lang="en-US" sz="1450" b="1" u="none" strike="noStrike" dirty="0" err="1">
                          <a:effectLst/>
                          <a:latin typeface="Calibri" panose="020F0502020204030204" pitchFamily="34" charset="0"/>
                        </a:rPr>
                        <a:t>Isoprocarb</a:t>
                      </a:r>
                      <a:endParaRPr lang="en-US" sz="1450" b="1" i="0" u="none" strike="noStrike" dirty="0">
                        <a:solidFill>
                          <a:srgbClr val="0000FF"/>
                        </a:solidFill>
                        <a:effectLst/>
                        <a:latin typeface="Calibri" panose="020F0502020204030204" pitchFamily="34" charset="0"/>
                      </a:endParaRPr>
                    </a:p>
                  </a:txBody>
                  <a:tcPr marL="4665" marR="4665" marT="4665" marB="0"/>
                </a:tc>
                <a:tc>
                  <a:txBody>
                    <a:bodyPr/>
                    <a:lstStyle/>
                    <a:p>
                      <a:pPr algn="ctr" fontAlgn="t"/>
                      <a:r>
                        <a:rPr lang="en-US" sz="1450" b="1" u="none" strike="noStrike" dirty="0">
                          <a:effectLst/>
                          <a:latin typeface="Calibri" panose="020F0502020204030204" pitchFamily="34" charset="0"/>
                        </a:rPr>
                        <a:t>25% WP (5% + 20%)</a:t>
                      </a:r>
                      <a:endParaRPr lang="en-US" sz="1450" b="1" i="0" u="none" strike="noStrike" dirty="0">
                        <a:solidFill>
                          <a:srgbClr val="0000FF"/>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21</a:t>
                      </a:r>
                      <a:endParaRPr lang="en-US" sz="1450" b="1" i="0" u="none" strike="noStrike" dirty="0">
                        <a:solidFill>
                          <a:srgbClr val="0000FF"/>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993938051"/>
                  </a:ext>
                </a:extLst>
              </a:tr>
              <a:tr h="477879">
                <a:tc>
                  <a:txBody>
                    <a:bodyPr/>
                    <a:lstStyle/>
                    <a:p>
                      <a:pPr algn="l" fontAlgn="t"/>
                      <a:r>
                        <a:rPr lang="en-US" sz="1450" b="1" u="none" strike="noStrike">
                          <a:effectLst/>
                          <a:latin typeface="Calibri" panose="020F0502020204030204" pitchFamily="34" charset="0"/>
                        </a:rPr>
                        <a:t>Buprofezin + Metolcarb</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a:effectLst/>
                          <a:latin typeface="Calibri" panose="020F0502020204030204" pitchFamily="34" charset="0"/>
                        </a:rPr>
                        <a:t>25% WP (5% + 20%)</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25</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399929116"/>
                  </a:ext>
                </a:extLst>
              </a:tr>
              <a:tr h="477879">
                <a:tc>
                  <a:txBody>
                    <a:bodyPr/>
                    <a:lstStyle/>
                    <a:p>
                      <a:pPr algn="l" fontAlgn="t"/>
                      <a:r>
                        <a:rPr lang="en-US" sz="1450" b="1" u="none" strike="noStrike">
                          <a:effectLst/>
                          <a:latin typeface="Calibri" panose="020F0502020204030204" pitchFamily="34" charset="0"/>
                        </a:rPr>
                        <a:t>Buprofezin + Nitenpyram</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a:effectLst/>
                          <a:latin typeface="Calibri" panose="020F0502020204030204" pitchFamily="34" charset="0"/>
                        </a:rPr>
                        <a:t>70% WG (60% + 10%) </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1436633566"/>
                  </a:ext>
                </a:extLst>
              </a:tr>
              <a:tr h="714554">
                <a:tc>
                  <a:txBody>
                    <a:bodyPr/>
                    <a:lstStyle/>
                    <a:p>
                      <a:pPr algn="l" fontAlgn="t"/>
                      <a:r>
                        <a:rPr lang="en-US" sz="1450" b="1" u="none" strike="noStrike">
                          <a:effectLst/>
                          <a:latin typeface="Calibri" panose="020F0502020204030204" pitchFamily="34" charset="0"/>
                        </a:rPr>
                        <a:t>Carbosulfan</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pl-PL" sz="1450" b="1" u="none" strike="noStrike">
                          <a:effectLst/>
                          <a:latin typeface="Calibri" panose="020F0502020204030204" pitchFamily="34" charset="0"/>
                        </a:rPr>
                        <a:t>20% EC (21.6% w/w), 20% ULV &amp; 88% Tech. </a:t>
                      </a:r>
                      <a:endParaRPr lang="pl-PL"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30</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1234524555"/>
                  </a:ext>
                </a:extLst>
              </a:tr>
              <a:tr h="714554">
                <a:tc>
                  <a:txBody>
                    <a:bodyPr/>
                    <a:lstStyle/>
                    <a:p>
                      <a:pPr algn="l" fontAlgn="t"/>
                      <a:r>
                        <a:rPr lang="en-US" sz="1450" b="1" u="none" strike="noStrike">
                          <a:effectLst/>
                          <a:latin typeface="Calibri" panose="020F0502020204030204" pitchFamily="34" charset="0"/>
                        </a:rPr>
                        <a:t>Cartap Hydrochloride</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nn-NO" sz="1450" b="1" u="none" strike="noStrike" dirty="0">
                          <a:effectLst/>
                          <a:latin typeface="Calibri" panose="020F0502020204030204" pitchFamily="34" charset="0"/>
                        </a:rPr>
                        <a:t>4% G, 8% G, 95% SP</a:t>
                      </a:r>
                      <a:endParaRPr lang="nn-NO"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30-40</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3687515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21192721"/>
              </p:ext>
            </p:extLst>
          </p:nvPr>
        </p:nvGraphicFramePr>
        <p:xfrm>
          <a:off x="3889717" y="415869"/>
          <a:ext cx="4262511" cy="6390473"/>
        </p:xfrm>
        <a:graphic>
          <a:graphicData uri="http://schemas.openxmlformats.org/drawingml/2006/table">
            <a:tbl>
              <a:tblPr>
                <a:tableStyleId>{C4B1156A-380E-4F78-BDF5-A606A8083BF9}</a:tableStyleId>
              </a:tblPr>
              <a:tblGrid>
                <a:gridCol w="1389336">
                  <a:extLst>
                    <a:ext uri="{9D8B030D-6E8A-4147-A177-3AD203B41FA5}">
                      <a16:colId xmlns:a16="http://schemas.microsoft.com/office/drawing/2014/main" val="2772001137"/>
                    </a:ext>
                  </a:extLst>
                </a:gridCol>
                <a:gridCol w="2211993">
                  <a:extLst>
                    <a:ext uri="{9D8B030D-6E8A-4147-A177-3AD203B41FA5}">
                      <a16:colId xmlns:a16="http://schemas.microsoft.com/office/drawing/2014/main" val="105323008"/>
                    </a:ext>
                  </a:extLst>
                </a:gridCol>
                <a:gridCol w="661182">
                  <a:extLst>
                    <a:ext uri="{9D8B030D-6E8A-4147-A177-3AD203B41FA5}">
                      <a16:colId xmlns:a16="http://schemas.microsoft.com/office/drawing/2014/main" val="1546760483"/>
                    </a:ext>
                  </a:extLst>
                </a:gridCol>
              </a:tblGrid>
              <a:tr h="217272">
                <a:tc>
                  <a:txBody>
                    <a:bodyPr/>
                    <a:lstStyle/>
                    <a:p>
                      <a:pPr algn="ctr" fontAlgn="ctr"/>
                      <a:r>
                        <a:rPr lang="en-US" sz="1450" b="1" u="none" strike="noStrike" dirty="0">
                          <a:effectLst/>
                          <a:latin typeface="Calibri" panose="020F0502020204030204" pitchFamily="34" charset="0"/>
                        </a:rPr>
                        <a:t>Product</a:t>
                      </a:r>
                      <a:endParaRPr lang="en-US" sz="145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50" b="1" u="none" strike="noStrike" dirty="0">
                          <a:effectLst/>
                          <a:latin typeface="Calibri" panose="020F0502020204030204" pitchFamily="34" charset="0"/>
                        </a:rPr>
                        <a:t>Formulation</a:t>
                      </a:r>
                      <a:endParaRPr lang="en-US" sz="145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50" b="1" u="none" strike="noStrike" dirty="0">
                          <a:effectLst/>
                          <a:latin typeface="Calibri" panose="020F0502020204030204" pitchFamily="34" charset="0"/>
                        </a:rPr>
                        <a:t>PHI (D)</a:t>
                      </a:r>
                      <a:endParaRPr lang="en-US" sz="1450" b="1" i="0" u="none" strike="noStrike" dirty="0">
                        <a:solidFill>
                          <a:schemeClr val="tx1"/>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3785972649"/>
                  </a:ext>
                </a:extLst>
              </a:tr>
              <a:tr h="641636">
                <a:tc>
                  <a:txBody>
                    <a:bodyPr/>
                    <a:lstStyle/>
                    <a:p>
                      <a:pPr algn="l" fontAlgn="t"/>
                      <a:r>
                        <a:rPr lang="en-US" sz="1450" b="1" u="none" strike="noStrike" dirty="0" err="1">
                          <a:effectLst/>
                          <a:latin typeface="Calibri" panose="020F0502020204030204" pitchFamily="34" charset="0"/>
                        </a:rPr>
                        <a:t>Chlorfenapyr</a:t>
                      </a:r>
                      <a:r>
                        <a:rPr lang="en-US" sz="1450" b="1" u="none" strike="noStrike" dirty="0">
                          <a:effectLst/>
                          <a:latin typeface="Calibri" panose="020F0502020204030204" pitchFamily="34" charset="0"/>
                        </a:rPr>
                        <a:t> + </a:t>
                      </a:r>
                      <a:r>
                        <a:rPr lang="en-US" sz="1450" b="1" u="none" strike="noStrike" dirty="0" err="1">
                          <a:effectLst/>
                          <a:latin typeface="Calibri" panose="020F0502020204030204" pitchFamily="34" charset="0"/>
                        </a:rPr>
                        <a:t>Spinosad</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dirty="0">
                          <a:effectLst/>
                          <a:latin typeface="Calibri" panose="020F0502020204030204" pitchFamily="34" charset="0"/>
                        </a:rPr>
                        <a:t>13% SC (10.5% + 2.5%) &amp; Tech. (</a:t>
                      </a:r>
                      <a:r>
                        <a:rPr lang="en-US" sz="1450" b="1" u="none" strike="noStrike" dirty="0" err="1">
                          <a:effectLst/>
                          <a:latin typeface="Calibri" panose="020F0502020204030204" pitchFamily="34" charset="0"/>
                        </a:rPr>
                        <a:t>Chlorfenapyr</a:t>
                      </a:r>
                      <a:r>
                        <a:rPr lang="en-US" sz="1450" b="1" u="none" strike="noStrike" dirty="0">
                          <a:effectLst/>
                          <a:latin typeface="Calibri" panose="020F0502020204030204" pitchFamily="34" charset="0"/>
                        </a:rPr>
                        <a:t> 98% + </a:t>
                      </a:r>
                      <a:r>
                        <a:rPr lang="en-US" sz="1450" b="1" u="none" strike="noStrike" dirty="0" err="1">
                          <a:effectLst/>
                          <a:latin typeface="Calibri" panose="020F0502020204030204" pitchFamily="34" charset="0"/>
                        </a:rPr>
                        <a:t>Spinosad</a:t>
                      </a:r>
                      <a:r>
                        <a:rPr lang="en-US" sz="1450" b="1" u="none" strike="noStrike" dirty="0">
                          <a:effectLst/>
                          <a:latin typeface="Calibri" panose="020F0502020204030204" pitchFamily="34" charset="0"/>
                        </a:rPr>
                        <a:t> 92%)</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1981241331"/>
                  </a:ext>
                </a:extLst>
              </a:tr>
              <a:tr h="216076">
                <a:tc>
                  <a:txBody>
                    <a:bodyPr/>
                    <a:lstStyle/>
                    <a:p>
                      <a:pPr algn="l" fontAlgn="t"/>
                      <a:r>
                        <a:rPr lang="en-US" sz="1450" b="1" u="none" strike="noStrike">
                          <a:effectLst/>
                          <a:latin typeface="Calibri" panose="020F0502020204030204" pitchFamily="34" charset="0"/>
                        </a:rPr>
                        <a:t>Clothianidin</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dirty="0">
                          <a:effectLst/>
                          <a:latin typeface="Calibri" panose="020F0502020204030204" pitchFamily="34" charset="0"/>
                        </a:rPr>
                        <a:t>20% SC, 50% WDG</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a:effectLst/>
                          <a:latin typeface="Calibri" panose="020F0502020204030204" pitchFamily="34" charset="0"/>
                        </a:rPr>
                        <a:t>21</a:t>
                      </a:r>
                      <a:endParaRPr lang="en-US" sz="1450" b="1" i="0" u="none" strike="noStrike">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1528413861"/>
                  </a:ext>
                </a:extLst>
              </a:tr>
              <a:tr h="561056">
                <a:tc>
                  <a:txBody>
                    <a:bodyPr/>
                    <a:lstStyle/>
                    <a:p>
                      <a:pPr algn="l" fontAlgn="t"/>
                      <a:r>
                        <a:rPr lang="en-US" sz="1450" b="1" u="none" strike="noStrike">
                          <a:effectLst/>
                          <a:latin typeface="Calibri" panose="020F0502020204030204" pitchFamily="34" charset="0"/>
                        </a:rPr>
                        <a:t>Clothianidin + Pymetrozine</a:t>
                      </a:r>
                      <a:endParaRPr lang="en-US" sz="1450" b="1" i="0" u="none" strike="noStrike">
                        <a:solidFill>
                          <a:srgbClr val="0000FF"/>
                        </a:solidFill>
                        <a:effectLst/>
                        <a:latin typeface="Calibri" panose="020F0502020204030204" pitchFamily="34" charset="0"/>
                      </a:endParaRPr>
                    </a:p>
                  </a:txBody>
                  <a:tcPr marL="3423" marR="3423" marT="3423" marB="0"/>
                </a:tc>
                <a:tc>
                  <a:txBody>
                    <a:bodyPr/>
                    <a:lstStyle/>
                    <a:p>
                      <a:pPr algn="ctr" fontAlgn="t"/>
                      <a:r>
                        <a:rPr lang="pl-PL" sz="1450" b="1" u="none" strike="noStrike" dirty="0">
                          <a:effectLst/>
                          <a:latin typeface="Calibri" panose="020F0502020204030204" pitchFamily="34" charset="0"/>
                        </a:rPr>
                        <a:t>30% WDG (5% + 25%) &amp; Tech. (98% + 98%)</a:t>
                      </a:r>
                      <a:endParaRPr lang="pl-PL" sz="1450" b="1" i="0" u="none" strike="noStrike" dirty="0">
                        <a:solidFill>
                          <a:srgbClr val="0000FF"/>
                        </a:solidFill>
                        <a:effectLst/>
                        <a:latin typeface="Calibri" panose="020F0502020204030204" pitchFamily="34" charset="0"/>
                      </a:endParaRPr>
                    </a:p>
                  </a:txBody>
                  <a:tcPr marL="3423" marR="3423" marT="3423" marB="0"/>
                </a:tc>
                <a:tc>
                  <a:txBody>
                    <a:bodyPr/>
                    <a:lstStyle/>
                    <a:p>
                      <a:pPr algn="ctr" fontAlgn="ctr"/>
                      <a:r>
                        <a:rPr lang="en-US" sz="1450" b="1" u="none" strike="noStrike">
                          <a:effectLst/>
                          <a:latin typeface="Calibri" panose="020F0502020204030204" pitchFamily="34" charset="0"/>
                        </a:rPr>
                        <a:t>21</a:t>
                      </a:r>
                      <a:endParaRPr lang="en-US" sz="1450" b="1" i="0" u="none" strike="noStrike">
                        <a:solidFill>
                          <a:srgbClr val="0000FF"/>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2841328589"/>
                  </a:ext>
                </a:extLst>
              </a:tr>
              <a:tr h="561056">
                <a:tc>
                  <a:txBody>
                    <a:bodyPr/>
                    <a:lstStyle/>
                    <a:p>
                      <a:pPr algn="l" fontAlgn="t"/>
                      <a:r>
                        <a:rPr lang="en-US" sz="1450" b="1" u="none" strike="noStrike" dirty="0">
                          <a:effectLst/>
                          <a:latin typeface="Calibri" panose="020F0502020204030204" pitchFamily="34" charset="0"/>
                        </a:rPr>
                        <a:t>Dinotefuran + </a:t>
                      </a:r>
                      <a:r>
                        <a:rPr lang="en-US" sz="1450" b="1" u="none" strike="noStrike" dirty="0" err="1">
                          <a:effectLst/>
                          <a:latin typeface="Calibri" panose="020F0502020204030204" pitchFamily="34" charset="0"/>
                        </a:rPr>
                        <a:t>Pymetrozine</a:t>
                      </a:r>
                      <a:endParaRPr lang="en-US" sz="1450" b="1" i="0" u="none" strike="noStrike" dirty="0">
                        <a:solidFill>
                          <a:srgbClr val="0000FF"/>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70% WG (35% + 35%)</a:t>
                      </a:r>
                      <a:endParaRPr lang="en-US" sz="1450" b="1" i="0" u="none" strike="noStrike">
                        <a:solidFill>
                          <a:srgbClr val="0000FF"/>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FF"/>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446097015"/>
                  </a:ext>
                </a:extLst>
              </a:tr>
              <a:tr h="641636">
                <a:tc>
                  <a:txBody>
                    <a:bodyPr/>
                    <a:lstStyle/>
                    <a:p>
                      <a:pPr algn="l" fontAlgn="t"/>
                      <a:r>
                        <a:rPr lang="en-US" sz="1450" b="1" u="none" strike="noStrike" dirty="0" err="1">
                          <a:effectLst/>
                          <a:latin typeface="Calibri" panose="020F0502020204030204" pitchFamily="34" charset="0"/>
                        </a:rPr>
                        <a:t>Emamectin</a:t>
                      </a:r>
                      <a:r>
                        <a:rPr lang="en-US" sz="1450" b="1" u="none" strike="noStrike" dirty="0">
                          <a:effectLst/>
                          <a:latin typeface="Calibri" panose="020F0502020204030204" pitchFamily="34" charset="0"/>
                        </a:rPr>
                        <a:t> Benzoate + </a:t>
                      </a:r>
                      <a:r>
                        <a:rPr lang="en-US" sz="1450" b="1" u="none" strike="noStrike" dirty="0" err="1">
                          <a:effectLst/>
                          <a:latin typeface="Calibri" panose="020F0502020204030204" pitchFamily="34" charset="0"/>
                        </a:rPr>
                        <a:t>Indoxacarb</a:t>
                      </a:r>
                      <a:endParaRPr lang="en-US" sz="1450" b="1" i="0" u="none" strike="noStrike" dirty="0">
                        <a:solidFill>
                          <a:srgbClr val="0000FF"/>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9% SC </a:t>
                      </a:r>
                      <a:endParaRPr lang="en-US" sz="1450" b="1" i="0" u="none" strike="noStrike">
                        <a:solidFill>
                          <a:srgbClr val="0000FF"/>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28</a:t>
                      </a:r>
                      <a:endParaRPr lang="en-US" sz="1450" b="1" i="0" u="none" strike="noStrike" dirty="0">
                        <a:solidFill>
                          <a:srgbClr val="0000FF"/>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991427703"/>
                  </a:ext>
                </a:extLst>
              </a:tr>
              <a:tr h="1067196">
                <a:tc>
                  <a:txBody>
                    <a:bodyPr/>
                    <a:lstStyle/>
                    <a:p>
                      <a:pPr algn="l" fontAlgn="t"/>
                      <a:r>
                        <a:rPr lang="en-US" sz="1450" b="1" u="none" strike="noStrike">
                          <a:effectLst/>
                          <a:latin typeface="Calibri" panose="020F0502020204030204" pitchFamily="34" charset="0"/>
                        </a:rPr>
                        <a:t>Emamectin Benzoate + Lambda-Cyhalothrin</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dirty="0">
                          <a:effectLst/>
                          <a:latin typeface="Calibri" panose="020F0502020204030204" pitchFamily="34" charset="0"/>
                        </a:rPr>
                        <a:t>12% WP (2% + 10%) &amp; Tech. (</a:t>
                      </a:r>
                      <a:r>
                        <a:rPr lang="en-US" sz="1450" b="1" u="none" strike="noStrike" dirty="0" err="1">
                          <a:effectLst/>
                          <a:latin typeface="Calibri" panose="020F0502020204030204" pitchFamily="34" charset="0"/>
                        </a:rPr>
                        <a:t>Emamectin</a:t>
                      </a:r>
                      <a:r>
                        <a:rPr lang="en-US" sz="1450" b="1" u="none" strike="noStrike" dirty="0">
                          <a:effectLst/>
                          <a:latin typeface="Calibri" panose="020F0502020204030204" pitchFamily="34" charset="0"/>
                        </a:rPr>
                        <a:t> Benzoate 90% + Lambda-</a:t>
                      </a:r>
                      <a:r>
                        <a:rPr lang="en-US" sz="1450" b="1" u="none" strike="noStrike" dirty="0" err="1">
                          <a:effectLst/>
                          <a:latin typeface="Calibri" panose="020F0502020204030204" pitchFamily="34" charset="0"/>
                        </a:rPr>
                        <a:t>Cyhalothrin</a:t>
                      </a:r>
                      <a:r>
                        <a:rPr lang="en-US" sz="1450" b="1" u="none" strike="noStrike" dirty="0">
                          <a:effectLst/>
                          <a:latin typeface="Calibri" panose="020F0502020204030204" pitchFamily="34" charset="0"/>
                        </a:rPr>
                        <a:t> 95%)</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7-10</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4039492395"/>
                  </a:ext>
                </a:extLst>
              </a:tr>
              <a:tr h="216076">
                <a:tc>
                  <a:txBody>
                    <a:bodyPr/>
                    <a:lstStyle/>
                    <a:p>
                      <a:pPr algn="l" fontAlgn="t"/>
                      <a:r>
                        <a:rPr lang="en-US" sz="1450" b="1" u="none" strike="noStrike">
                          <a:effectLst/>
                          <a:latin typeface="Calibri" panose="020F0502020204030204" pitchFamily="34" charset="0"/>
                        </a:rPr>
                        <a:t>Fenobucarb</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25% EC &amp; 97% Tech.</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a:effectLst/>
                          <a:latin typeface="Calibri" panose="020F0502020204030204" pitchFamily="34" charset="0"/>
                        </a:rPr>
                        <a:t>7-10</a:t>
                      </a:r>
                      <a:endParaRPr lang="en-US" sz="1450" b="1" i="0" u="none" strike="noStrike">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344154591"/>
                  </a:ext>
                </a:extLst>
              </a:tr>
              <a:tr h="428856">
                <a:tc>
                  <a:txBody>
                    <a:bodyPr/>
                    <a:lstStyle/>
                    <a:p>
                      <a:pPr algn="l" fontAlgn="t"/>
                      <a:r>
                        <a:rPr lang="en-US" sz="1450" b="1" u="none" strike="noStrike">
                          <a:effectLst/>
                          <a:latin typeface="Calibri" panose="020F0502020204030204" pitchFamily="34" charset="0"/>
                        </a:rPr>
                        <a:t>Fenobucarb + Buprofezin</a:t>
                      </a:r>
                      <a:endParaRPr lang="en-US" sz="1450" b="1" i="0" u="none" strike="noStrike">
                        <a:solidFill>
                          <a:srgbClr val="0000FF"/>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25% SE (20% + 5%)</a:t>
                      </a:r>
                      <a:endParaRPr lang="en-US" sz="1450" b="1" i="0" u="none" strike="noStrike">
                        <a:solidFill>
                          <a:srgbClr val="0000FF"/>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10-15</a:t>
                      </a:r>
                      <a:endParaRPr lang="en-US" sz="1450" b="1" i="0" u="none" strike="noStrike" dirty="0">
                        <a:solidFill>
                          <a:srgbClr val="0000FF"/>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3606969735"/>
                  </a:ext>
                </a:extLst>
              </a:tr>
              <a:tr h="216076">
                <a:tc>
                  <a:txBody>
                    <a:bodyPr/>
                    <a:lstStyle/>
                    <a:p>
                      <a:pPr algn="l" fontAlgn="t"/>
                      <a:r>
                        <a:rPr lang="en-US" sz="1450" b="1" u="none" strike="noStrike">
                          <a:effectLst/>
                          <a:latin typeface="Calibri" panose="020F0502020204030204" pitchFamily="34" charset="0"/>
                        </a:rPr>
                        <a:t>Fipronil</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5% SC</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25-35</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3926815133"/>
                  </a:ext>
                </a:extLst>
              </a:tr>
              <a:tr h="428856">
                <a:tc>
                  <a:txBody>
                    <a:bodyPr/>
                    <a:lstStyle/>
                    <a:p>
                      <a:pPr algn="l" fontAlgn="t"/>
                      <a:r>
                        <a:rPr lang="en-US" sz="1450" b="1" u="none" strike="noStrike">
                          <a:effectLst/>
                          <a:latin typeface="Calibri" panose="020F0502020204030204" pitchFamily="34" charset="0"/>
                        </a:rPr>
                        <a:t>Lambda - Cyhalothrin</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2.5% EC</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7</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2583535056"/>
                  </a:ext>
                </a:extLst>
              </a:tr>
              <a:tr h="216076">
                <a:tc>
                  <a:txBody>
                    <a:bodyPr/>
                    <a:lstStyle/>
                    <a:p>
                      <a:pPr algn="l" fontAlgn="t"/>
                      <a:r>
                        <a:rPr lang="en-US" sz="1450" b="1" u="none" strike="noStrike">
                          <a:effectLst/>
                          <a:latin typeface="Calibri" panose="020F0502020204030204" pitchFamily="34" charset="0"/>
                        </a:rPr>
                        <a:t>Matrine</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0.3%AS</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7</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2339844705"/>
                  </a:ext>
                </a:extLst>
              </a:tr>
              <a:tr h="854416">
                <a:tc>
                  <a:txBody>
                    <a:bodyPr/>
                    <a:lstStyle/>
                    <a:p>
                      <a:pPr algn="l" fontAlgn="t"/>
                      <a:r>
                        <a:rPr lang="en-US" sz="1450" b="1" u="none" strike="noStrike" dirty="0" err="1">
                          <a:effectLst/>
                          <a:latin typeface="Calibri" panose="020F0502020204030204" pitchFamily="34" charset="0"/>
                        </a:rPr>
                        <a:t>Methoxyfenozide</a:t>
                      </a:r>
                      <a:r>
                        <a:rPr lang="en-US" sz="1450" b="1" u="none" strike="noStrike" dirty="0">
                          <a:effectLst/>
                          <a:latin typeface="Calibri" panose="020F0502020204030204" pitchFamily="34" charset="0"/>
                        </a:rPr>
                        <a:t> + </a:t>
                      </a:r>
                      <a:r>
                        <a:rPr lang="en-US" sz="1450" b="1" u="none" strike="noStrike" dirty="0" err="1">
                          <a:effectLst/>
                          <a:latin typeface="Calibri" panose="020F0502020204030204" pitchFamily="34" charset="0"/>
                        </a:rPr>
                        <a:t>Abamectin</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dirty="0">
                          <a:effectLst/>
                          <a:latin typeface="Calibri" panose="020F0502020204030204" pitchFamily="34" charset="0"/>
                        </a:rPr>
                        <a:t>10% SC (8% + 2%) &amp; Tech. (</a:t>
                      </a:r>
                      <a:r>
                        <a:rPr lang="en-US" sz="1450" b="1" u="none" strike="noStrike" dirty="0" err="1">
                          <a:effectLst/>
                          <a:latin typeface="Calibri" panose="020F0502020204030204" pitchFamily="34" charset="0"/>
                        </a:rPr>
                        <a:t>Methoxyfenozide</a:t>
                      </a:r>
                      <a:r>
                        <a:rPr lang="en-US" sz="1450" b="1" u="none" strike="noStrike" dirty="0">
                          <a:effectLst/>
                          <a:latin typeface="Calibri" panose="020F0502020204030204" pitchFamily="34" charset="0"/>
                        </a:rPr>
                        <a:t> 98.5% + </a:t>
                      </a:r>
                      <a:r>
                        <a:rPr lang="en-US" sz="1450" b="1" u="none" strike="noStrike" dirty="0" err="1">
                          <a:effectLst/>
                          <a:latin typeface="Calibri" panose="020F0502020204030204" pitchFamily="34" charset="0"/>
                        </a:rPr>
                        <a:t>Abamectin</a:t>
                      </a:r>
                      <a:r>
                        <a:rPr lang="en-US" sz="1450" b="1" u="none" strike="noStrike" dirty="0">
                          <a:effectLst/>
                          <a:latin typeface="Calibri" panose="020F0502020204030204" pitchFamily="34" charset="0"/>
                        </a:rPr>
                        <a:t> 93%)</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7-10</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126052085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06053413"/>
              </p:ext>
            </p:extLst>
          </p:nvPr>
        </p:nvGraphicFramePr>
        <p:xfrm>
          <a:off x="8271803" y="374595"/>
          <a:ext cx="3920196" cy="6443586"/>
        </p:xfrm>
        <a:graphic>
          <a:graphicData uri="http://schemas.openxmlformats.org/drawingml/2006/table">
            <a:tbl>
              <a:tblPr>
                <a:tableStyleId>{C4B1156A-380E-4F78-BDF5-A606A8083BF9}</a:tableStyleId>
              </a:tblPr>
              <a:tblGrid>
                <a:gridCol w="1209821">
                  <a:extLst>
                    <a:ext uri="{9D8B030D-6E8A-4147-A177-3AD203B41FA5}">
                      <a16:colId xmlns:a16="http://schemas.microsoft.com/office/drawing/2014/main" val="1565185079"/>
                    </a:ext>
                  </a:extLst>
                </a:gridCol>
                <a:gridCol w="1899138">
                  <a:extLst>
                    <a:ext uri="{9D8B030D-6E8A-4147-A177-3AD203B41FA5}">
                      <a16:colId xmlns:a16="http://schemas.microsoft.com/office/drawing/2014/main" val="380109177"/>
                    </a:ext>
                  </a:extLst>
                </a:gridCol>
                <a:gridCol w="811237">
                  <a:extLst>
                    <a:ext uri="{9D8B030D-6E8A-4147-A177-3AD203B41FA5}">
                      <a16:colId xmlns:a16="http://schemas.microsoft.com/office/drawing/2014/main" val="2049233235"/>
                    </a:ext>
                  </a:extLst>
                </a:gridCol>
              </a:tblGrid>
              <a:tr h="333474">
                <a:tc>
                  <a:txBody>
                    <a:bodyPr/>
                    <a:lstStyle/>
                    <a:p>
                      <a:pPr algn="ctr" fontAlgn="ctr"/>
                      <a:r>
                        <a:rPr lang="en-US" sz="1400" b="1" u="none" strike="noStrike" dirty="0">
                          <a:effectLst/>
                          <a:latin typeface="Calibri" panose="020F0502020204030204" pitchFamily="34" charset="0"/>
                        </a:rPr>
                        <a:t>Product</a:t>
                      </a:r>
                      <a:endParaRPr lang="en-US" sz="140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00" b="1" u="none" strike="noStrike" dirty="0">
                          <a:effectLst/>
                          <a:latin typeface="Calibri" panose="020F0502020204030204" pitchFamily="34" charset="0"/>
                        </a:rPr>
                        <a:t>Formulation</a:t>
                      </a:r>
                      <a:endParaRPr lang="en-US" sz="140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00" b="1" u="none" strike="noStrike" dirty="0">
                          <a:effectLst/>
                          <a:latin typeface="Calibri" panose="020F0502020204030204" pitchFamily="34" charset="0"/>
                        </a:rPr>
                        <a:t>PHI (D)</a:t>
                      </a:r>
                      <a:endParaRPr lang="en-US" sz="1400" b="1" i="0" u="none" strike="noStrike" dirty="0">
                        <a:solidFill>
                          <a:schemeClr val="tx1"/>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630307206"/>
                  </a:ext>
                </a:extLst>
              </a:tr>
              <a:tr h="422741">
                <a:tc>
                  <a:txBody>
                    <a:bodyPr/>
                    <a:lstStyle/>
                    <a:p>
                      <a:pPr algn="l" fontAlgn="t"/>
                      <a:r>
                        <a:rPr lang="en-US" sz="1400" b="1" u="none" strike="noStrike" dirty="0" err="1">
                          <a:effectLst/>
                          <a:latin typeface="Calibri" panose="020F0502020204030204" pitchFamily="34" charset="0"/>
                        </a:rPr>
                        <a:t>Monomehypo</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t"/>
                      <a:r>
                        <a:rPr lang="nn-NO" sz="1400" b="1" u="none" strike="noStrike" dirty="0">
                          <a:effectLst/>
                          <a:latin typeface="Calibri" panose="020F0502020204030204" pitchFamily="34" charset="0"/>
                        </a:rPr>
                        <a:t>5% G, 10% G, 3.6% G </a:t>
                      </a:r>
                      <a:endParaRPr lang="nn-NO"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30-40</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372388697"/>
                  </a:ext>
                </a:extLst>
              </a:tr>
              <a:tr h="444635">
                <a:tc>
                  <a:txBody>
                    <a:bodyPr/>
                    <a:lstStyle/>
                    <a:p>
                      <a:pPr algn="l" fontAlgn="t"/>
                      <a:r>
                        <a:rPr lang="en-US" sz="1400" b="1" u="none" strike="noStrike" dirty="0">
                          <a:effectLst/>
                          <a:latin typeface="Calibri" panose="020F0502020204030204" pitchFamily="34" charset="0"/>
                        </a:rPr>
                        <a:t>Nitenpyram + </a:t>
                      </a:r>
                      <a:r>
                        <a:rPr lang="en-US" sz="1400" b="1" u="none" strike="noStrike" dirty="0" err="1">
                          <a:effectLst/>
                          <a:latin typeface="Calibri" panose="020F0502020204030204" pitchFamily="34" charset="0"/>
                        </a:rPr>
                        <a:t>Pymetrozine</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80% WDG (20% + 60%) </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a:effectLst/>
                          <a:latin typeface="Calibri" panose="020F0502020204030204" pitchFamily="34" charset="0"/>
                        </a:rPr>
                        <a:t>30</a:t>
                      </a:r>
                      <a:endParaRPr lang="en-US" sz="1400" b="1" i="0" u="none" strike="noStrike">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356901943"/>
                  </a:ext>
                </a:extLst>
              </a:tr>
              <a:tr h="555792">
                <a:tc>
                  <a:txBody>
                    <a:bodyPr/>
                    <a:lstStyle/>
                    <a:p>
                      <a:pPr algn="l" fontAlgn="t"/>
                      <a:r>
                        <a:rPr lang="en-US" sz="1400" b="1" u="none" strike="noStrike">
                          <a:effectLst/>
                          <a:latin typeface="Calibri" panose="020F0502020204030204" pitchFamily="34" charset="0"/>
                        </a:rPr>
                        <a:t>Permethrin</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pl-PL" sz="1400" b="1" u="none" strike="noStrike" dirty="0">
                          <a:effectLst/>
                          <a:latin typeface="Calibri" panose="020F0502020204030204" pitchFamily="34" charset="0"/>
                        </a:rPr>
                        <a:t>25 EC &amp; 0.5 % Powder &amp; 90% Tech. </a:t>
                      </a:r>
                      <a:endParaRPr lang="pl-PL"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a:effectLst/>
                          <a:latin typeface="Calibri" panose="020F0502020204030204" pitchFamily="34" charset="0"/>
                        </a:rPr>
                        <a:t>10</a:t>
                      </a:r>
                      <a:endParaRPr lang="en-US" sz="1400" b="1" i="0" u="none" strike="noStrike">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4267955686"/>
                  </a:ext>
                </a:extLst>
              </a:tr>
              <a:tr h="222317">
                <a:tc>
                  <a:txBody>
                    <a:bodyPr/>
                    <a:lstStyle/>
                    <a:p>
                      <a:pPr algn="l" fontAlgn="t"/>
                      <a:r>
                        <a:rPr lang="en-US" sz="1400" b="1" u="none" strike="noStrike">
                          <a:effectLst/>
                          <a:latin typeface="Calibri" panose="020F0502020204030204" pitchFamily="34" charset="0"/>
                        </a:rPr>
                        <a:t>Pymetrozine</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25% SC &amp; 50% WG</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a:effectLst/>
                          <a:latin typeface="Calibri" panose="020F0502020204030204" pitchFamily="34" charset="0"/>
                        </a:rPr>
                        <a:t>11</a:t>
                      </a:r>
                      <a:endParaRPr lang="en-US" sz="1400" b="1" i="0" u="none" strike="noStrike">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292431898"/>
                  </a:ext>
                </a:extLst>
              </a:tr>
              <a:tr h="444635">
                <a:tc>
                  <a:txBody>
                    <a:bodyPr/>
                    <a:lstStyle/>
                    <a:p>
                      <a:pPr algn="l" fontAlgn="t"/>
                      <a:r>
                        <a:rPr lang="en-US" sz="1400" b="1" u="none" strike="noStrike" dirty="0" err="1">
                          <a:effectLst/>
                          <a:latin typeface="Calibri" panose="020F0502020204030204" pitchFamily="34" charset="0"/>
                        </a:rPr>
                        <a:t>Pymetrozine</a:t>
                      </a:r>
                      <a:r>
                        <a:rPr lang="en-US" sz="1400" b="1" u="none" strike="noStrike" dirty="0">
                          <a:effectLst/>
                          <a:latin typeface="Calibri" panose="020F0502020204030204" pitchFamily="34" charset="0"/>
                        </a:rPr>
                        <a:t> + </a:t>
                      </a:r>
                      <a:r>
                        <a:rPr lang="en-US" sz="1400" b="1" u="none" strike="noStrike" dirty="0" err="1">
                          <a:effectLst/>
                          <a:latin typeface="Calibri" panose="020F0502020204030204" pitchFamily="34" charset="0"/>
                        </a:rPr>
                        <a:t>Buprofezin</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50% WDG (17% + 33%)</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10-12</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2515559830"/>
                  </a:ext>
                </a:extLst>
              </a:tr>
              <a:tr h="444635">
                <a:tc>
                  <a:txBody>
                    <a:bodyPr/>
                    <a:lstStyle/>
                    <a:p>
                      <a:pPr algn="l" fontAlgn="t"/>
                      <a:r>
                        <a:rPr lang="en-US" sz="1400" b="1" u="none" strike="noStrike">
                          <a:effectLst/>
                          <a:latin typeface="Calibri" panose="020F0502020204030204" pitchFamily="34" charset="0"/>
                        </a:rPr>
                        <a:t>Pymetrozine + Chlorpyrifos</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30% WP (10% + 20%)</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a:effectLst/>
                          <a:latin typeface="Calibri" panose="020F0502020204030204" pitchFamily="34" charset="0"/>
                        </a:rPr>
                        <a:t>10-15</a:t>
                      </a:r>
                      <a:endParaRPr lang="en-US" sz="1400" b="1" i="0" u="none" strike="noStrike">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432691374"/>
                  </a:ext>
                </a:extLst>
              </a:tr>
              <a:tr h="444635">
                <a:tc>
                  <a:txBody>
                    <a:bodyPr/>
                    <a:lstStyle/>
                    <a:p>
                      <a:pPr algn="l" fontAlgn="t"/>
                      <a:r>
                        <a:rPr lang="en-US" sz="1400" b="1" u="none" strike="noStrike">
                          <a:effectLst/>
                          <a:latin typeface="Calibri" panose="020F0502020204030204" pitchFamily="34" charset="0"/>
                        </a:rPr>
                        <a:t>Pymetrozine + Dinotefuron</a:t>
                      </a:r>
                      <a:endParaRPr lang="en-US" sz="1400" b="1" i="0" u="none" strike="noStrike">
                        <a:solidFill>
                          <a:srgbClr val="0000FF"/>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60% WG (20% + 40%)</a:t>
                      </a:r>
                      <a:endParaRPr lang="en-US" sz="1400" b="1" i="0" u="none" strike="noStrike" dirty="0">
                        <a:solidFill>
                          <a:srgbClr val="0000FF"/>
                        </a:solidFill>
                        <a:effectLst/>
                        <a:latin typeface="Calibri" panose="020F0502020204030204" pitchFamily="34" charset="0"/>
                      </a:endParaRPr>
                    </a:p>
                  </a:txBody>
                  <a:tcPr marL="4401" marR="4401" marT="4401" marB="0"/>
                </a:tc>
                <a:tc>
                  <a:txBody>
                    <a:bodyPr/>
                    <a:lstStyle/>
                    <a:p>
                      <a:pPr algn="ctr" fontAlgn="ctr"/>
                      <a:r>
                        <a:rPr lang="en-US" sz="1400" b="1" u="none" strike="noStrike">
                          <a:effectLst/>
                          <a:latin typeface="Calibri" panose="020F0502020204030204" pitchFamily="34" charset="0"/>
                        </a:rPr>
                        <a:t>7-9</a:t>
                      </a:r>
                      <a:endParaRPr lang="en-US" sz="1400" b="1" i="0" u="none" strike="noStrike">
                        <a:solidFill>
                          <a:srgbClr val="0000FF"/>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590306913"/>
                  </a:ext>
                </a:extLst>
              </a:tr>
              <a:tr h="422741">
                <a:tc>
                  <a:txBody>
                    <a:bodyPr/>
                    <a:lstStyle/>
                    <a:p>
                      <a:pPr algn="l" fontAlgn="t"/>
                      <a:r>
                        <a:rPr lang="en-US" sz="1400" b="1" u="none" strike="noStrike">
                          <a:effectLst/>
                          <a:latin typeface="Calibri" panose="020F0502020204030204" pitchFamily="34" charset="0"/>
                        </a:rPr>
                        <a:t>Thiamethoxam</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a:effectLst/>
                          <a:latin typeface="Calibri" panose="020F0502020204030204" pitchFamily="34" charset="0"/>
                        </a:rPr>
                        <a:t>25% WG</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10</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222559314"/>
                  </a:ext>
                </a:extLst>
              </a:tr>
              <a:tr h="631953">
                <a:tc>
                  <a:txBody>
                    <a:bodyPr/>
                    <a:lstStyle/>
                    <a:p>
                      <a:pPr algn="l" fontAlgn="t"/>
                      <a:r>
                        <a:rPr lang="en-US" sz="1400" b="1" u="none" strike="noStrike">
                          <a:effectLst/>
                          <a:latin typeface="Calibri" panose="020F0502020204030204" pitchFamily="34" charset="0"/>
                        </a:rPr>
                        <a:t>Thiamethoxam + Buprofezin</a:t>
                      </a:r>
                      <a:endParaRPr lang="en-US" sz="1400" b="1" i="0" u="none" strike="noStrike">
                        <a:solidFill>
                          <a:srgbClr val="0000FF"/>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24% WP (4% + 20%)</a:t>
                      </a:r>
                      <a:endParaRPr lang="en-US" sz="1400" b="1" i="0" u="none" strike="noStrike" dirty="0">
                        <a:solidFill>
                          <a:srgbClr val="0000FF"/>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10-14</a:t>
                      </a:r>
                      <a:endParaRPr lang="en-US" sz="1400" b="1" i="0" u="none" strike="noStrike" dirty="0">
                        <a:solidFill>
                          <a:srgbClr val="0000FF"/>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2732040784"/>
                  </a:ext>
                </a:extLst>
              </a:tr>
              <a:tr h="778109">
                <a:tc>
                  <a:txBody>
                    <a:bodyPr/>
                    <a:lstStyle/>
                    <a:p>
                      <a:pPr algn="l" fontAlgn="t"/>
                      <a:r>
                        <a:rPr lang="en-US" sz="1400" b="1" u="none" strike="noStrike">
                          <a:effectLst/>
                          <a:latin typeface="Calibri" panose="020F0502020204030204" pitchFamily="34" charset="0"/>
                        </a:rPr>
                        <a:t>Thiamethoxam + Nitenpyram</a:t>
                      </a:r>
                      <a:endParaRPr lang="en-US" sz="1400" b="1" i="0" u="none" strike="noStrike">
                        <a:solidFill>
                          <a:srgbClr val="0000FF"/>
                        </a:solidFill>
                        <a:effectLst/>
                        <a:latin typeface="Calibri" panose="020F0502020204030204" pitchFamily="34" charset="0"/>
                      </a:endParaRPr>
                    </a:p>
                  </a:txBody>
                  <a:tcPr marL="4401" marR="4401" marT="4401" marB="0"/>
                </a:tc>
                <a:tc>
                  <a:txBody>
                    <a:bodyPr/>
                    <a:lstStyle/>
                    <a:p>
                      <a:pPr algn="ctr" fontAlgn="t"/>
                      <a:r>
                        <a:rPr lang="pl-PL" sz="1400" b="1" u="none" strike="noStrike">
                          <a:effectLst/>
                          <a:latin typeface="Calibri" panose="020F0502020204030204" pitchFamily="34" charset="0"/>
                        </a:rPr>
                        <a:t>50% WDG (30% + 20%) &amp; Tech. (98% + 97%)</a:t>
                      </a:r>
                      <a:endParaRPr lang="pl-PL" sz="1400" b="1" i="0" u="none" strike="noStrike">
                        <a:solidFill>
                          <a:srgbClr val="0000FF"/>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7-14</a:t>
                      </a:r>
                      <a:endParaRPr lang="en-US" sz="1400" b="1" i="0" u="none" strike="noStrike" dirty="0">
                        <a:solidFill>
                          <a:srgbClr val="0000FF"/>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3076383637"/>
                  </a:ext>
                </a:extLst>
              </a:tr>
              <a:tr h="631953">
                <a:tc>
                  <a:txBody>
                    <a:bodyPr/>
                    <a:lstStyle/>
                    <a:p>
                      <a:pPr algn="l" fontAlgn="t"/>
                      <a:r>
                        <a:rPr lang="en-US" sz="1400" b="1" u="none" strike="noStrike">
                          <a:effectLst/>
                          <a:latin typeface="Calibri" panose="020F0502020204030204" pitchFamily="34" charset="0"/>
                        </a:rPr>
                        <a:t>Thiocyclam Hydrogen Oxalate</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a:effectLst/>
                          <a:latin typeface="Calibri" panose="020F0502020204030204" pitchFamily="34" charset="0"/>
                        </a:rPr>
                        <a:t>50% SP &amp; 90% Tech.</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12</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416843348"/>
                  </a:ext>
                </a:extLst>
              </a:tr>
              <a:tr h="222317">
                <a:tc>
                  <a:txBody>
                    <a:bodyPr/>
                    <a:lstStyle/>
                    <a:p>
                      <a:pPr algn="l" fontAlgn="t"/>
                      <a:r>
                        <a:rPr lang="en-US" sz="1400" b="1" u="none" strike="noStrike">
                          <a:effectLst/>
                          <a:latin typeface="Calibri" panose="020F0502020204030204" pitchFamily="34" charset="0"/>
                        </a:rPr>
                        <a:t>Flonicamid</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a:effectLst/>
                          <a:latin typeface="Calibri" panose="020F0502020204030204" pitchFamily="34" charset="0"/>
                        </a:rPr>
                        <a:t>50% WG</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3</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874094190"/>
                  </a:ext>
                </a:extLst>
              </a:tr>
              <a:tr h="408753">
                <a:tc>
                  <a:txBody>
                    <a:bodyPr/>
                    <a:lstStyle/>
                    <a:p>
                      <a:pPr algn="l" fontAlgn="t"/>
                      <a:r>
                        <a:rPr lang="en-US" sz="1400" b="1" u="none" strike="noStrike" dirty="0" err="1">
                          <a:effectLst/>
                          <a:latin typeface="Calibri" panose="020F0502020204030204" pitchFamily="34" charset="0"/>
                        </a:rPr>
                        <a:t>Imidacloprid</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25% WP 5% EC, 70% WG, 200 SC</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7-14</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847328489"/>
                  </a:ext>
                </a:extLst>
              </a:tr>
            </a:tbl>
          </a:graphicData>
        </a:graphic>
      </p:graphicFrame>
      <p:sp>
        <p:nvSpPr>
          <p:cNvPr id="7" name="TextBox 6"/>
          <p:cNvSpPr txBox="1"/>
          <p:nvPr/>
        </p:nvSpPr>
        <p:spPr>
          <a:xfrm>
            <a:off x="109728" y="31046"/>
            <a:ext cx="9187584" cy="424732"/>
          </a:xfrm>
          <a:prstGeom prst="rect">
            <a:avLst/>
          </a:prstGeom>
          <a:noFill/>
        </p:spPr>
        <p:txBody>
          <a:bodyPr wrap="square" rtlCol="0">
            <a:spAutoFit/>
          </a:bodyPr>
          <a:lstStyle/>
          <a:p>
            <a:pPr algn="ctr">
              <a:lnSpc>
                <a:spcPct val="90000"/>
              </a:lnSpc>
              <a:spcBef>
                <a:spcPct val="0"/>
              </a:spcBef>
            </a:pPr>
            <a:r>
              <a:rPr lang="en-US" sz="2400" b="1" cap="all" dirty="0">
                <a:solidFill>
                  <a:schemeClr val="accent4">
                    <a:lumMod val="75000"/>
                  </a:schemeClr>
                </a:solidFill>
                <a:latin typeface="Calibri" panose="020F0502020204030204" pitchFamily="34" charset="0"/>
                <a:ea typeface="+mj-ea"/>
                <a:cs typeface="+mj-cs"/>
              </a:rPr>
              <a:t>Pre-harvest Interval (PHI) of Insecticides Registered For Rice</a:t>
            </a:r>
          </a:p>
        </p:txBody>
      </p:sp>
    </p:spTree>
    <p:extLst>
      <p:ext uri="{BB962C8B-B14F-4D97-AF65-F5344CB8AC3E}">
        <p14:creationId xmlns:p14="http://schemas.microsoft.com/office/powerpoint/2010/main" val="1145620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73152" y="39797"/>
            <a:ext cx="9051610" cy="424732"/>
          </a:xfrm>
          <a:prstGeom prst="rect">
            <a:avLst/>
          </a:prstGeom>
          <a:noFill/>
        </p:spPr>
        <p:txBody>
          <a:bodyPr wrap="square" rtlCol="0">
            <a:spAutoFit/>
          </a:bodyPr>
          <a:lstStyle/>
          <a:p>
            <a:pPr algn="ctr">
              <a:lnSpc>
                <a:spcPct val="90000"/>
              </a:lnSpc>
              <a:spcBef>
                <a:spcPct val="0"/>
              </a:spcBef>
            </a:pPr>
            <a:r>
              <a:rPr lang="en-US" sz="2400" b="1" cap="all" dirty="0">
                <a:solidFill>
                  <a:schemeClr val="accent4">
                    <a:lumMod val="75000"/>
                  </a:schemeClr>
                </a:solidFill>
                <a:latin typeface="Calibri" panose="020F0502020204030204" pitchFamily="34" charset="0"/>
                <a:ea typeface="+mj-ea"/>
                <a:cs typeface="+mj-cs"/>
              </a:rPr>
              <a:t>Pre-harvest Interval (PHI) of Fungicides Registered For Rice</a:t>
            </a:r>
          </a:p>
        </p:txBody>
      </p:sp>
      <p:graphicFrame>
        <p:nvGraphicFramePr>
          <p:cNvPr id="2" name="Table 1"/>
          <p:cNvGraphicFramePr>
            <a:graphicFrameLocks noGrp="1"/>
          </p:cNvGraphicFramePr>
          <p:nvPr>
            <p:extLst>
              <p:ext uri="{D42A27DB-BD31-4B8C-83A1-F6EECF244321}">
                <p14:modId xmlns:p14="http://schemas.microsoft.com/office/powerpoint/2010/main" val="564991964"/>
              </p:ext>
            </p:extLst>
          </p:nvPr>
        </p:nvGraphicFramePr>
        <p:xfrm>
          <a:off x="0" y="459118"/>
          <a:ext cx="3685735" cy="6398884"/>
        </p:xfrm>
        <a:graphic>
          <a:graphicData uri="http://schemas.openxmlformats.org/drawingml/2006/table">
            <a:tbl>
              <a:tblPr>
                <a:tableStyleId>{C4B1156A-380E-4F78-BDF5-A606A8083BF9}</a:tableStyleId>
              </a:tblPr>
              <a:tblGrid>
                <a:gridCol w="1496818">
                  <a:extLst>
                    <a:ext uri="{9D8B030D-6E8A-4147-A177-3AD203B41FA5}">
                      <a16:colId xmlns:a16="http://schemas.microsoft.com/office/drawing/2014/main" val="2013882560"/>
                    </a:ext>
                  </a:extLst>
                </a:gridCol>
                <a:gridCol w="1316309">
                  <a:extLst>
                    <a:ext uri="{9D8B030D-6E8A-4147-A177-3AD203B41FA5}">
                      <a16:colId xmlns:a16="http://schemas.microsoft.com/office/drawing/2014/main" val="1445456694"/>
                    </a:ext>
                  </a:extLst>
                </a:gridCol>
                <a:gridCol w="872608">
                  <a:extLst>
                    <a:ext uri="{9D8B030D-6E8A-4147-A177-3AD203B41FA5}">
                      <a16:colId xmlns:a16="http://schemas.microsoft.com/office/drawing/2014/main" val="1616599832"/>
                    </a:ext>
                  </a:extLst>
                </a:gridCol>
              </a:tblGrid>
              <a:tr h="288873">
                <a:tc>
                  <a:txBody>
                    <a:bodyPr/>
                    <a:lstStyle/>
                    <a:p>
                      <a:pPr algn="ctr" fontAlgn="ctr"/>
                      <a:r>
                        <a:rPr lang="en-US" sz="1600" b="1" u="none" strike="noStrike" dirty="0">
                          <a:effectLst/>
                          <a:latin typeface="Calibri" panose="020F0502020204030204" pitchFamily="34" charset="0"/>
                        </a:rPr>
                        <a:t>Product</a:t>
                      </a:r>
                      <a:endParaRPr lang="en-US" sz="1600" b="1" i="0" u="none" strike="noStrike" dirty="0">
                        <a:solidFill>
                          <a:schemeClr val="tx1"/>
                        </a:solidFill>
                        <a:effectLst/>
                        <a:latin typeface="Calibri" panose="020F0502020204030204" pitchFamily="34" charset="0"/>
                      </a:endParaRPr>
                    </a:p>
                  </a:txBody>
                  <a:tcPr marL="6692" marR="6692" marT="6692" marB="0" anchor="ctr"/>
                </a:tc>
                <a:tc>
                  <a:txBody>
                    <a:bodyPr/>
                    <a:lstStyle/>
                    <a:p>
                      <a:pPr algn="ctr" fontAlgn="ctr"/>
                      <a:r>
                        <a:rPr lang="en-US" sz="1600" b="1" u="none" strike="noStrike" dirty="0">
                          <a:effectLst/>
                          <a:latin typeface="Calibri" panose="020F0502020204030204" pitchFamily="34" charset="0"/>
                        </a:rPr>
                        <a:t>Formulation</a:t>
                      </a:r>
                      <a:endParaRPr lang="en-US" sz="1600" b="1" i="0" u="none" strike="noStrike" dirty="0">
                        <a:solidFill>
                          <a:schemeClr val="tx1"/>
                        </a:solidFill>
                        <a:effectLst/>
                        <a:latin typeface="Calibri" panose="020F0502020204030204" pitchFamily="34" charset="0"/>
                      </a:endParaRPr>
                    </a:p>
                  </a:txBody>
                  <a:tcPr marL="6692" marR="6692" marT="6692" marB="0" anchor="ctr"/>
                </a:tc>
                <a:tc>
                  <a:txBody>
                    <a:bodyPr/>
                    <a:lstStyle/>
                    <a:p>
                      <a:pPr algn="ctr" fontAlgn="ctr"/>
                      <a:r>
                        <a:rPr lang="en-US" sz="1600" b="1" u="none" strike="noStrike" dirty="0">
                          <a:effectLst/>
                          <a:latin typeface="Calibri" panose="020F0502020204030204" pitchFamily="34" charset="0"/>
                        </a:rPr>
                        <a:t>PHI (D)</a:t>
                      </a:r>
                      <a:endParaRPr lang="en-US" sz="1600" b="1" i="0" u="none" strike="noStrike" dirty="0">
                        <a:solidFill>
                          <a:schemeClr val="tx1"/>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val="1309338649"/>
                  </a:ext>
                </a:extLst>
              </a:tr>
              <a:tr h="270362">
                <a:tc>
                  <a:txBody>
                    <a:bodyPr/>
                    <a:lstStyle/>
                    <a:p>
                      <a:pPr algn="l" fontAlgn="t"/>
                      <a:r>
                        <a:rPr lang="en-US" sz="1600" b="1" u="none" strike="noStrike" dirty="0" err="1">
                          <a:effectLst/>
                          <a:latin typeface="Calibri" panose="020F0502020204030204" pitchFamily="34" charset="0"/>
                        </a:rPr>
                        <a:t>Azoxystrobin</a:t>
                      </a:r>
                      <a:endParaRPr lang="en-US" sz="1600" b="1" i="0" u="none" strike="noStrike" dirty="0">
                        <a:solidFill>
                          <a:srgbClr val="000000"/>
                        </a:solidFill>
                        <a:effectLst/>
                        <a:latin typeface="Calibri" panose="020F0502020204030204" pitchFamily="34" charset="0"/>
                      </a:endParaRPr>
                    </a:p>
                  </a:txBody>
                  <a:tcPr marL="6692" marR="6692" marT="6692" marB="0"/>
                </a:tc>
                <a:tc>
                  <a:txBody>
                    <a:bodyPr/>
                    <a:lstStyle/>
                    <a:p>
                      <a:pPr algn="ctr" fontAlgn="t"/>
                      <a:r>
                        <a:rPr lang="en-US" sz="1600" b="1" u="none" strike="noStrike" dirty="0">
                          <a:effectLst/>
                          <a:latin typeface="Calibri" panose="020F0502020204030204" pitchFamily="34" charset="0"/>
                        </a:rPr>
                        <a:t>25% SC </a:t>
                      </a:r>
                      <a:endParaRPr lang="en-US" sz="1600" b="1" i="0" u="none" strike="noStrike" dirty="0">
                        <a:solidFill>
                          <a:srgbClr val="000000"/>
                        </a:solidFill>
                        <a:effectLst/>
                        <a:latin typeface="Calibri" panose="020F0502020204030204" pitchFamily="34" charset="0"/>
                      </a:endParaRPr>
                    </a:p>
                  </a:txBody>
                  <a:tcPr marL="6692" marR="6692" marT="6692" marB="0"/>
                </a:tc>
                <a:tc>
                  <a:txBody>
                    <a:bodyPr/>
                    <a:lstStyle/>
                    <a:p>
                      <a:pPr algn="ctr" fontAlgn="ctr"/>
                      <a:r>
                        <a:rPr lang="en-US" sz="1600" b="1" u="none" strike="noStrike" dirty="0">
                          <a:effectLst/>
                          <a:latin typeface="Calibri" panose="020F0502020204030204" pitchFamily="34" charset="0"/>
                        </a:rPr>
                        <a:t>28</a:t>
                      </a:r>
                      <a:endParaRPr lang="en-US" sz="1600" b="1" i="0" u="none" strike="noStrike" dirty="0">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val="3813028151"/>
                  </a:ext>
                </a:extLst>
              </a:tr>
              <a:tr h="1059785">
                <a:tc>
                  <a:txBody>
                    <a:bodyPr/>
                    <a:lstStyle/>
                    <a:p>
                      <a:pPr algn="l" fontAlgn="t"/>
                      <a:r>
                        <a:rPr lang="en-US" sz="1600" b="1" u="none" strike="noStrike">
                          <a:effectLst/>
                          <a:latin typeface="Calibri" panose="020F0502020204030204" pitchFamily="34" charset="0"/>
                        </a:rPr>
                        <a:t>Azoxystrobin + Difenoconazole</a:t>
                      </a:r>
                      <a:endParaRPr lang="en-US" sz="1600" b="1" i="0" u="none" strike="noStrike">
                        <a:solidFill>
                          <a:srgbClr val="000000"/>
                        </a:solidFill>
                        <a:effectLst/>
                        <a:latin typeface="Calibri" panose="020F0502020204030204" pitchFamily="34" charset="0"/>
                      </a:endParaRPr>
                    </a:p>
                  </a:txBody>
                  <a:tcPr marL="6692" marR="6692" marT="6692" marB="0"/>
                </a:tc>
                <a:tc>
                  <a:txBody>
                    <a:bodyPr/>
                    <a:lstStyle/>
                    <a:p>
                      <a:pPr algn="ctr" fontAlgn="t"/>
                      <a:r>
                        <a:rPr lang="en-US" sz="1600" b="1" u="none" strike="noStrike" dirty="0">
                          <a:effectLst/>
                          <a:latin typeface="Calibri" panose="020F0502020204030204" pitchFamily="34" charset="0"/>
                        </a:rPr>
                        <a:t>32.5% SC (20% + 12.5%)</a:t>
                      </a:r>
                      <a:endParaRPr lang="en-US" sz="1600" b="1" i="0" u="none" strike="noStrike" dirty="0">
                        <a:solidFill>
                          <a:srgbClr val="000000"/>
                        </a:solidFill>
                        <a:effectLst/>
                        <a:latin typeface="Calibri" panose="020F0502020204030204" pitchFamily="34" charset="0"/>
                      </a:endParaRPr>
                    </a:p>
                  </a:txBody>
                  <a:tcPr marL="6692" marR="6692" marT="6692" marB="0"/>
                </a:tc>
                <a:tc>
                  <a:txBody>
                    <a:bodyPr/>
                    <a:lstStyle/>
                    <a:p>
                      <a:pPr algn="ctr" fontAlgn="ctr"/>
                      <a:r>
                        <a:rPr lang="en-US" sz="1600" b="1" u="none" strike="noStrike" dirty="0">
                          <a:effectLst/>
                          <a:latin typeface="Calibri" panose="020F0502020204030204" pitchFamily="34" charset="0"/>
                        </a:rPr>
                        <a:t>5-7</a:t>
                      </a:r>
                      <a:endParaRPr lang="en-US" sz="1600" b="1" i="0" u="none" strike="noStrike" dirty="0">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val="3300598809"/>
                  </a:ext>
                </a:extLst>
              </a:tr>
              <a:tr h="796644">
                <a:tc>
                  <a:txBody>
                    <a:bodyPr/>
                    <a:lstStyle/>
                    <a:p>
                      <a:pPr algn="l" fontAlgn="t"/>
                      <a:r>
                        <a:rPr lang="en-US" sz="1600" b="1" u="none" strike="noStrike">
                          <a:effectLst/>
                          <a:latin typeface="Calibri" panose="020F0502020204030204" pitchFamily="34" charset="0"/>
                        </a:rPr>
                        <a:t>Azoxystrobin + Flutriafol</a:t>
                      </a:r>
                      <a:endParaRPr lang="en-US" sz="1600" b="1" i="0" u="none" strike="noStrike">
                        <a:solidFill>
                          <a:srgbClr val="000000"/>
                        </a:solidFill>
                        <a:effectLst/>
                        <a:latin typeface="Calibri" panose="020F0502020204030204" pitchFamily="34" charset="0"/>
                      </a:endParaRPr>
                    </a:p>
                  </a:txBody>
                  <a:tcPr marL="6692" marR="6692" marT="6692" marB="0"/>
                </a:tc>
                <a:tc>
                  <a:txBody>
                    <a:bodyPr/>
                    <a:lstStyle/>
                    <a:p>
                      <a:pPr algn="ctr" fontAlgn="t"/>
                      <a:r>
                        <a:rPr lang="en-US" sz="1600" b="1" u="none" strike="noStrike" dirty="0">
                          <a:effectLst/>
                          <a:latin typeface="Calibri" panose="020F0502020204030204" pitchFamily="34" charset="0"/>
                        </a:rPr>
                        <a:t>25% SC (125 g/l + 125 g/l) </a:t>
                      </a:r>
                      <a:endParaRPr lang="en-US" sz="1600" b="1" i="0" u="none" strike="noStrike" dirty="0">
                        <a:solidFill>
                          <a:srgbClr val="000000"/>
                        </a:solidFill>
                        <a:effectLst/>
                        <a:latin typeface="Calibri" panose="020F0502020204030204" pitchFamily="34" charset="0"/>
                      </a:endParaRPr>
                    </a:p>
                  </a:txBody>
                  <a:tcPr marL="6692" marR="6692" marT="6692" marB="0"/>
                </a:tc>
                <a:tc>
                  <a:txBody>
                    <a:bodyPr/>
                    <a:lstStyle/>
                    <a:p>
                      <a:pPr algn="ctr" fontAlgn="ctr"/>
                      <a:r>
                        <a:rPr lang="en-US" sz="1600" b="1" u="none" strike="noStrike" dirty="0">
                          <a:effectLst/>
                          <a:latin typeface="Calibri" panose="020F0502020204030204" pitchFamily="34" charset="0"/>
                        </a:rPr>
                        <a:t>30</a:t>
                      </a:r>
                      <a:endParaRPr lang="en-US" sz="1600" b="1" i="0" u="none" strike="noStrike" dirty="0">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val="3944461747"/>
                  </a:ext>
                </a:extLst>
              </a:tr>
              <a:tr h="1059785">
                <a:tc>
                  <a:txBody>
                    <a:bodyPr/>
                    <a:lstStyle/>
                    <a:p>
                      <a:pPr algn="l" fontAlgn="t"/>
                      <a:r>
                        <a:rPr lang="en-US" sz="1600" b="1" u="none" strike="noStrike" dirty="0" err="1">
                          <a:effectLst/>
                          <a:latin typeface="Calibri" panose="020F0502020204030204" pitchFamily="34" charset="0"/>
                        </a:rPr>
                        <a:t>Azoxystrobin</a:t>
                      </a:r>
                      <a:r>
                        <a:rPr lang="en-US" sz="1600" b="1" u="none" strike="noStrike" dirty="0">
                          <a:effectLst/>
                          <a:latin typeface="Calibri" panose="020F0502020204030204" pitchFamily="34" charset="0"/>
                        </a:rPr>
                        <a:t> + </a:t>
                      </a:r>
                      <a:r>
                        <a:rPr lang="en-US" sz="1600" b="1" u="none" strike="noStrike" dirty="0" err="1">
                          <a:effectLst/>
                          <a:latin typeface="Calibri" panose="020F0502020204030204" pitchFamily="34" charset="0"/>
                        </a:rPr>
                        <a:t>Propiconazole</a:t>
                      </a:r>
                      <a:endParaRPr lang="en-US" sz="1600" b="1" i="0" u="none" strike="noStrike" dirty="0">
                        <a:solidFill>
                          <a:srgbClr val="000000"/>
                        </a:solidFill>
                        <a:effectLst/>
                        <a:latin typeface="Calibri" panose="020F0502020204030204" pitchFamily="34" charset="0"/>
                      </a:endParaRPr>
                    </a:p>
                  </a:txBody>
                  <a:tcPr marL="6692" marR="6692" marT="6692" marB="0"/>
                </a:tc>
                <a:tc>
                  <a:txBody>
                    <a:bodyPr/>
                    <a:lstStyle/>
                    <a:p>
                      <a:pPr algn="ctr" fontAlgn="t"/>
                      <a:r>
                        <a:rPr lang="en-US" sz="1600" b="1" u="none" strike="noStrike" dirty="0">
                          <a:effectLst/>
                          <a:latin typeface="Calibri" panose="020F0502020204030204" pitchFamily="34" charset="0"/>
                        </a:rPr>
                        <a:t>32% SC (20% + 12%) </a:t>
                      </a:r>
                      <a:endParaRPr lang="en-US" sz="1600" b="1" i="0" u="none" strike="noStrike" dirty="0">
                        <a:solidFill>
                          <a:srgbClr val="000000"/>
                        </a:solidFill>
                        <a:effectLst/>
                        <a:latin typeface="Calibri" panose="020F0502020204030204" pitchFamily="34" charset="0"/>
                      </a:endParaRPr>
                    </a:p>
                  </a:txBody>
                  <a:tcPr marL="6692" marR="6692" marT="6692" marB="0"/>
                </a:tc>
                <a:tc>
                  <a:txBody>
                    <a:bodyPr/>
                    <a:lstStyle/>
                    <a:p>
                      <a:pPr algn="ctr" fontAlgn="ctr"/>
                      <a:r>
                        <a:rPr lang="en-US" sz="1600" b="1" u="none" strike="noStrike" dirty="0">
                          <a:effectLst/>
                          <a:latin typeface="Calibri" panose="020F0502020204030204" pitchFamily="34" charset="0"/>
                        </a:rPr>
                        <a:t>28</a:t>
                      </a:r>
                      <a:endParaRPr lang="en-US" sz="1600" b="1" i="0" u="none" strike="noStrike" dirty="0">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val="1321802120"/>
                  </a:ext>
                </a:extLst>
              </a:tr>
              <a:tr h="796644">
                <a:tc>
                  <a:txBody>
                    <a:bodyPr/>
                    <a:lstStyle/>
                    <a:p>
                      <a:pPr algn="l" fontAlgn="t"/>
                      <a:r>
                        <a:rPr lang="en-US" sz="1600" b="1" u="none" strike="noStrike">
                          <a:effectLst/>
                          <a:latin typeface="Calibri" panose="020F0502020204030204" pitchFamily="34" charset="0"/>
                        </a:rPr>
                        <a:t>Azoxystrobin + Tebuconazole</a:t>
                      </a:r>
                      <a:endParaRPr lang="en-US" sz="1600" b="1" i="0" u="none" strike="noStrike">
                        <a:solidFill>
                          <a:srgbClr val="000000"/>
                        </a:solidFill>
                        <a:effectLst/>
                        <a:latin typeface="Calibri" panose="020F0502020204030204" pitchFamily="34" charset="0"/>
                      </a:endParaRPr>
                    </a:p>
                  </a:txBody>
                  <a:tcPr marL="6692" marR="6692" marT="6692" marB="0"/>
                </a:tc>
                <a:tc>
                  <a:txBody>
                    <a:bodyPr/>
                    <a:lstStyle/>
                    <a:p>
                      <a:pPr algn="ctr" fontAlgn="t"/>
                      <a:r>
                        <a:rPr lang="pl-PL" sz="1600" b="1" u="none" strike="noStrike" dirty="0">
                          <a:effectLst/>
                          <a:latin typeface="Calibri" panose="020F0502020204030204" pitchFamily="34" charset="0"/>
                        </a:rPr>
                        <a:t>50% SC (20% w/v + 30% w/v)</a:t>
                      </a:r>
                      <a:endParaRPr lang="pl-PL" sz="1600" b="1" i="0" u="none" strike="noStrike" dirty="0">
                        <a:solidFill>
                          <a:srgbClr val="000000"/>
                        </a:solidFill>
                        <a:effectLst/>
                        <a:latin typeface="Calibri" panose="020F0502020204030204" pitchFamily="34" charset="0"/>
                      </a:endParaRPr>
                    </a:p>
                  </a:txBody>
                  <a:tcPr marL="6692" marR="6692" marT="6692" marB="0"/>
                </a:tc>
                <a:tc>
                  <a:txBody>
                    <a:bodyPr/>
                    <a:lstStyle/>
                    <a:p>
                      <a:pPr algn="ctr" fontAlgn="ctr"/>
                      <a:r>
                        <a:rPr lang="en-US" sz="1600" b="1" u="none" strike="noStrike" dirty="0">
                          <a:effectLst/>
                          <a:latin typeface="Calibri" panose="020F0502020204030204" pitchFamily="34" charset="0"/>
                        </a:rPr>
                        <a:t>35</a:t>
                      </a:r>
                      <a:endParaRPr lang="en-US" sz="1600" b="1" i="0" u="none" strike="noStrike" dirty="0">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val="4184693644"/>
                  </a:ext>
                </a:extLst>
              </a:tr>
              <a:tr h="533503">
                <a:tc>
                  <a:txBody>
                    <a:bodyPr/>
                    <a:lstStyle/>
                    <a:p>
                      <a:pPr algn="l" fontAlgn="t"/>
                      <a:r>
                        <a:rPr lang="en-US" sz="1600" b="1" u="none" strike="noStrike">
                          <a:effectLst/>
                          <a:latin typeface="Calibri" panose="020F0502020204030204" pitchFamily="34" charset="0"/>
                        </a:rPr>
                        <a:t>Benzisothiazolinone</a:t>
                      </a:r>
                      <a:endParaRPr lang="en-US" sz="1600" b="1" i="0" u="none" strike="noStrike">
                        <a:solidFill>
                          <a:srgbClr val="0000FF"/>
                        </a:solidFill>
                        <a:effectLst/>
                        <a:latin typeface="Calibri" panose="020F0502020204030204" pitchFamily="34" charset="0"/>
                      </a:endParaRPr>
                    </a:p>
                  </a:txBody>
                  <a:tcPr marL="6692" marR="6692" marT="6692" marB="0"/>
                </a:tc>
                <a:tc>
                  <a:txBody>
                    <a:bodyPr/>
                    <a:lstStyle/>
                    <a:p>
                      <a:pPr algn="ctr" fontAlgn="t"/>
                      <a:r>
                        <a:rPr lang="en-US" sz="1600" b="1" u="none" strike="noStrike">
                          <a:effectLst/>
                          <a:latin typeface="Calibri" panose="020F0502020204030204" pitchFamily="34" charset="0"/>
                        </a:rPr>
                        <a:t>3% ME </a:t>
                      </a:r>
                      <a:endParaRPr lang="en-US" sz="1600" b="1" i="0" u="none" strike="noStrike">
                        <a:solidFill>
                          <a:srgbClr val="0000FF"/>
                        </a:solidFill>
                        <a:effectLst/>
                        <a:latin typeface="Calibri" panose="020F0502020204030204" pitchFamily="34" charset="0"/>
                      </a:endParaRPr>
                    </a:p>
                  </a:txBody>
                  <a:tcPr marL="6692" marR="6692" marT="6692" marB="0"/>
                </a:tc>
                <a:tc>
                  <a:txBody>
                    <a:bodyPr/>
                    <a:lstStyle/>
                    <a:p>
                      <a:pPr algn="ctr" fontAlgn="ctr"/>
                      <a:r>
                        <a:rPr lang="en-US" sz="1600" b="1" u="none" strike="noStrike" dirty="0">
                          <a:effectLst/>
                          <a:latin typeface="Calibri" panose="020F0502020204030204" pitchFamily="34" charset="0"/>
                        </a:rPr>
                        <a:t>7-10</a:t>
                      </a:r>
                      <a:endParaRPr lang="en-US" sz="1600" b="1" i="0" u="none" strike="noStrike" dirty="0">
                        <a:solidFill>
                          <a:srgbClr val="0000FF"/>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val="3703565766"/>
                  </a:ext>
                </a:extLst>
              </a:tr>
              <a:tr h="796644">
                <a:tc>
                  <a:txBody>
                    <a:bodyPr/>
                    <a:lstStyle/>
                    <a:p>
                      <a:pPr algn="l" fontAlgn="t"/>
                      <a:r>
                        <a:rPr lang="en-US" sz="1600" b="1" u="none" strike="noStrike">
                          <a:effectLst/>
                          <a:latin typeface="Calibri" panose="020F0502020204030204" pitchFamily="34" charset="0"/>
                        </a:rPr>
                        <a:t>Carbendazin + Tebuconazole</a:t>
                      </a:r>
                      <a:endParaRPr lang="en-US" sz="1600" b="1" i="0" u="none" strike="noStrike">
                        <a:solidFill>
                          <a:srgbClr val="0000FF"/>
                        </a:solidFill>
                        <a:effectLst/>
                        <a:latin typeface="Calibri" panose="020F0502020204030204" pitchFamily="34" charset="0"/>
                      </a:endParaRPr>
                    </a:p>
                  </a:txBody>
                  <a:tcPr marL="6692" marR="6692" marT="6692" marB="0"/>
                </a:tc>
                <a:tc>
                  <a:txBody>
                    <a:bodyPr/>
                    <a:lstStyle/>
                    <a:p>
                      <a:pPr algn="ctr" fontAlgn="t"/>
                      <a:r>
                        <a:rPr lang="en-US" sz="1600" b="1" u="none" strike="noStrike">
                          <a:effectLst/>
                          <a:latin typeface="Calibri" panose="020F0502020204030204" pitchFamily="34" charset="0"/>
                        </a:rPr>
                        <a:t>60% WG &amp; Tech. (98% + 97%)</a:t>
                      </a:r>
                      <a:endParaRPr lang="en-US" sz="1600" b="1" i="0" u="none" strike="noStrike">
                        <a:solidFill>
                          <a:srgbClr val="0000FF"/>
                        </a:solidFill>
                        <a:effectLst/>
                        <a:latin typeface="Calibri" panose="020F0502020204030204" pitchFamily="34" charset="0"/>
                      </a:endParaRPr>
                    </a:p>
                  </a:txBody>
                  <a:tcPr marL="6692" marR="6692" marT="6692" marB="0"/>
                </a:tc>
                <a:tc>
                  <a:txBody>
                    <a:bodyPr/>
                    <a:lstStyle/>
                    <a:p>
                      <a:pPr algn="ctr" fontAlgn="ctr"/>
                      <a:r>
                        <a:rPr lang="en-US" sz="1600" b="1" u="none" strike="noStrike" dirty="0">
                          <a:effectLst/>
                          <a:latin typeface="Calibri" panose="020F0502020204030204" pitchFamily="34" charset="0"/>
                        </a:rPr>
                        <a:t>7-10</a:t>
                      </a:r>
                      <a:endParaRPr lang="en-US" sz="1600" b="1" i="0" u="none" strike="noStrike" dirty="0">
                        <a:solidFill>
                          <a:srgbClr val="0000FF"/>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val="3682456122"/>
                  </a:ext>
                </a:extLst>
              </a:tr>
              <a:tr h="796644">
                <a:tc>
                  <a:txBody>
                    <a:bodyPr/>
                    <a:lstStyle/>
                    <a:p>
                      <a:pPr algn="l" fontAlgn="t"/>
                      <a:r>
                        <a:rPr lang="en-US" sz="1600" b="1" u="none" strike="noStrike" dirty="0" err="1">
                          <a:effectLst/>
                          <a:latin typeface="Calibri" panose="020F0502020204030204" pitchFamily="34" charset="0"/>
                        </a:rPr>
                        <a:t>Flutriafol</a:t>
                      </a:r>
                      <a:r>
                        <a:rPr lang="en-US" sz="1600" b="1" u="none" strike="noStrike" dirty="0">
                          <a:effectLst/>
                          <a:latin typeface="Calibri" panose="020F0502020204030204" pitchFamily="34" charset="0"/>
                        </a:rPr>
                        <a:t> + </a:t>
                      </a:r>
                      <a:r>
                        <a:rPr lang="en-US" sz="1600" b="1" u="none" strike="noStrike" dirty="0" err="1">
                          <a:effectLst/>
                          <a:latin typeface="Calibri" panose="020F0502020204030204" pitchFamily="34" charset="0"/>
                        </a:rPr>
                        <a:t>Tebuconazole</a:t>
                      </a:r>
                      <a:endParaRPr lang="en-US" sz="1600" b="1" i="0" u="none" strike="noStrike" dirty="0">
                        <a:solidFill>
                          <a:srgbClr val="000000"/>
                        </a:solidFill>
                        <a:effectLst/>
                        <a:latin typeface="Calibri" panose="020F0502020204030204" pitchFamily="34" charset="0"/>
                      </a:endParaRPr>
                    </a:p>
                  </a:txBody>
                  <a:tcPr marL="6692" marR="6692" marT="6692" marB="0"/>
                </a:tc>
                <a:tc>
                  <a:txBody>
                    <a:bodyPr/>
                    <a:lstStyle/>
                    <a:p>
                      <a:pPr algn="ctr" fontAlgn="t"/>
                      <a:r>
                        <a:rPr lang="en-US" sz="1600" b="1" u="none" strike="noStrike" dirty="0">
                          <a:effectLst/>
                          <a:latin typeface="Calibri" panose="020F0502020204030204" pitchFamily="34" charset="0"/>
                        </a:rPr>
                        <a:t>30% SC (75g/l + 225 g/l) </a:t>
                      </a:r>
                      <a:endParaRPr lang="en-US" sz="1600" b="1" i="0" u="none" strike="noStrike" dirty="0">
                        <a:solidFill>
                          <a:srgbClr val="000000"/>
                        </a:solidFill>
                        <a:effectLst/>
                        <a:latin typeface="Calibri" panose="020F0502020204030204" pitchFamily="34" charset="0"/>
                      </a:endParaRPr>
                    </a:p>
                  </a:txBody>
                  <a:tcPr marL="6692" marR="6692" marT="6692" marB="0"/>
                </a:tc>
                <a:tc>
                  <a:txBody>
                    <a:bodyPr/>
                    <a:lstStyle/>
                    <a:p>
                      <a:pPr algn="ctr" fontAlgn="ctr"/>
                      <a:r>
                        <a:rPr lang="en-US" sz="1600" b="1" u="none" strike="noStrike" dirty="0">
                          <a:effectLst/>
                          <a:latin typeface="Calibri" panose="020F0502020204030204" pitchFamily="34" charset="0"/>
                        </a:rPr>
                        <a:t>10-20</a:t>
                      </a:r>
                      <a:endParaRPr lang="en-US" sz="1600" b="1" i="0" u="none" strike="noStrike" dirty="0">
                        <a:solidFill>
                          <a:srgbClr val="000000"/>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val="192493662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86896557"/>
              </p:ext>
            </p:extLst>
          </p:nvPr>
        </p:nvGraphicFramePr>
        <p:xfrm>
          <a:off x="3873159" y="450238"/>
          <a:ext cx="4173561" cy="6296534"/>
        </p:xfrm>
        <a:graphic>
          <a:graphicData uri="http://schemas.openxmlformats.org/drawingml/2006/table">
            <a:tbl>
              <a:tblPr>
                <a:tableStyleId>{C4B1156A-380E-4F78-BDF5-A606A8083BF9}</a:tableStyleId>
              </a:tblPr>
              <a:tblGrid>
                <a:gridCol w="1340578">
                  <a:extLst>
                    <a:ext uri="{9D8B030D-6E8A-4147-A177-3AD203B41FA5}">
                      <a16:colId xmlns:a16="http://schemas.microsoft.com/office/drawing/2014/main" val="2071502844"/>
                    </a:ext>
                  </a:extLst>
                </a:gridCol>
                <a:gridCol w="1932650">
                  <a:extLst>
                    <a:ext uri="{9D8B030D-6E8A-4147-A177-3AD203B41FA5}">
                      <a16:colId xmlns:a16="http://schemas.microsoft.com/office/drawing/2014/main" val="937429223"/>
                    </a:ext>
                  </a:extLst>
                </a:gridCol>
                <a:gridCol w="900333">
                  <a:extLst>
                    <a:ext uri="{9D8B030D-6E8A-4147-A177-3AD203B41FA5}">
                      <a16:colId xmlns:a16="http://schemas.microsoft.com/office/drawing/2014/main" val="2096391419"/>
                    </a:ext>
                  </a:extLst>
                </a:gridCol>
              </a:tblGrid>
              <a:tr h="236376">
                <a:tc>
                  <a:txBody>
                    <a:bodyPr/>
                    <a:lstStyle/>
                    <a:p>
                      <a:pPr algn="ctr" fontAlgn="ctr"/>
                      <a:r>
                        <a:rPr lang="en-US" sz="1550" b="1" u="none" strike="noStrike" dirty="0">
                          <a:effectLst/>
                          <a:latin typeface="Calibri" panose="020F0502020204030204" pitchFamily="34" charset="0"/>
                        </a:rPr>
                        <a:t>Product</a:t>
                      </a:r>
                      <a:endParaRPr lang="en-US" sz="1550" b="1" i="0" u="none" strike="noStrike" dirty="0">
                        <a:solidFill>
                          <a:schemeClr val="tx1"/>
                        </a:solidFill>
                        <a:effectLst/>
                        <a:latin typeface="Calibri" panose="020F0502020204030204" pitchFamily="34" charset="0"/>
                      </a:endParaRPr>
                    </a:p>
                  </a:txBody>
                  <a:tcPr marL="6692" marR="6692" marT="6692" marB="0" anchor="ctr"/>
                </a:tc>
                <a:tc>
                  <a:txBody>
                    <a:bodyPr/>
                    <a:lstStyle/>
                    <a:p>
                      <a:pPr algn="ctr" fontAlgn="ctr"/>
                      <a:r>
                        <a:rPr lang="en-US" sz="1550" b="1" u="none" strike="noStrike" dirty="0">
                          <a:effectLst/>
                          <a:latin typeface="Calibri" panose="020F0502020204030204" pitchFamily="34" charset="0"/>
                        </a:rPr>
                        <a:t>Formulation</a:t>
                      </a:r>
                      <a:endParaRPr lang="en-US" sz="1550" b="1" i="0" u="none" strike="noStrike" dirty="0">
                        <a:solidFill>
                          <a:schemeClr val="tx1"/>
                        </a:solidFill>
                        <a:effectLst/>
                        <a:latin typeface="Calibri" panose="020F0502020204030204" pitchFamily="34" charset="0"/>
                      </a:endParaRPr>
                    </a:p>
                  </a:txBody>
                  <a:tcPr marL="6692" marR="6692" marT="6692" marB="0" anchor="ctr"/>
                </a:tc>
                <a:tc>
                  <a:txBody>
                    <a:bodyPr/>
                    <a:lstStyle/>
                    <a:p>
                      <a:pPr algn="ctr" fontAlgn="ctr"/>
                      <a:r>
                        <a:rPr lang="en-US" sz="1550" b="1" u="none" strike="noStrike" dirty="0">
                          <a:effectLst/>
                          <a:latin typeface="Calibri" panose="020F0502020204030204" pitchFamily="34" charset="0"/>
                        </a:rPr>
                        <a:t>PHI (D)</a:t>
                      </a:r>
                      <a:endParaRPr lang="en-US" sz="1550" b="1" i="0" u="none" strike="noStrike" dirty="0">
                        <a:solidFill>
                          <a:schemeClr val="tx1"/>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val="1588476358"/>
                  </a:ext>
                </a:extLst>
              </a:tr>
              <a:tr h="234860">
                <a:tc>
                  <a:txBody>
                    <a:bodyPr/>
                    <a:lstStyle/>
                    <a:p>
                      <a:pPr algn="l" fontAlgn="t"/>
                      <a:r>
                        <a:rPr lang="en-US" sz="1550" b="1" u="none" strike="noStrike">
                          <a:effectLst/>
                          <a:latin typeface="Calibri" panose="020F0502020204030204" pitchFamily="34" charset="0"/>
                        </a:rPr>
                        <a:t>Iprobenfos</a:t>
                      </a:r>
                      <a:endParaRPr lang="en-US" sz="1550" b="1" i="0" u="none" strike="noStrike">
                        <a:solidFill>
                          <a:srgbClr val="000000"/>
                        </a:solidFill>
                        <a:effectLst/>
                        <a:latin typeface="Calibri" panose="020F0502020204030204" pitchFamily="34" charset="0"/>
                      </a:endParaRPr>
                    </a:p>
                  </a:txBody>
                  <a:tcPr marL="5134" marR="5134" marT="5134" marB="0"/>
                </a:tc>
                <a:tc>
                  <a:txBody>
                    <a:bodyPr/>
                    <a:lstStyle/>
                    <a:p>
                      <a:pPr algn="ctr" fontAlgn="t"/>
                      <a:r>
                        <a:rPr lang="en-US" sz="1550" b="1" u="none" strike="noStrike" dirty="0">
                          <a:effectLst/>
                          <a:latin typeface="Calibri" panose="020F0502020204030204" pitchFamily="34" charset="0"/>
                        </a:rPr>
                        <a:t>50% EC &amp; 40% EC</a:t>
                      </a:r>
                      <a:endParaRPr lang="en-US" sz="1550" b="1" i="0" u="none" strike="noStrike" dirty="0">
                        <a:solidFill>
                          <a:srgbClr val="000000"/>
                        </a:solidFill>
                        <a:effectLst/>
                        <a:latin typeface="Calibri" panose="020F0502020204030204" pitchFamily="34" charset="0"/>
                      </a:endParaRPr>
                    </a:p>
                  </a:txBody>
                  <a:tcPr marL="5134" marR="5134" marT="5134" marB="0"/>
                </a:tc>
                <a:tc>
                  <a:txBody>
                    <a:bodyPr/>
                    <a:lstStyle/>
                    <a:p>
                      <a:pPr algn="ctr" fontAlgn="ctr"/>
                      <a:r>
                        <a:rPr lang="en-US" sz="1550" b="1" u="none" strike="noStrike" dirty="0">
                          <a:effectLst/>
                          <a:latin typeface="Calibri" panose="020F0502020204030204" pitchFamily="34" charset="0"/>
                        </a:rPr>
                        <a:t>21</a:t>
                      </a:r>
                      <a:endParaRPr lang="en-US" sz="1550" b="1" i="0" u="none" strike="noStrike" dirty="0">
                        <a:solidFill>
                          <a:srgbClr val="000000"/>
                        </a:solidFill>
                        <a:effectLst/>
                        <a:latin typeface="Calibri" panose="020F0502020204030204" pitchFamily="34" charset="0"/>
                      </a:endParaRPr>
                    </a:p>
                  </a:txBody>
                  <a:tcPr marL="5134" marR="5134" marT="5134" marB="0" anchor="ctr"/>
                </a:tc>
                <a:extLst>
                  <a:ext uri="{0D108BD9-81ED-4DB2-BD59-A6C34878D82A}">
                    <a16:rowId xmlns:a16="http://schemas.microsoft.com/office/drawing/2014/main" val="70194325"/>
                  </a:ext>
                </a:extLst>
              </a:tr>
              <a:tr h="464724">
                <a:tc>
                  <a:txBody>
                    <a:bodyPr/>
                    <a:lstStyle/>
                    <a:p>
                      <a:pPr algn="l" fontAlgn="t"/>
                      <a:r>
                        <a:rPr lang="en-US" sz="1550" b="1" u="none" strike="noStrike">
                          <a:effectLst/>
                          <a:latin typeface="Calibri" panose="020F0502020204030204" pitchFamily="34" charset="0"/>
                        </a:rPr>
                        <a:t>Isoprothiolane</a:t>
                      </a:r>
                      <a:endParaRPr lang="en-US" sz="1550" b="1" i="0" u="none" strike="noStrike">
                        <a:solidFill>
                          <a:srgbClr val="000000"/>
                        </a:solidFill>
                        <a:effectLst/>
                        <a:latin typeface="Calibri" panose="020F0502020204030204" pitchFamily="34" charset="0"/>
                      </a:endParaRPr>
                    </a:p>
                  </a:txBody>
                  <a:tcPr marL="5134" marR="5134" marT="5134" marB="0"/>
                </a:tc>
                <a:tc>
                  <a:txBody>
                    <a:bodyPr/>
                    <a:lstStyle/>
                    <a:p>
                      <a:pPr algn="ctr" fontAlgn="t"/>
                      <a:r>
                        <a:rPr lang="en-US" sz="1550" b="1" u="none" strike="noStrike" dirty="0">
                          <a:effectLst/>
                          <a:latin typeface="Calibri" panose="020F0502020204030204" pitchFamily="34" charset="0"/>
                        </a:rPr>
                        <a:t>40%EC</a:t>
                      </a:r>
                      <a:endParaRPr lang="en-US" sz="1550" b="1" i="0" u="none" strike="noStrike" dirty="0">
                        <a:solidFill>
                          <a:srgbClr val="000000"/>
                        </a:solidFill>
                        <a:effectLst/>
                        <a:latin typeface="Calibri" panose="020F0502020204030204" pitchFamily="34" charset="0"/>
                      </a:endParaRPr>
                    </a:p>
                  </a:txBody>
                  <a:tcPr marL="5134" marR="5134" marT="5134" marB="0"/>
                </a:tc>
                <a:tc>
                  <a:txBody>
                    <a:bodyPr/>
                    <a:lstStyle/>
                    <a:p>
                      <a:pPr algn="ctr" fontAlgn="ctr"/>
                      <a:r>
                        <a:rPr lang="en-US" sz="1550" b="1" u="none" strike="noStrike" dirty="0">
                          <a:effectLst/>
                          <a:latin typeface="Calibri" panose="020F0502020204030204" pitchFamily="34" charset="0"/>
                        </a:rPr>
                        <a:t>14</a:t>
                      </a:r>
                      <a:endParaRPr lang="en-US" sz="1550" b="1" i="0" u="none" strike="noStrike" dirty="0">
                        <a:solidFill>
                          <a:srgbClr val="000000"/>
                        </a:solidFill>
                        <a:effectLst/>
                        <a:latin typeface="Calibri" panose="020F0502020204030204" pitchFamily="34" charset="0"/>
                      </a:endParaRPr>
                    </a:p>
                  </a:txBody>
                  <a:tcPr marL="5134" marR="5134" marT="5134" marB="0" anchor="ctr"/>
                </a:tc>
                <a:extLst>
                  <a:ext uri="{0D108BD9-81ED-4DB2-BD59-A6C34878D82A}">
                    <a16:rowId xmlns:a16="http://schemas.microsoft.com/office/drawing/2014/main" val="3109437180"/>
                  </a:ext>
                </a:extLst>
              </a:tr>
              <a:tr h="924452">
                <a:tc>
                  <a:txBody>
                    <a:bodyPr/>
                    <a:lstStyle/>
                    <a:p>
                      <a:pPr algn="l" fontAlgn="t"/>
                      <a:r>
                        <a:rPr lang="en-US" sz="1550" b="1" u="none" strike="noStrike">
                          <a:effectLst/>
                          <a:latin typeface="Calibri" panose="020F0502020204030204" pitchFamily="34" charset="0"/>
                        </a:rPr>
                        <a:t>Jingangmycin A + Tebuconazole</a:t>
                      </a:r>
                      <a:endParaRPr lang="en-US" sz="1550" b="1" i="0" u="none" strike="noStrike">
                        <a:solidFill>
                          <a:srgbClr val="0000FF"/>
                        </a:solidFill>
                        <a:effectLst/>
                        <a:latin typeface="Calibri" panose="020F0502020204030204" pitchFamily="34" charset="0"/>
                      </a:endParaRPr>
                    </a:p>
                  </a:txBody>
                  <a:tcPr marL="5134" marR="5134" marT="5134" marB="0"/>
                </a:tc>
                <a:tc>
                  <a:txBody>
                    <a:bodyPr/>
                    <a:lstStyle/>
                    <a:p>
                      <a:pPr algn="ctr" fontAlgn="t"/>
                      <a:r>
                        <a:rPr lang="en-US" sz="1550" b="1" u="none" strike="noStrike" dirty="0">
                          <a:effectLst/>
                          <a:latin typeface="Calibri" panose="020F0502020204030204" pitchFamily="34" charset="0"/>
                        </a:rPr>
                        <a:t>17% SC (12% + 5%)</a:t>
                      </a:r>
                      <a:endParaRPr lang="en-US" sz="1550" b="1" i="0" u="none" strike="noStrike" dirty="0">
                        <a:solidFill>
                          <a:srgbClr val="0000FF"/>
                        </a:solidFill>
                        <a:effectLst/>
                        <a:latin typeface="Calibri" panose="020F0502020204030204" pitchFamily="34" charset="0"/>
                      </a:endParaRPr>
                    </a:p>
                  </a:txBody>
                  <a:tcPr marL="5134" marR="5134" marT="5134" marB="0"/>
                </a:tc>
                <a:tc>
                  <a:txBody>
                    <a:bodyPr/>
                    <a:lstStyle/>
                    <a:p>
                      <a:pPr algn="ctr" fontAlgn="ctr"/>
                      <a:r>
                        <a:rPr lang="en-US" sz="1550" b="1" u="none" strike="noStrike" dirty="0">
                          <a:effectLst/>
                          <a:latin typeface="Calibri" panose="020F0502020204030204" pitchFamily="34" charset="0"/>
                        </a:rPr>
                        <a:t>7-10</a:t>
                      </a:r>
                      <a:endParaRPr lang="en-US" sz="1550" b="1" i="0" u="none" strike="noStrike" dirty="0">
                        <a:solidFill>
                          <a:srgbClr val="0000FF"/>
                        </a:solidFill>
                        <a:effectLst/>
                        <a:latin typeface="Calibri" panose="020F0502020204030204" pitchFamily="34" charset="0"/>
                      </a:endParaRPr>
                    </a:p>
                  </a:txBody>
                  <a:tcPr marL="5134" marR="5134" marT="5134" marB="0" anchor="ctr"/>
                </a:tc>
                <a:extLst>
                  <a:ext uri="{0D108BD9-81ED-4DB2-BD59-A6C34878D82A}">
                    <a16:rowId xmlns:a16="http://schemas.microsoft.com/office/drawing/2014/main" val="3775603461"/>
                  </a:ext>
                </a:extLst>
              </a:tr>
              <a:tr h="694588">
                <a:tc>
                  <a:txBody>
                    <a:bodyPr/>
                    <a:lstStyle/>
                    <a:p>
                      <a:pPr algn="l" fontAlgn="t"/>
                      <a:r>
                        <a:rPr lang="en-US" sz="1550" b="1" u="none" strike="noStrike" dirty="0" err="1">
                          <a:effectLst/>
                          <a:latin typeface="Calibri" panose="020F0502020204030204" pitchFamily="34" charset="0"/>
                        </a:rPr>
                        <a:t>Kasugamy</a:t>
                      </a:r>
                      <a:r>
                        <a:rPr lang="en-US" sz="1550" b="1" u="none" strike="noStrike" dirty="0">
                          <a:effectLst/>
                          <a:latin typeface="Calibri" panose="020F0502020204030204" pitchFamily="34" charset="0"/>
                        </a:rPr>
                        <a:t> </a:t>
                      </a:r>
                      <a:r>
                        <a:rPr lang="en-US" sz="1550" b="1" u="none" strike="noStrike" dirty="0" err="1">
                          <a:effectLst/>
                          <a:latin typeface="Calibri" panose="020F0502020204030204" pitchFamily="34" charset="0"/>
                        </a:rPr>
                        <a:t>cin</a:t>
                      </a:r>
                      <a:r>
                        <a:rPr lang="en-US" sz="1550" b="1" u="none" strike="noStrike" dirty="0">
                          <a:effectLst/>
                          <a:latin typeface="Calibri" panose="020F0502020204030204" pitchFamily="34" charset="0"/>
                        </a:rPr>
                        <a:t> + </a:t>
                      </a:r>
                      <a:r>
                        <a:rPr lang="en-US" sz="1550" b="1" u="none" strike="noStrike" dirty="0" err="1">
                          <a:effectLst/>
                          <a:latin typeface="Calibri" panose="020F0502020204030204" pitchFamily="34" charset="0"/>
                        </a:rPr>
                        <a:t>Triey</a:t>
                      </a:r>
                      <a:r>
                        <a:rPr lang="en-US" sz="1550" b="1" u="none" strike="noStrike" dirty="0">
                          <a:effectLst/>
                          <a:latin typeface="Calibri" panose="020F0502020204030204" pitchFamily="34" charset="0"/>
                        </a:rPr>
                        <a:t> </a:t>
                      </a:r>
                      <a:r>
                        <a:rPr lang="en-US" sz="1550" b="1" u="none" strike="noStrike" dirty="0" err="1">
                          <a:effectLst/>
                          <a:latin typeface="Calibri" panose="020F0502020204030204" pitchFamily="34" charset="0"/>
                        </a:rPr>
                        <a:t>clazde</a:t>
                      </a:r>
                      <a:endParaRPr lang="en-US" sz="1550" b="1" i="0" u="none" strike="noStrike" dirty="0">
                        <a:solidFill>
                          <a:srgbClr val="000000"/>
                        </a:solidFill>
                        <a:effectLst/>
                        <a:latin typeface="Calibri" panose="020F0502020204030204" pitchFamily="34" charset="0"/>
                      </a:endParaRPr>
                    </a:p>
                  </a:txBody>
                  <a:tcPr marL="5134" marR="5134" marT="5134" marB="0"/>
                </a:tc>
                <a:tc>
                  <a:txBody>
                    <a:bodyPr/>
                    <a:lstStyle/>
                    <a:p>
                      <a:pPr algn="ctr" fontAlgn="t"/>
                      <a:r>
                        <a:rPr lang="en-US" sz="1550" b="1" u="none" strike="noStrike" dirty="0">
                          <a:effectLst/>
                          <a:latin typeface="Calibri" panose="020F0502020204030204" pitchFamily="34" charset="0"/>
                        </a:rPr>
                        <a:t>13% WP (3% + 10%)</a:t>
                      </a:r>
                      <a:endParaRPr lang="en-US" sz="1550" b="1" i="0" u="none" strike="noStrike" dirty="0">
                        <a:solidFill>
                          <a:srgbClr val="000000"/>
                        </a:solidFill>
                        <a:effectLst/>
                        <a:latin typeface="Calibri" panose="020F0502020204030204" pitchFamily="34" charset="0"/>
                      </a:endParaRPr>
                    </a:p>
                  </a:txBody>
                  <a:tcPr marL="5134" marR="5134" marT="5134" marB="0"/>
                </a:tc>
                <a:tc>
                  <a:txBody>
                    <a:bodyPr/>
                    <a:lstStyle/>
                    <a:p>
                      <a:pPr algn="ctr" fontAlgn="ctr"/>
                      <a:r>
                        <a:rPr lang="en-US" sz="1550" b="1" u="none" strike="noStrike" dirty="0">
                          <a:effectLst/>
                          <a:latin typeface="Calibri" panose="020F0502020204030204" pitchFamily="34" charset="0"/>
                        </a:rPr>
                        <a:t>7-10</a:t>
                      </a:r>
                      <a:endParaRPr lang="en-US" sz="1550" b="1" i="0" u="none" strike="noStrike" dirty="0">
                        <a:solidFill>
                          <a:srgbClr val="000000"/>
                        </a:solidFill>
                        <a:effectLst/>
                        <a:latin typeface="Calibri" panose="020F0502020204030204" pitchFamily="34" charset="0"/>
                      </a:endParaRPr>
                    </a:p>
                  </a:txBody>
                  <a:tcPr marL="5134" marR="5134" marT="5134" marB="0" anchor="ctr"/>
                </a:tc>
                <a:extLst>
                  <a:ext uri="{0D108BD9-81ED-4DB2-BD59-A6C34878D82A}">
                    <a16:rowId xmlns:a16="http://schemas.microsoft.com/office/drawing/2014/main" val="2641503960"/>
                  </a:ext>
                </a:extLst>
              </a:tr>
              <a:tr h="234860">
                <a:tc>
                  <a:txBody>
                    <a:bodyPr/>
                    <a:lstStyle/>
                    <a:p>
                      <a:pPr algn="l" fontAlgn="t"/>
                      <a:r>
                        <a:rPr lang="en-US" sz="1550" b="1" u="none" strike="noStrike" dirty="0" err="1">
                          <a:effectLst/>
                          <a:latin typeface="Calibri" panose="020F0502020204030204" pitchFamily="34" charset="0"/>
                        </a:rPr>
                        <a:t>Kasugamycin</a:t>
                      </a:r>
                      <a:endParaRPr lang="en-US" sz="1550" b="1" i="0" u="none" strike="noStrike" dirty="0">
                        <a:solidFill>
                          <a:srgbClr val="000000"/>
                        </a:solidFill>
                        <a:effectLst/>
                        <a:latin typeface="Calibri" panose="020F0502020204030204" pitchFamily="34" charset="0"/>
                      </a:endParaRPr>
                    </a:p>
                  </a:txBody>
                  <a:tcPr marL="5134" marR="5134" marT="5134" marB="0"/>
                </a:tc>
                <a:tc>
                  <a:txBody>
                    <a:bodyPr/>
                    <a:lstStyle/>
                    <a:p>
                      <a:pPr algn="ctr" fontAlgn="t"/>
                      <a:r>
                        <a:rPr lang="en-US" sz="1550" b="1" u="none" strike="noStrike" dirty="0">
                          <a:effectLst/>
                          <a:latin typeface="Calibri" panose="020F0502020204030204" pitchFamily="34" charset="0"/>
                        </a:rPr>
                        <a:t>4% WP &amp; 55% Tech.</a:t>
                      </a:r>
                      <a:endParaRPr lang="en-US" sz="1550" b="1" i="0" u="none" strike="noStrike" dirty="0">
                        <a:solidFill>
                          <a:srgbClr val="000000"/>
                        </a:solidFill>
                        <a:effectLst/>
                        <a:latin typeface="Calibri" panose="020F0502020204030204" pitchFamily="34" charset="0"/>
                      </a:endParaRPr>
                    </a:p>
                  </a:txBody>
                  <a:tcPr marL="5134" marR="5134" marT="5134" marB="0"/>
                </a:tc>
                <a:tc>
                  <a:txBody>
                    <a:bodyPr/>
                    <a:lstStyle/>
                    <a:p>
                      <a:pPr algn="ctr" fontAlgn="ctr"/>
                      <a:r>
                        <a:rPr lang="en-US" sz="1550" b="1" u="none" strike="noStrike" dirty="0">
                          <a:effectLst/>
                          <a:latin typeface="Calibri" panose="020F0502020204030204" pitchFamily="34" charset="0"/>
                        </a:rPr>
                        <a:t>21</a:t>
                      </a:r>
                      <a:endParaRPr lang="en-US" sz="1550" b="1" i="0" u="none" strike="noStrike" dirty="0">
                        <a:solidFill>
                          <a:srgbClr val="000000"/>
                        </a:solidFill>
                        <a:effectLst/>
                        <a:latin typeface="Calibri" panose="020F0502020204030204" pitchFamily="34" charset="0"/>
                      </a:endParaRPr>
                    </a:p>
                  </a:txBody>
                  <a:tcPr marL="5134" marR="5134" marT="5134" marB="0" anchor="ctr"/>
                </a:tc>
                <a:extLst>
                  <a:ext uri="{0D108BD9-81ED-4DB2-BD59-A6C34878D82A}">
                    <a16:rowId xmlns:a16="http://schemas.microsoft.com/office/drawing/2014/main" val="2099718524"/>
                  </a:ext>
                </a:extLst>
              </a:tr>
              <a:tr h="1154316">
                <a:tc>
                  <a:txBody>
                    <a:bodyPr/>
                    <a:lstStyle/>
                    <a:p>
                      <a:pPr algn="l" fontAlgn="t"/>
                      <a:r>
                        <a:rPr lang="en-US" sz="1550" b="1" u="none" strike="noStrike" dirty="0" err="1">
                          <a:effectLst/>
                          <a:latin typeface="Calibri" panose="020F0502020204030204" pitchFamily="34" charset="0"/>
                        </a:rPr>
                        <a:t>Kasugamycin</a:t>
                      </a:r>
                      <a:r>
                        <a:rPr lang="en-US" sz="1550" b="1" u="none" strike="noStrike" dirty="0">
                          <a:effectLst/>
                          <a:latin typeface="Calibri" panose="020F0502020204030204" pitchFamily="34" charset="0"/>
                        </a:rPr>
                        <a:t> + Copper Oxychloride</a:t>
                      </a:r>
                      <a:br>
                        <a:rPr lang="en-US" sz="1550" b="1" u="none" strike="noStrike" dirty="0">
                          <a:effectLst/>
                          <a:latin typeface="Calibri" panose="020F0502020204030204" pitchFamily="34" charset="0"/>
                        </a:rPr>
                      </a:br>
                      <a:r>
                        <a:rPr lang="en-US" sz="1550" b="1" u="none" strike="noStrike" dirty="0">
                          <a:effectLst/>
                          <a:latin typeface="Calibri" panose="020F0502020204030204" pitchFamily="34" charset="0"/>
                        </a:rPr>
                        <a:t>(Castle)</a:t>
                      </a:r>
                      <a:endParaRPr lang="en-US" sz="1550" b="1" i="0" u="none" strike="noStrike" dirty="0">
                        <a:solidFill>
                          <a:srgbClr val="000000"/>
                        </a:solidFill>
                        <a:effectLst/>
                        <a:latin typeface="Calibri" panose="020F0502020204030204" pitchFamily="34" charset="0"/>
                      </a:endParaRPr>
                    </a:p>
                  </a:txBody>
                  <a:tcPr marL="5134" marR="5134" marT="5134" marB="0"/>
                </a:tc>
                <a:tc>
                  <a:txBody>
                    <a:bodyPr/>
                    <a:lstStyle/>
                    <a:p>
                      <a:pPr algn="ctr" fontAlgn="t"/>
                      <a:r>
                        <a:rPr lang="en-US" sz="1550" b="1" u="none" strike="noStrike">
                          <a:effectLst/>
                          <a:latin typeface="Calibri" panose="020F0502020204030204" pitchFamily="34" charset="0"/>
                        </a:rPr>
                        <a:t>50% WP (5% + 45%) &amp; Tech. (Kasugamycin 65% + Copper Oxychloride 90%)</a:t>
                      </a:r>
                      <a:endParaRPr lang="en-US" sz="1550" b="1" i="0" u="none" strike="noStrike">
                        <a:solidFill>
                          <a:srgbClr val="000000"/>
                        </a:solidFill>
                        <a:effectLst/>
                        <a:latin typeface="Calibri" panose="020F0502020204030204" pitchFamily="34" charset="0"/>
                      </a:endParaRPr>
                    </a:p>
                  </a:txBody>
                  <a:tcPr marL="5134" marR="5134" marT="5134" marB="0"/>
                </a:tc>
                <a:tc>
                  <a:txBody>
                    <a:bodyPr/>
                    <a:lstStyle/>
                    <a:p>
                      <a:pPr algn="ctr" fontAlgn="ctr"/>
                      <a:r>
                        <a:rPr lang="en-US" sz="1550" b="1" u="none" strike="noStrike" dirty="0">
                          <a:effectLst/>
                          <a:latin typeface="Calibri" panose="020F0502020204030204" pitchFamily="34" charset="0"/>
                        </a:rPr>
                        <a:t>21</a:t>
                      </a:r>
                      <a:endParaRPr lang="en-US" sz="1550" b="1" i="0" u="none" strike="noStrike" dirty="0">
                        <a:solidFill>
                          <a:srgbClr val="000000"/>
                        </a:solidFill>
                        <a:effectLst/>
                        <a:latin typeface="Calibri" panose="020F0502020204030204" pitchFamily="34" charset="0"/>
                      </a:endParaRPr>
                    </a:p>
                  </a:txBody>
                  <a:tcPr marL="5134" marR="5134" marT="5134" marB="0" anchor="ctr"/>
                </a:tc>
                <a:extLst>
                  <a:ext uri="{0D108BD9-81ED-4DB2-BD59-A6C34878D82A}">
                    <a16:rowId xmlns:a16="http://schemas.microsoft.com/office/drawing/2014/main" val="2727293835"/>
                  </a:ext>
                </a:extLst>
              </a:tr>
              <a:tr h="924452">
                <a:tc>
                  <a:txBody>
                    <a:bodyPr/>
                    <a:lstStyle/>
                    <a:p>
                      <a:pPr algn="l" fontAlgn="t"/>
                      <a:r>
                        <a:rPr lang="en-US" sz="1550" b="1" u="none" strike="noStrike" dirty="0" err="1">
                          <a:effectLst/>
                          <a:latin typeface="Calibri" panose="020F0502020204030204" pitchFamily="34" charset="0"/>
                        </a:rPr>
                        <a:t>Kasugamycin</a:t>
                      </a:r>
                      <a:r>
                        <a:rPr lang="en-US" sz="1550" b="1" u="none" strike="noStrike" dirty="0">
                          <a:effectLst/>
                          <a:latin typeface="Calibri" panose="020F0502020204030204" pitchFamily="34" charset="0"/>
                        </a:rPr>
                        <a:t> + </a:t>
                      </a:r>
                      <a:r>
                        <a:rPr lang="en-US" sz="1550" b="1" u="none" strike="noStrike" dirty="0" err="1">
                          <a:effectLst/>
                          <a:latin typeface="Calibri" panose="020F0502020204030204" pitchFamily="34" charset="0"/>
                        </a:rPr>
                        <a:t>Tricyclazole</a:t>
                      </a:r>
                      <a:endParaRPr lang="en-US" sz="1550" b="1" i="0" u="none" strike="noStrike" dirty="0">
                        <a:solidFill>
                          <a:srgbClr val="000000"/>
                        </a:solidFill>
                        <a:effectLst/>
                        <a:latin typeface="Calibri" panose="020F0502020204030204" pitchFamily="34" charset="0"/>
                      </a:endParaRPr>
                    </a:p>
                  </a:txBody>
                  <a:tcPr marL="5134" marR="5134" marT="5134" marB="0"/>
                </a:tc>
                <a:tc>
                  <a:txBody>
                    <a:bodyPr/>
                    <a:lstStyle/>
                    <a:p>
                      <a:pPr algn="ctr" fontAlgn="t"/>
                      <a:r>
                        <a:rPr lang="en-US" sz="1550" b="1" u="none" strike="noStrike">
                          <a:effectLst/>
                          <a:latin typeface="Calibri" panose="020F0502020204030204" pitchFamily="34" charset="0"/>
                        </a:rPr>
                        <a:t>13% WP (3% + 10%) &amp; Tech. (Kasugamycin 55% + Tricyclazole 95%)</a:t>
                      </a:r>
                      <a:endParaRPr lang="en-US" sz="1550" b="1" i="0" u="none" strike="noStrike">
                        <a:solidFill>
                          <a:srgbClr val="000000"/>
                        </a:solidFill>
                        <a:effectLst/>
                        <a:latin typeface="Calibri" panose="020F0502020204030204" pitchFamily="34" charset="0"/>
                      </a:endParaRPr>
                    </a:p>
                  </a:txBody>
                  <a:tcPr marL="5134" marR="5134" marT="5134" marB="0"/>
                </a:tc>
                <a:tc>
                  <a:txBody>
                    <a:bodyPr/>
                    <a:lstStyle/>
                    <a:p>
                      <a:pPr algn="ctr" fontAlgn="ctr"/>
                      <a:r>
                        <a:rPr lang="en-US" sz="1550" b="1" u="none" strike="noStrike" dirty="0">
                          <a:effectLst/>
                          <a:latin typeface="Calibri" panose="020F0502020204030204" pitchFamily="34" charset="0"/>
                        </a:rPr>
                        <a:t>7-10</a:t>
                      </a:r>
                      <a:endParaRPr lang="en-US" sz="1550" b="1" i="0" u="none" strike="noStrike" dirty="0">
                        <a:solidFill>
                          <a:srgbClr val="000000"/>
                        </a:solidFill>
                        <a:effectLst/>
                        <a:latin typeface="Calibri" panose="020F0502020204030204" pitchFamily="34" charset="0"/>
                      </a:endParaRPr>
                    </a:p>
                  </a:txBody>
                  <a:tcPr marL="5134" marR="5134" marT="5134" marB="0" anchor="ctr"/>
                </a:tc>
                <a:extLst>
                  <a:ext uri="{0D108BD9-81ED-4DB2-BD59-A6C34878D82A}">
                    <a16:rowId xmlns:a16="http://schemas.microsoft.com/office/drawing/2014/main" val="3749892521"/>
                  </a:ext>
                </a:extLst>
              </a:tr>
              <a:tr h="694588">
                <a:tc>
                  <a:txBody>
                    <a:bodyPr/>
                    <a:lstStyle/>
                    <a:p>
                      <a:pPr algn="l" fontAlgn="t"/>
                      <a:r>
                        <a:rPr lang="en-US" sz="1550" b="1" u="none" strike="noStrike">
                          <a:effectLst/>
                          <a:latin typeface="Calibri" panose="020F0502020204030204" pitchFamily="34" charset="0"/>
                        </a:rPr>
                        <a:t>Kresoxim-Methyl + Fenoxanil</a:t>
                      </a:r>
                      <a:endParaRPr lang="en-US" sz="1550" b="1" i="0" u="none" strike="noStrike">
                        <a:solidFill>
                          <a:srgbClr val="000000"/>
                        </a:solidFill>
                        <a:effectLst/>
                        <a:latin typeface="Calibri" panose="020F0502020204030204" pitchFamily="34" charset="0"/>
                      </a:endParaRPr>
                    </a:p>
                  </a:txBody>
                  <a:tcPr marL="5134" marR="5134" marT="5134" marB="0"/>
                </a:tc>
                <a:tc>
                  <a:txBody>
                    <a:bodyPr/>
                    <a:lstStyle/>
                    <a:p>
                      <a:pPr algn="ctr" fontAlgn="t"/>
                      <a:r>
                        <a:rPr lang="pl-PL" sz="1550" b="1" u="none" strike="noStrike">
                          <a:effectLst/>
                          <a:latin typeface="Calibri" panose="020F0502020204030204" pitchFamily="34" charset="0"/>
                        </a:rPr>
                        <a:t>26% SC &amp; 95% + 96% Tech </a:t>
                      </a:r>
                      <a:endParaRPr lang="pl-PL" sz="1550" b="1" i="0" u="none" strike="noStrike">
                        <a:solidFill>
                          <a:srgbClr val="000000"/>
                        </a:solidFill>
                        <a:effectLst/>
                        <a:latin typeface="Calibri" panose="020F0502020204030204" pitchFamily="34" charset="0"/>
                      </a:endParaRPr>
                    </a:p>
                  </a:txBody>
                  <a:tcPr marL="5134" marR="5134" marT="5134" marB="0"/>
                </a:tc>
                <a:tc>
                  <a:txBody>
                    <a:bodyPr/>
                    <a:lstStyle/>
                    <a:p>
                      <a:pPr algn="ctr" fontAlgn="ctr"/>
                      <a:r>
                        <a:rPr lang="en-US" sz="1550" b="1" u="none" strike="noStrike" dirty="0">
                          <a:effectLst/>
                          <a:latin typeface="Calibri" panose="020F0502020204030204" pitchFamily="34" charset="0"/>
                        </a:rPr>
                        <a:t>21</a:t>
                      </a:r>
                      <a:endParaRPr lang="en-US" sz="1550" b="1" i="0" u="none" strike="noStrike" dirty="0">
                        <a:solidFill>
                          <a:srgbClr val="000000"/>
                        </a:solidFill>
                        <a:effectLst/>
                        <a:latin typeface="Calibri" panose="020F0502020204030204" pitchFamily="34" charset="0"/>
                      </a:endParaRPr>
                    </a:p>
                  </a:txBody>
                  <a:tcPr marL="5134" marR="5134" marT="5134" marB="0" anchor="ctr"/>
                </a:tc>
                <a:extLst>
                  <a:ext uri="{0D108BD9-81ED-4DB2-BD59-A6C34878D82A}">
                    <a16:rowId xmlns:a16="http://schemas.microsoft.com/office/drawing/2014/main" val="3975299183"/>
                  </a:ext>
                </a:extLst>
              </a:tr>
              <a:tr h="694588">
                <a:tc>
                  <a:txBody>
                    <a:bodyPr/>
                    <a:lstStyle/>
                    <a:p>
                      <a:pPr algn="l" fontAlgn="t"/>
                      <a:r>
                        <a:rPr lang="en-US" sz="1550" b="1" u="none" strike="noStrike" dirty="0" err="1">
                          <a:effectLst/>
                          <a:latin typeface="Calibri" panose="020F0502020204030204" pitchFamily="34" charset="0"/>
                        </a:rPr>
                        <a:t>Propiconazole</a:t>
                      </a:r>
                      <a:r>
                        <a:rPr lang="en-US" sz="1550" b="1" u="none" strike="noStrike" dirty="0">
                          <a:effectLst/>
                          <a:latin typeface="Calibri" panose="020F0502020204030204" pitchFamily="34" charset="0"/>
                        </a:rPr>
                        <a:t> </a:t>
                      </a:r>
                      <a:br>
                        <a:rPr lang="en-US" sz="1550" b="1" u="none" strike="noStrike" dirty="0">
                          <a:effectLst/>
                          <a:latin typeface="Calibri" panose="020F0502020204030204" pitchFamily="34" charset="0"/>
                        </a:rPr>
                      </a:br>
                      <a:r>
                        <a:rPr lang="en-US" sz="1550" b="1" u="none" strike="noStrike" dirty="0">
                          <a:effectLst/>
                          <a:latin typeface="Calibri" panose="020F0502020204030204" pitchFamily="34" charset="0"/>
                        </a:rPr>
                        <a:t>(Tilt)</a:t>
                      </a:r>
                      <a:endParaRPr lang="en-US" sz="1550" b="1" i="0" u="none" strike="noStrike" dirty="0">
                        <a:solidFill>
                          <a:srgbClr val="000000"/>
                        </a:solidFill>
                        <a:effectLst/>
                        <a:latin typeface="Calibri" panose="020F0502020204030204" pitchFamily="34" charset="0"/>
                      </a:endParaRPr>
                    </a:p>
                  </a:txBody>
                  <a:tcPr marL="5134" marR="5134" marT="5134" marB="0"/>
                </a:tc>
                <a:tc>
                  <a:txBody>
                    <a:bodyPr/>
                    <a:lstStyle/>
                    <a:p>
                      <a:pPr algn="ctr" fontAlgn="t"/>
                      <a:r>
                        <a:rPr lang="en-US" sz="1550" b="1" u="none" strike="noStrike" dirty="0">
                          <a:effectLst/>
                          <a:latin typeface="Calibri" panose="020F0502020204030204" pitchFamily="34" charset="0"/>
                        </a:rPr>
                        <a:t>250 EC &amp; 94% Tech.</a:t>
                      </a:r>
                      <a:endParaRPr lang="en-US" sz="1550" b="1" i="0" u="none" strike="noStrike" dirty="0">
                        <a:solidFill>
                          <a:srgbClr val="000000"/>
                        </a:solidFill>
                        <a:effectLst/>
                        <a:latin typeface="Calibri" panose="020F0502020204030204" pitchFamily="34" charset="0"/>
                      </a:endParaRPr>
                    </a:p>
                  </a:txBody>
                  <a:tcPr marL="5134" marR="5134" marT="5134" marB="0"/>
                </a:tc>
                <a:tc>
                  <a:txBody>
                    <a:bodyPr/>
                    <a:lstStyle/>
                    <a:p>
                      <a:pPr algn="ctr" fontAlgn="ctr"/>
                      <a:r>
                        <a:rPr lang="en-US" sz="1550" b="1" u="none" strike="noStrike" dirty="0">
                          <a:effectLst/>
                          <a:latin typeface="Calibri" panose="020F0502020204030204" pitchFamily="34" charset="0"/>
                        </a:rPr>
                        <a:t>12</a:t>
                      </a:r>
                      <a:endParaRPr lang="en-US" sz="1550" b="1" i="0" u="none" strike="noStrike" dirty="0">
                        <a:solidFill>
                          <a:srgbClr val="000000"/>
                        </a:solidFill>
                        <a:effectLst/>
                        <a:latin typeface="Calibri" panose="020F0502020204030204" pitchFamily="34" charset="0"/>
                      </a:endParaRPr>
                    </a:p>
                  </a:txBody>
                  <a:tcPr marL="5134" marR="5134" marT="5134" marB="0" anchor="ctr"/>
                </a:tc>
                <a:extLst>
                  <a:ext uri="{0D108BD9-81ED-4DB2-BD59-A6C34878D82A}">
                    <a16:rowId xmlns:a16="http://schemas.microsoft.com/office/drawing/2014/main" val="98504297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780643"/>
              </p:ext>
            </p:extLst>
          </p:nvPr>
        </p:nvGraphicFramePr>
        <p:xfrm>
          <a:off x="8234144" y="450238"/>
          <a:ext cx="3957856" cy="6385819"/>
        </p:xfrm>
        <a:graphic>
          <a:graphicData uri="http://schemas.openxmlformats.org/drawingml/2006/table">
            <a:tbl>
              <a:tblPr>
                <a:tableStyleId>{C4B1156A-380E-4F78-BDF5-A606A8083BF9}</a:tableStyleId>
              </a:tblPr>
              <a:tblGrid>
                <a:gridCol w="1568484">
                  <a:extLst>
                    <a:ext uri="{9D8B030D-6E8A-4147-A177-3AD203B41FA5}">
                      <a16:colId xmlns:a16="http://schemas.microsoft.com/office/drawing/2014/main" val="4247193977"/>
                    </a:ext>
                  </a:extLst>
                </a:gridCol>
                <a:gridCol w="1678146">
                  <a:extLst>
                    <a:ext uri="{9D8B030D-6E8A-4147-A177-3AD203B41FA5}">
                      <a16:colId xmlns:a16="http://schemas.microsoft.com/office/drawing/2014/main" val="3169368266"/>
                    </a:ext>
                  </a:extLst>
                </a:gridCol>
                <a:gridCol w="711226">
                  <a:extLst>
                    <a:ext uri="{9D8B030D-6E8A-4147-A177-3AD203B41FA5}">
                      <a16:colId xmlns:a16="http://schemas.microsoft.com/office/drawing/2014/main" val="3687311255"/>
                    </a:ext>
                  </a:extLst>
                </a:gridCol>
              </a:tblGrid>
              <a:tr h="278200">
                <a:tc>
                  <a:txBody>
                    <a:bodyPr/>
                    <a:lstStyle/>
                    <a:p>
                      <a:pPr algn="ctr" fontAlgn="ctr"/>
                      <a:r>
                        <a:rPr lang="en-US" sz="1600" b="1" u="none" strike="noStrike" dirty="0">
                          <a:effectLst/>
                          <a:latin typeface="Calibri" panose="020F0502020204030204" pitchFamily="34" charset="0"/>
                        </a:rPr>
                        <a:t>Product</a:t>
                      </a:r>
                      <a:endParaRPr lang="en-US" sz="1600" b="1" i="0" u="none" strike="noStrike" dirty="0">
                        <a:solidFill>
                          <a:schemeClr val="tx1"/>
                        </a:solidFill>
                        <a:effectLst/>
                        <a:latin typeface="Calibri" panose="020F0502020204030204" pitchFamily="34" charset="0"/>
                      </a:endParaRPr>
                    </a:p>
                  </a:txBody>
                  <a:tcPr marL="6692" marR="6692" marT="6692" marB="0" anchor="ctr"/>
                </a:tc>
                <a:tc>
                  <a:txBody>
                    <a:bodyPr/>
                    <a:lstStyle/>
                    <a:p>
                      <a:pPr algn="ctr" fontAlgn="ctr"/>
                      <a:r>
                        <a:rPr lang="en-US" sz="1600" b="1" u="none" strike="noStrike" dirty="0">
                          <a:effectLst/>
                          <a:latin typeface="Calibri" panose="020F0502020204030204" pitchFamily="34" charset="0"/>
                        </a:rPr>
                        <a:t>Formulation</a:t>
                      </a:r>
                      <a:endParaRPr lang="en-US" sz="1600" b="1" i="0" u="none" strike="noStrike" dirty="0">
                        <a:solidFill>
                          <a:schemeClr val="tx1"/>
                        </a:solidFill>
                        <a:effectLst/>
                        <a:latin typeface="Calibri" panose="020F0502020204030204" pitchFamily="34" charset="0"/>
                      </a:endParaRPr>
                    </a:p>
                  </a:txBody>
                  <a:tcPr marL="6692" marR="6692" marT="6692" marB="0" anchor="ctr"/>
                </a:tc>
                <a:tc>
                  <a:txBody>
                    <a:bodyPr/>
                    <a:lstStyle/>
                    <a:p>
                      <a:pPr algn="ctr" fontAlgn="ctr"/>
                      <a:r>
                        <a:rPr lang="en-US" sz="1600" b="1" u="none" strike="noStrike" dirty="0">
                          <a:effectLst/>
                          <a:latin typeface="Calibri" panose="020F0502020204030204" pitchFamily="34" charset="0"/>
                        </a:rPr>
                        <a:t>PHI (D)</a:t>
                      </a:r>
                      <a:endParaRPr lang="en-US" sz="1600" b="1" i="0" u="none" strike="noStrike" dirty="0">
                        <a:solidFill>
                          <a:schemeClr val="tx1"/>
                        </a:solidFill>
                        <a:effectLst/>
                        <a:latin typeface="Calibri" panose="020F0502020204030204" pitchFamily="34" charset="0"/>
                      </a:endParaRPr>
                    </a:p>
                  </a:txBody>
                  <a:tcPr marL="6692" marR="6692" marT="6692" marB="0" anchor="ctr"/>
                </a:tc>
                <a:extLst>
                  <a:ext uri="{0D108BD9-81ED-4DB2-BD59-A6C34878D82A}">
                    <a16:rowId xmlns:a16="http://schemas.microsoft.com/office/drawing/2014/main" val="3993155212"/>
                  </a:ext>
                </a:extLst>
              </a:tr>
              <a:tr h="870551">
                <a:tc>
                  <a:txBody>
                    <a:bodyPr/>
                    <a:lstStyle/>
                    <a:p>
                      <a:pPr algn="l" fontAlgn="t"/>
                      <a:r>
                        <a:rPr lang="en-US" sz="1600" b="1" u="none" strike="noStrike" dirty="0">
                          <a:effectLst/>
                          <a:latin typeface="Calibri" panose="020F0502020204030204" pitchFamily="34" charset="0"/>
                        </a:rPr>
                        <a:t>Sulphur</a:t>
                      </a:r>
                      <a:br>
                        <a:rPr lang="en-US" sz="1600" b="1" u="none" strike="noStrike" dirty="0">
                          <a:effectLst/>
                          <a:latin typeface="Calibri" panose="020F0502020204030204" pitchFamily="34" charset="0"/>
                        </a:rPr>
                      </a:br>
                      <a:r>
                        <a:rPr lang="en-US" sz="1600" b="1" u="none" strike="noStrike" dirty="0">
                          <a:effectLst/>
                          <a:latin typeface="Calibri" panose="020F0502020204030204" pitchFamily="34" charset="0"/>
                        </a:rPr>
                        <a:t>(</a:t>
                      </a:r>
                      <a:r>
                        <a:rPr lang="en-US" sz="1600" b="1" u="none" strike="noStrike" dirty="0" err="1">
                          <a:effectLst/>
                          <a:latin typeface="Calibri" panose="020F0502020204030204" pitchFamily="34" charset="0"/>
                        </a:rPr>
                        <a:t>Thiovit</a:t>
                      </a:r>
                      <a:r>
                        <a:rPr lang="en-US" sz="1600" b="1" u="none" strike="noStrike" dirty="0">
                          <a:effectLst/>
                          <a:latin typeface="Calibri" panose="020F0502020204030204" pitchFamily="34" charset="0"/>
                        </a:rPr>
                        <a:t> Jet &amp; </a:t>
                      </a:r>
                      <a:r>
                        <a:rPr lang="en-US" sz="1600" b="1" u="none" strike="noStrike" dirty="0" err="1">
                          <a:effectLst/>
                          <a:latin typeface="Calibri" panose="020F0502020204030204" pitchFamily="34" charset="0"/>
                        </a:rPr>
                        <a:t>Sulfex</a:t>
                      </a:r>
                      <a:r>
                        <a:rPr lang="en-US" sz="1600" b="1" u="none" strike="noStrike" dirty="0">
                          <a:effectLst/>
                          <a:latin typeface="Calibri" panose="020F0502020204030204" pitchFamily="34" charset="0"/>
                        </a:rPr>
                        <a:t> Gold)</a:t>
                      </a:r>
                      <a:endParaRPr lang="en-US" sz="1600" b="1" i="0" u="none" strike="noStrike" dirty="0">
                        <a:solidFill>
                          <a:srgbClr val="000000"/>
                        </a:solidFill>
                        <a:effectLst/>
                        <a:latin typeface="Calibri" panose="020F0502020204030204" pitchFamily="34" charset="0"/>
                      </a:endParaRPr>
                    </a:p>
                  </a:txBody>
                  <a:tcPr marL="5828" marR="5828" marT="5828" marB="0"/>
                </a:tc>
                <a:tc>
                  <a:txBody>
                    <a:bodyPr/>
                    <a:lstStyle/>
                    <a:p>
                      <a:pPr algn="ctr" fontAlgn="t"/>
                      <a:r>
                        <a:rPr lang="en-US" sz="1600" b="1" u="none" strike="noStrike" dirty="0">
                          <a:effectLst/>
                          <a:latin typeface="Calibri" panose="020F0502020204030204" pitchFamily="34" charset="0"/>
                        </a:rPr>
                        <a:t>80% WDG</a:t>
                      </a:r>
                      <a:endParaRPr lang="en-US" sz="1600" b="1" i="0" u="none" strike="noStrike" dirty="0">
                        <a:solidFill>
                          <a:srgbClr val="000000"/>
                        </a:solidFill>
                        <a:effectLst/>
                        <a:latin typeface="Calibri" panose="020F0502020204030204" pitchFamily="34" charset="0"/>
                      </a:endParaRPr>
                    </a:p>
                  </a:txBody>
                  <a:tcPr marL="5828" marR="5828" marT="5828" marB="0"/>
                </a:tc>
                <a:tc>
                  <a:txBody>
                    <a:bodyPr/>
                    <a:lstStyle/>
                    <a:p>
                      <a:pPr algn="ctr" fontAlgn="ctr"/>
                      <a:r>
                        <a:rPr lang="en-US" sz="1600" b="1" u="none" strike="noStrike" dirty="0">
                          <a:effectLst/>
                          <a:latin typeface="Calibri" panose="020F0502020204030204" pitchFamily="34" charset="0"/>
                        </a:rPr>
                        <a:t>10-20</a:t>
                      </a:r>
                      <a:endParaRPr lang="en-US" sz="1600" b="1" i="0" u="none" strike="noStrike" dirty="0">
                        <a:solidFill>
                          <a:srgbClr val="000000"/>
                        </a:solidFill>
                        <a:effectLst/>
                        <a:latin typeface="Calibri" panose="020F0502020204030204" pitchFamily="34" charset="0"/>
                      </a:endParaRPr>
                    </a:p>
                  </a:txBody>
                  <a:tcPr marL="5828" marR="5828" marT="5828" marB="0" anchor="ctr"/>
                </a:tc>
                <a:extLst>
                  <a:ext uri="{0D108BD9-81ED-4DB2-BD59-A6C34878D82A}">
                    <a16:rowId xmlns:a16="http://schemas.microsoft.com/office/drawing/2014/main" val="772423252"/>
                  </a:ext>
                </a:extLst>
              </a:tr>
              <a:tr h="582661">
                <a:tc>
                  <a:txBody>
                    <a:bodyPr/>
                    <a:lstStyle/>
                    <a:p>
                      <a:pPr algn="l" fontAlgn="t"/>
                      <a:r>
                        <a:rPr lang="en-US" sz="1600" b="1" u="none" strike="noStrike" dirty="0">
                          <a:effectLst/>
                          <a:latin typeface="Calibri" panose="020F0502020204030204" pitchFamily="34" charset="0"/>
                        </a:rPr>
                        <a:t>Thifluzamide </a:t>
                      </a:r>
                      <a:endParaRPr lang="en-US" sz="1600" b="1" i="0" u="none" strike="noStrike" dirty="0">
                        <a:solidFill>
                          <a:srgbClr val="0000FF"/>
                        </a:solidFill>
                        <a:effectLst/>
                        <a:latin typeface="Calibri" panose="020F0502020204030204" pitchFamily="34" charset="0"/>
                      </a:endParaRPr>
                    </a:p>
                  </a:txBody>
                  <a:tcPr marL="5828" marR="5828" marT="5828" marB="0"/>
                </a:tc>
                <a:tc>
                  <a:txBody>
                    <a:bodyPr/>
                    <a:lstStyle/>
                    <a:p>
                      <a:pPr algn="ctr" fontAlgn="t"/>
                      <a:r>
                        <a:rPr lang="en-US" sz="1600" b="1" u="none" strike="noStrike" dirty="0">
                          <a:effectLst/>
                          <a:latin typeface="Calibri" panose="020F0502020204030204" pitchFamily="34" charset="0"/>
                        </a:rPr>
                        <a:t>24% SC &amp; 98% Tech.</a:t>
                      </a:r>
                      <a:endParaRPr lang="en-US" sz="1600" b="1" i="0" u="none" strike="noStrike" dirty="0">
                        <a:solidFill>
                          <a:srgbClr val="0000FF"/>
                        </a:solidFill>
                        <a:effectLst/>
                        <a:latin typeface="Calibri" panose="020F0502020204030204" pitchFamily="34" charset="0"/>
                      </a:endParaRPr>
                    </a:p>
                  </a:txBody>
                  <a:tcPr marL="5828" marR="5828" marT="5828" marB="0"/>
                </a:tc>
                <a:tc>
                  <a:txBody>
                    <a:bodyPr/>
                    <a:lstStyle/>
                    <a:p>
                      <a:pPr algn="ctr" fontAlgn="ctr"/>
                      <a:r>
                        <a:rPr lang="en-US" sz="1600" b="1" u="none" strike="noStrike" dirty="0">
                          <a:effectLst/>
                          <a:latin typeface="Calibri" panose="020F0502020204030204" pitchFamily="34" charset="0"/>
                        </a:rPr>
                        <a:t>10</a:t>
                      </a:r>
                      <a:endParaRPr lang="en-US" sz="1600" b="1" i="0" u="none" strike="noStrike" dirty="0">
                        <a:solidFill>
                          <a:srgbClr val="0000FF"/>
                        </a:solidFill>
                        <a:effectLst/>
                        <a:latin typeface="Calibri" panose="020F0502020204030204" pitchFamily="34" charset="0"/>
                      </a:endParaRPr>
                    </a:p>
                  </a:txBody>
                  <a:tcPr marL="5828" marR="5828" marT="5828" marB="0" anchor="ctr"/>
                </a:tc>
                <a:extLst>
                  <a:ext uri="{0D108BD9-81ED-4DB2-BD59-A6C34878D82A}">
                    <a16:rowId xmlns:a16="http://schemas.microsoft.com/office/drawing/2014/main" val="1056238896"/>
                  </a:ext>
                </a:extLst>
              </a:tr>
              <a:tr h="870551">
                <a:tc>
                  <a:txBody>
                    <a:bodyPr/>
                    <a:lstStyle/>
                    <a:p>
                      <a:pPr algn="l" fontAlgn="t"/>
                      <a:r>
                        <a:rPr lang="en-US" sz="1600" b="1" u="none" strike="noStrike" dirty="0" err="1">
                          <a:effectLst/>
                          <a:latin typeface="Calibri" panose="020F0502020204030204" pitchFamily="34" charset="0"/>
                        </a:rPr>
                        <a:t>Thifluzamide</a:t>
                      </a:r>
                      <a:r>
                        <a:rPr lang="en-US" sz="1600" b="1" u="none" strike="noStrike" dirty="0">
                          <a:effectLst/>
                          <a:latin typeface="Calibri" panose="020F0502020204030204" pitchFamily="34" charset="0"/>
                        </a:rPr>
                        <a:t> + </a:t>
                      </a:r>
                      <a:r>
                        <a:rPr lang="en-US" sz="1600" b="1" u="none" strike="noStrike" dirty="0" err="1">
                          <a:effectLst/>
                          <a:latin typeface="Calibri" panose="020F0502020204030204" pitchFamily="34" charset="0"/>
                        </a:rPr>
                        <a:t>Thiophanate</a:t>
                      </a:r>
                      <a:r>
                        <a:rPr lang="en-US" sz="1600" b="1" u="none" strike="noStrike" dirty="0">
                          <a:effectLst/>
                          <a:latin typeface="Calibri" panose="020F0502020204030204" pitchFamily="34" charset="0"/>
                        </a:rPr>
                        <a:t> Methyl </a:t>
                      </a:r>
                      <a:endParaRPr lang="en-US" sz="1600" b="1" i="0" u="none" strike="noStrike" dirty="0">
                        <a:solidFill>
                          <a:srgbClr val="0000FF"/>
                        </a:solidFill>
                        <a:effectLst/>
                        <a:latin typeface="Calibri" panose="020F0502020204030204" pitchFamily="34" charset="0"/>
                      </a:endParaRPr>
                    </a:p>
                  </a:txBody>
                  <a:tcPr marL="5828" marR="5828" marT="5828" marB="0"/>
                </a:tc>
                <a:tc>
                  <a:txBody>
                    <a:bodyPr/>
                    <a:lstStyle/>
                    <a:p>
                      <a:pPr algn="ctr" fontAlgn="t"/>
                      <a:r>
                        <a:rPr lang="pl-PL" sz="1600" b="1" u="none" strike="noStrike" dirty="0">
                          <a:effectLst/>
                          <a:latin typeface="Calibri" panose="020F0502020204030204" pitchFamily="34" charset="0"/>
                        </a:rPr>
                        <a:t>50% SC (15% + 35%) &amp; Tech. (96% + 95%)</a:t>
                      </a:r>
                      <a:endParaRPr lang="pl-PL" sz="1600" b="1" i="0" u="none" strike="noStrike" dirty="0">
                        <a:solidFill>
                          <a:srgbClr val="0000FF"/>
                        </a:solidFill>
                        <a:effectLst/>
                        <a:latin typeface="Calibri" panose="020F0502020204030204" pitchFamily="34" charset="0"/>
                      </a:endParaRPr>
                    </a:p>
                  </a:txBody>
                  <a:tcPr marL="5828" marR="5828" marT="5828" marB="0"/>
                </a:tc>
                <a:tc>
                  <a:txBody>
                    <a:bodyPr/>
                    <a:lstStyle/>
                    <a:p>
                      <a:pPr algn="ctr" fontAlgn="ctr"/>
                      <a:r>
                        <a:rPr lang="en-US" sz="1600" b="1" u="none" strike="noStrike" dirty="0">
                          <a:effectLst/>
                          <a:latin typeface="Calibri" panose="020F0502020204030204" pitchFamily="34" charset="0"/>
                        </a:rPr>
                        <a:t>10-15</a:t>
                      </a:r>
                      <a:endParaRPr lang="en-US" sz="1600" b="1" i="0" u="none" strike="noStrike" dirty="0">
                        <a:solidFill>
                          <a:srgbClr val="0000FF"/>
                        </a:solidFill>
                        <a:effectLst/>
                        <a:latin typeface="Calibri" panose="020F0502020204030204" pitchFamily="34" charset="0"/>
                      </a:endParaRPr>
                    </a:p>
                  </a:txBody>
                  <a:tcPr marL="5828" marR="5828" marT="5828" marB="0" anchor="ctr"/>
                </a:tc>
                <a:extLst>
                  <a:ext uri="{0D108BD9-81ED-4DB2-BD59-A6C34878D82A}">
                    <a16:rowId xmlns:a16="http://schemas.microsoft.com/office/drawing/2014/main" val="2711969249"/>
                  </a:ext>
                </a:extLst>
              </a:tr>
              <a:tr h="870551">
                <a:tc>
                  <a:txBody>
                    <a:bodyPr/>
                    <a:lstStyle/>
                    <a:p>
                      <a:pPr algn="l" fontAlgn="t"/>
                      <a:r>
                        <a:rPr lang="en-US" sz="1600" b="1" u="none" strike="noStrike">
                          <a:effectLst/>
                          <a:latin typeface="Calibri" panose="020F0502020204030204" pitchFamily="34" charset="0"/>
                        </a:rPr>
                        <a:t>Thifluzamide + Trifloxystrobin</a:t>
                      </a:r>
                      <a:endParaRPr lang="en-US" sz="1600" b="1" i="0" u="none" strike="noStrike">
                        <a:solidFill>
                          <a:srgbClr val="0000FF"/>
                        </a:solidFill>
                        <a:effectLst/>
                        <a:latin typeface="Calibri" panose="020F0502020204030204" pitchFamily="34" charset="0"/>
                      </a:endParaRPr>
                    </a:p>
                  </a:txBody>
                  <a:tcPr marL="5828" marR="5828" marT="5828" marB="0"/>
                </a:tc>
                <a:tc>
                  <a:txBody>
                    <a:bodyPr/>
                    <a:lstStyle/>
                    <a:p>
                      <a:pPr algn="ctr" fontAlgn="t"/>
                      <a:r>
                        <a:rPr lang="pl-PL" sz="1600" b="1" u="none" strike="noStrike" dirty="0">
                          <a:effectLst/>
                          <a:latin typeface="Calibri" panose="020F0502020204030204" pitchFamily="34" charset="0"/>
                        </a:rPr>
                        <a:t>40% SC (20% + 20%) &amp; Tech. (95% + 97.5%)</a:t>
                      </a:r>
                      <a:endParaRPr lang="pl-PL" sz="1600" b="1" i="0" u="none" strike="noStrike" dirty="0">
                        <a:solidFill>
                          <a:srgbClr val="0000FF"/>
                        </a:solidFill>
                        <a:effectLst/>
                        <a:latin typeface="Calibri" panose="020F0502020204030204" pitchFamily="34" charset="0"/>
                      </a:endParaRPr>
                    </a:p>
                  </a:txBody>
                  <a:tcPr marL="5828" marR="5828" marT="5828" marB="0"/>
                </a:tc>
                <a:tc>
                  <a:txBody>
                    <a:bodyPr/>
                    <a:lstStyle/>
                    <a:p>
                      <a:pPr algn="ctr" fontAlgn="ctr"/>
                      <a:r>
                        <a:rPr lang="en-US" sz="1600" b="1" u="none" strike="noStrike" dirty="0">
                          <a:effectLst/>
                          <a:latin typeface="Calibri" panose="020F0502020204030204" pitchFamily="34" charset="0"/>
                        </a:rPr>
                        <a:t>10-13</a:t>
                      </a:r>
                      <a:endParaRPr lang="en-US" sz="1600" b="1" i="0" u="none" strike="noStrike" dirty="0">
                        <a:solidFill>
                          <a:srgbClr val="0000FF"/>
                        </a:solidFill>
                        <a:effectLst/>
                        <a:latin typeface="Calibri" panose="020F0502020204030204" pitchFamily="34" charset="0"/>
                      </a:endParaRPr>
                    </a:p>
                  </a:txBody>
                  <a:tcPr marL="5828" marR="5828" marT="5828" marB="0" anchor="ctr"/>
                </a:tc>
                <a:extLst>
                  <a:ext uri="{0D108BD9-81ED-4DB2-BD59-A6C34878D82A}">
                    <a16:rowId xmlns:a16="http://schemas.microsoft.com/office/drawing/2014/main" val="3835799577"/>
                  </a:ext>
                </a:extLst>
              </a:tr>
              <a:tr h="870551">
                <a:tc>
                  <a:txBody>
                    <a:bodyPr/>
                    <a:lstStyle/>
                    <a:p>
                      <a:pPr algn="l" fontAlgn="t"/>
                      <a:r>
                        <a:rPr lang="en-US" sz="1600" b="1" u="none" strike="noStrike">
                          <a:effectLst/>
                          <a:latin typeface="Calibri" panose="020F0502020204030204" pitchFamily="34" charset="0"/>
                        </a:rPr>
                        <a:t>Trifloxystrobin + Tebuconazole</a:t>
                      </a:r>
                      <a:endParaRPr lang="en-US" sz="1600" b="1" i="0" u="none" strike="noStrike">
                        <a:solidFill>
                          <a:srgbClr val="000000"/>
                        </a:solidFill>
                        <a:effectLst/>
                        <a:latin typeface="Calibri" panose="020F0502020204030204" pitchFamily="34" charset="0"/>
                      </a:endParaRPr>
                    </a:p>
                  </a:txBody>
                  <a:tcPr marL="5828" marR="5828" marT="5828" marB="0"/>
                </a:tc>
                <a:tc>
                  <a:txBody>
                    <a:bodyPr/>
                    <a:lstStyle/>
                    <a:p>
                      <a:pPr algn="ctr" fontAlgn="t"/>
                      <a:r>
                        <a:rPr lang="en-US" sz="1600" b="1" u="none" strike="noStrike">
                          <a:effectLst/>
                          <a:latin typeface="Calibri" panose="020F0502020204030204" pitchFamily="34" charset="0"/>
                        </a:rPr>
                        <a:t>75% WG </a:t>
                      </a:r>
                      <a:br>
                        <a:rPr lang="en-US" sz="1600" b="1" u="none" strike="noStrike">
                          <a:effectLst/>
                          <a:latin typeface="Calibri" panose="020F0502020204030204" pitchFamily="34" charset="0"/>
                        </a:rPr>
                      </a:br>
                      <a:r>
                        <a:rPr lang="en-US" sz="1600" b="1" u="none" strike="noStrike">
                          <a:effectLst/>
                          <a:latin typeface="Calibri" panose="020F0502020204030204" pitchFamily="34" charset="0"/>
                        </a:rPr>
                        <a:t>(250 g/kg + 500 g/kg)</a:t>
                      </a:r>
                      <a:endParaRPr lang="en-US" sz="1600" b="1" i="0" u="none" strike="noStrike">
                        <a:solidFill>
                          <a:srgbClr val="000000"/>
                        </a:solidFill>
                        <a:effectLst/>
                        <a:latin typeface="Calibri" panose="020F0502020204030204" pitchFamily="34" charset="0"/>
                      </a:endParaRPr>
                    </a:p>
                  </a:txBody>
                  <a:tcPr marL="5828" marR="5828" marT="5828" marB="0"/>
                </a:tc>
                <a:tc>
                  <a:txBody>
                    <a:bodyPr/>
                    <a:lstStyle/>
                    <a:p>
                      <a:pPr algn="ctr" fontAlgn="ctr"/>
                      <a:r>
                        <a:rPr lang="en-US" sz="1600" b="1" u="none" strike="noStrike" dirty="0">
                          <a:effectLst/>
                          <a:latin typeface="Calibri" panose="020F0502020204030204" pitchFamily="34" charset="0"/>
                        </a:rPr>
                        <a:t>9-13</a:t>
                      </a:r>
                      <a:endParaRPr lang="en-US" sz="1600" b="1" i="0" u="none" strike="noStrike" dirty="0">
                        <a:solidFill>
                          <a:srgbClr val="000000"/>
                        </a:solidFill>
                        <a:effectLst/>
                        <a:latin typeface="Calibri" panose="020F0502020204030204" pitchFamily="34" charset="0"/>
                      </a:endParaRPr>
                    </a:p>
                  </a:txBody>
                  <a:tcPr marL="5828" marR="5828" marT="5828" marB="0" anchor="ctr"/>
                </a:tc>
                <a:extLst>
                  <a:ext uri="{0D108BD9-81ED-4DB2-BD59-A6C34878D82A}">
                    <a16:rowId xmlns:a16="http://schemas.microsoft.com/office/drawing/2014/main" val="11620522"/>
                  </a:ext>
                </a:extLst>
              </a:tr>
              <a:tr h="582661">
                <a:tc>
                  <a:txBody>
                    <a:bodyPr/>
                    <a:lstStyle/>
                    <a:p>
                      <a:pPr algn="l" fontAlgn="t"/>
                      <a:r>
                        <a:rPr lang="en-US" sz="1600" b="1" u="none" strike="noStrike">
                          <a:effectLst/>
                          <a:latin typeface="Calibri" panose="020F0502020204030204" pitchFamily="34" charset="0"/>
                        </a:rPr>
                        <a:t>Triflumizole </a:t>
                      </a:r>
                      <a:br>
                        <a:rPr lang="en-US" sz="1600" b="1" u="none" strike="noStrike">
                          <a:effectLst/>
                          <a:latin typeface="Calibri" panose="020F0502020204030204" pitchFamily="34" charset="0"/>
                        </a:rPr>
                      </a:br>
                      <a:r>
                        <a:rPr lang="en-US" sz="1600" b="1" u="none" strike="noStrike">
                          <a:effectLst/>
                          <a:latin typeface="Calibri" panose="020F0502020204030204" pitchFamily="34" charset="0"/>
                        </a:rPr>
                        <a:t>(Trifmine)</a:t>
                      </a:r>
                      <a:endParaRPr lang="en-US" sz="1600" b="1" i="0" u="none" strike="noStrike">
                        <a:solidFill>
                          <a:srgbClr val="000000"/>
                        </a:solidFill>
                        <a:effectLst/>
                        <a:latin typeface="Calibri" panose="020F0502020204030204" pitchFamily="34" charset="0"/>
                      </a:endParaRPr>
                    </a:p>
                  </a:txBody>
                  <a:tcPr marL="5828" marR="5828" marT="5828" marB="0"/>
                </a:tc>
                <a:tc>
                  <a:txBody>
                    <a:bodyPr/>
                    <a:lstStyle/>
                    <a:p>
                      <a:pPr algn="ctr" fontAlgn="t"/>
                      <a:r>
                        <a:rPr lang="en-US" sz="1600" b="1" u="none" strike="noStrike" dirty="0">
                          <a:effectLst/>
                          <a:latin typeface="Calibri" panose="020F0502020204030204" pitchFamily="34" charset="0"/>
                        </a:rPr>
                        <a:t>15% EC &amp; 97% Tech.</a:t>
                      </a:r>
                      <a:endParaRPr lang="en-US" sz="1600" b="1" i="0" u="none" strike="noStrike" dirty="0">
                        <a:solidFill>
                          <a:srgbClr val="000000"/>
                        </a:solidFill>
                        <a:effectLst/>
                        <a:latin typeface="Calibri" panose="020F0502020204030204" pitchFamily="34" charset="0"/>
                      </a:endParaRPr>
                    </a:p>
                  </a:txBody>
                  <a:tcPr marL="5828" marR="5828" marT="5828" marB="0"/>
                </a:tc>
                <a:tc>
                  <a:txBody>
                    <a:bodyPr/>
                    <a:lstStyle/>
                    <a:p>
                      <a:pPr algn="ctr" fontAlgn="ctr"/>
                      <a:r>
                        <a:rPr lang="en-US" sz="1600" b="1" u="none" strike="noStrike" dirty="0">
                          <a:effectLst/>
                          <a:latin typeface="Calibri" panose="020F0502020204030204" pitchFamily="34" charset="0"/>
                        </a:rPr>
                        <a:t>11</a:t>
                      </a:r>
                      <a:endParaRPr lang="en-US" sz="1600" b="1" i="0" u="none" strike="noStrike" dirty="0">
                        <a:solidFill>
                          <a:srgbClr val="000000"/>
                        </a:solidFill>
                        <a:effectLst/>
                        <a:latin typeface="Calibri" panose="020F0502020204030204" pitchFamily="34" charset="0"/>
                      </a:endParaRPr>
                    </a:p>
                  </a:txBody>
                  <a:tcPr marL="5828" marR="5828" marT="5828" marB="0" anchor="ctr"/>
                </a:tc>
                <a:extLst>
                  <a:ext uri="{0D108BD9-81ED-4DB2-BD59-A6C34878D82A}">
                    <a16:rowId xmlns:a16="http://schemas.microsoft.com/office/drawing/2014/main" val="3261408890"/>
                  </a:ext>
                </a:extLst>
              </a:tr>
              <a:tr h="294771">
                <a:tc>
                  <a:txBody>
                    <a:bodyPr/>
                    <a:lstStyle/>
                    <a:p>
                      <a:pPr algn="l" fontAlgn="t"/>
                      <a:r>
                        <a:rPr lang="en-US" sz="1600" b="1" u="none" strike="noStrike">
                          <a:effectLst/>
                          <a:latin typeface="Calibri" panose="020F0502020204030204" pitchFamily="34" charset="0"/>
                        </a:rPr>
                        <a:t>Validamycin</a:t>
                      </a:r>
                      <a:endParaRPr lang="en-US" sz="1600" b="1" i="0" u="none" strike="noStrike">
                        <a:solidFill>
                          <a:srgbClr val="000000"/>
                        </a:solidFill>
                        <a:effectLst/>
                        <a:latin typeface="Calibri" panose="020F0502020204030204" pitchFamily="34" charset="0"/>
                      </a:endParaRPr>
                    </a:p>
                  </a:txBody>
                  <a:tcPr marL="5828" marR="5828" marT="5828" marB="0"/>
                </a:tc>
                <a:tc>
                  <a:txBody>
                    <a:bodyPr/>
                    <a:lstStyle/>
                    <a:p>
                      <a:pPr algn="ctr" fontAlgn="t"/>
                      <a:r>
                        <a:rPr lang="en-US" sz="1600" b="1" u="none" strike="noStrike">
                          <a:effectLst/>
                          <a:latin typeface="Calibri" panose="020F0502020204030204" pitchFamily="34" charset="0"/>
                        </a:rPr>
                        <a:t>10% SL &amp; 60% TK</a:t>
                      </a:r>
                      <a:endParaRPr lang="en-US" sz="1600" b="1" i="0" u="none" strike="noStrike">
                        <a:solidFill>
                          <a:srgbClr val="000000"/>
                        </a:solidFill>
                        <a:effectLst/>
                        <a:latin typeface="Calibri" panose="020F0502020204030204" pitchFamily="34" charset="0"/>
                      </a:endParaRPr>
                    </a:p>
                  </a:txBody>
                  <a:tcPr marL="5828" marR="5828" marT="5828" marB="0"/>
                </a:tc>
                <a:tc>
                  <a:txBody>
                    <a:bodyPr/>
                    <a:lstStyle/>
                    <a:p>
                      <a:pPr algn="ctr" fontAlgn="ctr"/>
                      <a:r>
                        <a:rPr lang="en-US" sz="1600" b="1" u="none" strike="noStrike" dirty="0">
                          <a:effectLst/>
                          <a:latin typeface="Calibri" panose="020F0502020204030204" pitchFamily="34" charset="0"/>
                        </a:rPr>
                        <a:t>11</a:t>
                      </a:r>
                      <a:endParaRPr lang="en-US" sz="1600" b="1" i="0" u="none" strike="noStrike" dirty="0">
                        <a:solidFill>
                          <a:srgbClr val="000000"/>
                        </a:solidFill>
                        <a:effectLst/>
                        <a:latin typeface="Calibri" panose="020F0502020204030204" pitchFamily="34" charset="0"/>
                      </a:endParaRPr>
                    </a:p>
                  </a:txBody>
                  <a:tcPr marL="5828" marR="5828" marT="5828" marB="0" anchor="ctr"/>
                </a:tc>
                <a:extLst>
                  <a:ext uri="{0D108BD9-81ED-4DB2-BD59-A6C34878D82A}">
                    <a16:rowId xmlns:a16="http://schemas.microsoft.com/office/drawing/2014/main" val="571231598"/>
                  </a:ext>
                </a:extLst>
              </a:tr>
              <a:tr h="582661">
                <a:tc>
                  <a:txBody>
                    <a:bodyPr/>
                    <a:lstStyle/>
                    <a:p>
                      <a:pPr algn="l" fontAlgn="t"/>
                      <a:r>
                        <a:rPr lang="en-US" sz="1600" b="1" u="none" strike="noStrike" dirty="0">
                          <a:effectLst/>
                          <a:latin typeface="Calibri" panose="020F0502020204030204" pitchFamily="34" charset="0"/>
                        </a:rPr>
                        <a:t>Validamycin + </a:t>
                      </a:r>
                      <a:r>
                        <a:rPr lang="en-US" sz="1600" b="1" u="none" strike="noStrike" dirty="0" err="1">
                          <a:effectLst/>
                          <a:latin typeface="Calibri" panose="020F0502020204030204" pitchFamily="34" charset="0"/>
                        </a:rPr>
                        <a:t>Epoxiconazole</a:t>
                      </a:r>
                      <a:endParaRPr lang="en-US" sz="1600" b="1" i="0" u="none" strike="noStrike" dirty="0">
                        <a:solidFill>
                          <a:srgbClr val="0000FF"/>
                        </a:solidFill>
                        <a:effectLst/>
                        <a:latin typeface="Calibri" panose="020F0502020204030204" pitchFamily="34" charset="0"/>
                      </a:endParaRPr>
                    </a:p>
                  </a:txBody>
                  <a:tcPr marL="5828" marR="5828" marT="5828" marB="0"/>
                </a:tc>
                <a:tc>
                  <a:txBody>
                    <a:bodyPr/>
                    <a:lstStyle/>
                    <a:p>
                      <a:pPr algn="ctr" fontAlgn="t"/>
                      <a:r>
                        <a:rPr lang="en-US" sz="1600" b="1" u="none" strike="noStrike">
                          <a:effectLst/>
                          <a:latin typeface="Calibri" panose="020F0502020204030204" pitchFamily="34" charset="0"/>
                        </a:rPr>
                        <a:t>24% SC (16% + 8%)</a:t>
                      </a:r>
                      <a:endParaRPr lang="en-US" sz="1600" b="1" i="0" u="none" strike="noStrike">
                        <a:solidFill>
                          <a:srgbClr val="0000FF"/>
                        </a:solidFill>
                        <a:effectLst/>
                        <a:latin typeface="Calibri" panose="020F0502020204030204" pitchFamily="34" charset="0"/>
                      </a:endParaRPr>
                    </a:p>
                  </a:txBody>
                  <a:tcPr marL="5828" marR="5828" marT="5828" marB="0"/>
                </a:tc>
                <a:tc>
                  <a:txBody>
                    <a:bodyPr/>
                    <a:lstStyle/>
                    <a:p>
                      <a:pPr algn="ctr" fontAlgn="ctr"/>
                      <a:r>
                        <a:rPr lang="en-US" sz="1600" b="1" u="none" strike="noStrike" dirty="0">
                          <a:effectLst/>
                          <a:latin typeface="Calibri" panose="020F0502020204030204" pitchFamily="34" charset="0"/>
                        </a:rPr>
                        <a:t>8-15</a:t>
                      </a:r>
                      <a:endParaRPr lang="en-US" sz="1600" b="1" i="0" u="none" strike="noStrike" dirty="0">
                        <a:solidFill>
                          <a:srgbClr val="0000FF"/>
                        </a:solidFill>
                        <a:effectLst/>
                        <a:latin typeface="Calibri" panose="020F0502020204030204" pitchFamily="34" charset="0"/>
                      </a:endParaRPr>
                    </a:p>
                  </a:txBody>
                  <a:tcPr marL="5828" marR="5828" marT="5828" marB="0" anchor="ctr"/>
                </a:tc>
                <a:extLst>
                  <a:ext uri="{0D108BD9-81ED-4DB2-BD59-A6C34878D82A}">
                    <a16:rowId xmlns:a16="http://schemas.microsoft.com/office/drawing/2014/main" val="3366127060"/>
                  </a:ext>
                </a:extLst>
              </a:tr>
              <a:tr h="582661">
                <a:tc>
                  <a:txBody>
                    <a:bodyPr/>
                    <a:lstStyle/>
                    <a:p>
                      <a:pPr algn="l" fontAlgn="t"/>
                      <a:r>
                        <a:rPr lang="en-US" sz="1600" b="1" u="none" strike="noStrike" dirty="0" err="1">
                          <a:effectLst/>
                          <a:latin typeface="Calibri" panose="020F0502020204030204" pitchFamily="34" charset="0"/>
                        </a:rPr>
                        <a:t>Thiophanate</a:t>
                      </a:r>
                      <a:r>
                        <a:rPr lang="en-US" sz="1600" b="1" u="none" strike="noStrike" dirty="0">
                          <a:effectLst/>
                          <a:latin typeface="Calibri" panose="020F0502020204030204" pitchFamily="34" charset="0"/>
                        </a:rPr>
                        <a:t> Methyl</a:t>
                      </a:r>
                      <a:endParaRPr lang="en-US" sz="1600" b="1" i="0" u="none" strike="noStrike" dirty="0">
                        <a:solidFill>
                          <a:srgbClr val="000000"/>
                        </a:solidFill>
                        <a:effectLst/>
                        <a:latin typeface="Calibri" panose="020F0502020204030204" pitchFamily="34" charset="0"/>
                      </a:endParaRPr>
                    </a:p>
                  </a:txBody>
                  <a:tcPr marL="5828" marR="5828" marT="5828" marB="0"/>
                </a:tc>
                <a:tc>
                  <a:txBody>
                    <a:bodyPr/>
                    <a:lstStyle/>
                    <a:p>
                      <a:pPr algn="ctr" fontAlgn="t"/>
                      <a:r>
                        <a:rPr lang="en-US" sz="1600" b="1" u="none" strike="noStrike" dirty="0">
                          <a:effectLst/>
                          <a:latin typeface="Calibri" panose="020F0502020204030204" pitchFamily="34" charset="0"/>
                        </a:rPr>
                        <a:t>70 WP, 40% ULV</a:t>
                      </a:r>
                      <a:endParaRPr lang="en-US" sz="1600" b="1" i="0" u="none" strike="noStrike" dirty="0">
                        <a:solidFill>
                          <a:srgbClr val="000000"/>
                        </a:solidFill>
                        <a:effectLst/>
                        <a:latin typeface="Calibri" panose="020F0502020204030204" pitchFamily="34" charset="0"/>
                      </a:endParaRPr>
                    </a:p>
                  </a:txBody>
                  <a:tcPr marL="5828" marR="5828" marT="5828" marB="0"/>
                </a:tc>
                <a:tc>
                  <a:txBody>
                    <a:bodyPr/>
                    <a:lstStyle/>
                    <a:p>
                      <a:pPr algn="ctr" fontAlgn="ctr"/>
                      <a:r>
                        <a:rPr lang="en-US" sz="1600" b="1" u="none" strike="noStrike" dirty="0">
                          <a:effectLst/>
                          <a:latin typeface="Calibri" panose="020F0502020204030204" pitchFamily="34" charset="0"/>
                        </a:rPr>
                        <a:t>8-15</a:t>
                      </a:r>
                      <a:endParaRPr lang="en-US" sz="1600" b="1" i="0" u="none" strike="noStrike" dirty="0">
                        <a:solidFill>
                          <a:srgbClr val="000000"/>
                        </a:solidFill>
                        <a:effectLst/>
                        <a:latin typeface="Calibri" panose="020F0502020204030204" pitchFamily="34" charset="0"/>
                      </a:endParaRPr>
                    </a:p>
                  </a:txBody>
                  <a:tcPr marL="5828" marR="5828" marT="5828" marB="0" anchor="ctr"/>
                </a:tc>
                <a:extLst>
                  <a:ext uri="{0D108BD9-81ED-4DB2-BD59-A6C34878D82A}">
                    <a16:rowId xmlns:a16="http://schemas.microsoft.com/office/drawing/2014/main" val="3947989972"/>
                  </a:ext>
                </a:extLst>
              </a:tr>
            </a:tbl>
          </a:graphicData>
        </a:graphic>
      </p:graphicFrame>
    </p:spTree>
    <p:extLst>
      <p:ext uri="{BB962C8B-B14F-4D97-AF65-F5344CB8AC3E}">
        <p14:creationId xmlns:p14="http://schemas.microsoft.com/office/powerpoint/2010/main" val="2782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40883948"/>
              </p:ext>
            </p:extLst>
          </p:nvPr>
        </p:nvGraphicFramePr>
        <p:xfrm>
          <a:off x="0" y="362553"/>
          <a:ext cx="4230105" cy="6472742"/>
        </p:xfrm>
        <a:graphic>
          <a:graphicData uri="http://schemas.openxmlformats.org/drawingml/2006/table">
            <a:tbl>
              <a:tblPr>
                <a:tableStyleId>{C4B1156A-380E-4F78-BDF5-A606A8083BF9}</a:tableStyleId>
              </a:tblPr>
              <a:tblGrid>
                <a:gridCol w="1691088">
                  <a:extLst>
                    <a:ext uri="{9D8B030D-6E8A-4147-A177-3AD203B41FA5}">
                      <a16:colId xmlns:a16="http://schemas.microsoft.com/office/drawing/2014/main" val="1952099748"/>
                    </a:ext>
                  </a:extLst>
                </a:gridCol>
                <a:gridCol w="1811138">
                  <a:extLst>
                    <a:ext uri="{9D8B030D-6E8A-4147-A177-3AD203B41FA5}">
                      <a16:colId xmlns:a16="http://schemas.microsoft.com/office/drawing/2014/main" val="4270233328"/>
                    </a:ext>
                  </a:extLst>
                </a:gridCol>
                <a:gridCol w="727879">
                  <a:extLst>
                    <a:ext uri="{9D8B030D-6E8A-4147-A177-3AD203B41FA5}">
                      <a16:colId xmlns:a16="http://schemas.microsoft.com/office/drawing/2014/main" val="1062406873"/>
                    </a:ext>
                  </a:extLst>
                </a:gridCol>
              </a:tblGrid>
              <a:tr h="217540">
                <a:tc>
                  <a:txBody>
                    <a:bodyPr/>
                    <a:lstStyle/>
                    <a:p>
                      <a:pPr algn="ctr" fontAlgn="ctr"/>
                      <a:r>
                        <a:rPr lang="en-US" sz="1200" b="1" u="none" strike="noStrike" dirty="0">
                          <a:effectLst/>
                        </a:rPr>
                        <a:t>Product</a:t>
                      </a:r>
                      <a:endParaRPr lang="en-US" sz="1200" b="1" i="0" u="none" strike="noStrike" dirty="0">
                        <a:solidFill>
                          <a:schemeClr val="tx1"/>
                        </a:solidFill>
                        <a:effectLst/>
                        <a:latin typeface="Book Antiqua" panose="02040602050305030304" pitchFamily="18" charset="0"/>
                      </a:endParaRPr>
                    </a:p>
                  </a:txBody>
                  <a:tcPr marL="6858" marR="6858" marT="6858" marB="0" anchor="ctr"/>
                </a:tc>
                <a:tc>
                  <a:txBody>
                    <a:bodyPr/>
                    <a:lstStyle/>
                    <a:p>
                      <a:pPr algn="ctr" fontAlgn="ctr"/>
                      <a:r>
                        <a:rPr lang="en-US" sz="1200" b="1" u="none" strike="noStrike" dirty="0">
                          <a:effectLst/>
                        </a:rPr>
                        <a:t>Formulation</a:t>
                      </a:r>
                      <a:endParaRPr lang="en-US" sz="1200" b="1" i="0" u="none" strike="noStrike" dirty="0">
                        <a:solidFill>
                          <a:schemeClr val="tx1"/>
                        </a:solidFill>
                        <a:effectLst/>
                        <a:latin typeface="Book Antiqua" panose="02040602050305030304" pitchFamily="18" charset="0"/>
                      </a:endParaRPr>
                    </a:p>
                  </a:txBody>
                  <a:tcPr marL="6858" marR="6858" marT="6858" marB="0" anchor="ctr"/>
                </a:tc>
                <a:tc>
                  <a:txBody>
                    <a:bodyPr/>
                    <a:lstStyle/>
                    <a:p>
                      <a:pPr algn="ctr" fontAlgn="ctr"/>
                      <a:r>
                        <a:rPr lang="en-US" sz="1200" b="1" u="none" strike="noStrike" dirty="0">
                          <a:effectLst/>
                        </a:rPr>
                        <a:t>PHI (D)</a:t>
                      </a:r>
                      <a:endParaRPr lang="en-US" sz="1200" b="1" i="0" u="none" strike="noStrike" dirty="0">
                        <a:solidFill>
                          <a:schemeClr val="tx1"/>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1425349428"/>
                  </a:ext>
                </a:extLst>
              </a:tr>
              <a:tr h="639070">
                <a:tc>
                  <a:txBody>
                    <a:bodyPr/>
                    <a:lstStyle/>
                    <a:p>
                      <a:pPr algn="l" fontAlgn="t"/>
                      <a:r>
                        <a:rPr lang="en-US" sz="1200" b="1" u="none" strike="noStrike" dirty="0" err="1">
                          <a:effectLst/>
                        </a:rPr>
                        <a:t>Acetochlor</a:t>
                      </a:r>
                      <a:r>
                        <a:rPr lang="en-US" sz="1200" b="1" u="none" strike="noStrike" dirty="0">
                          <a:effectLst/>
                        </a:rPr>
                        <a:t> + </a:t>
                      </a:r>
                      <a:r>
                        <a:rPr lang="en-US" sz="1200" b="1" u="none" strike="noStrike" dirty="0" err="1">
                          <a:effectLst/>
                        </a:rPr>
                        <a:t>Bensulfuron</a:t>
                      </a:r>
                      <a:r>
                        <a:rPr lang="en-US" sz="1200" b="1" u="none" strike="noStrike" dirty="0">
                          <a:effectLst/>
                        </a:rPr>
                        <a:t> Methyl </a:t>
                      </a:r>
                      <a:endParaRPr lang="en-US" sz="1200" b="1" i="0" u="none" strike="noStrike" dirty="0">
                        <a:solidFill>
                          <a:srgbClr val="0000FF"/>
                        </a:solidFill>
                        <a:effectLst/>
                        <a:latin typeface="Book Antiqua" panose="02040602050305030304" pitchFamily="18" charset="0"/>
                      </a:endParaRPr>
                    </a:p>
                  </a:txBody>
                  <a:tcPr marL="6858" marR="6858" marT="6858" marB="0"/>
                </a:tc>
                <a:tc>
                  <a:txBody>
                    <a:bodyPr/>
                    <a:lstStyle/>
                    <a:p>
                      <a:pPr algn="ctr" fontAlgn="t"/>
                      <a:r>
                        <a:rPr lang="pl-PL" sz="1200" b="1" u="none" strike="noStrike" dirty="0">
                          <a:effectLst/>
                        </a:rPr>
                        <a:t>20% WP (15.5% + 4.5%) &amp; Tech. (92% + 97%)</a:t>
                      </a:r>
                      <a:endParaRPr lang="pl-PL" sz="1200" b="1" i="0" u="none" strike="noStrike" dirty="0">
                        <a:solidFill>
                          <a:srgbClr val="0000FF"/>
                        </a:solidFill>
                        <a:effectLst/>
                        <a:latin typeface="Book Antiqua" panose="02040602050305030304" pitchFamily="18" charset="0"/>
                      </a:endParaRPr>
                    </a:p>
                  </a:txBody>
                  <a:tcPr marL="6858" marR="6858" marT="6858" marB="0"/>
                </a:tc>
                <a:tc>
                  <a:txBody>
                    <a:bodyPr/>
                    <a:lstStyle/>
                    <a:p>
                      <a:pPr algn="ctr" fontAlgn="ctr"/>
                      <a:r>
                        <a:rPr lang="en-US" sz="1200" b="1" u="none" strike="noStrike">
                          <a:effectLst/>
                        </a:rPr>
                        <a:t>5-12</a:t>
                      </a:r>
                      <a:endParaRPr lang="en-US" sz="1200" b="1" i="0" u="none" strike="noStrike">
                        <a:solidFill>
                          <a:srgbClr val="0000FF"/>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1759879986"/>
                  </a:ext>
                </a:extLst>
              </a:tr>
              <a:tr h="587590">
                <a:tc>
                  <a:txBody>
                    <a:bodyPr/>
                    <a:lstStyle/>
                    <a:p>
                      <a:pPr algn="l" fontAlgn="t"/>
                      <a:r>
                        <a:rPr lang="en-US" sz="1200" b="1" u="none" strike="noStrike" dirty="0" err="1">
                          <a:effectLst/>
                        </a:rPr>
                        <a:t>Bensulfuron</a:t>
                      </a:r>
                      <a:r>
                        <a:rPr lang="en-US" sz="1200" b="1" u="none" strike="noStrike" dirty="0">
                          <a:effectLst/>
                        </a:rPr>
                        <a:t> Methyl + </a:t>
                      </a:r>
                      <a:r>
                        <a:rPr lang="en-US" sz="1200" b="1" u="none" strike="noStrike" dirty="0" err="1">
                          <a:effectLst/>
                        </a:rPr>
                        <a:t>Acetochlor</a:t>
                      </a:r>
                      <a:r>
                        <a:rPr lang="en-US" sz="1200" b="1" u="none" strike="noStrike" dirty="0">
                          <a:effectLst/>
                        </a:rPr>
                        <a:t> </a:t>
                      </a:r>
                      <a:endParaRPr lang="en-US" sz="1200" b="1" i="0" u="none" strike="noStrike" dirty="0">
                        <a:solidFill>
                          <a:srgbClr val="000000"/>
                        </a:solidFill>
                        <a:effectLst/>
                        <a:latin typeface="Book Antiqua" panose="02040602050305030304" pitchFamily="18" charset="0"/>
                      </a:endParaRPr>
                    </a:p>
                  </a:txBody>
                  <a:tcPr marL="6858" marR="6858" marT="6858" marB="0"/>
                </a:tc>
                <a:tc>
                  <a:txBody>
                    <a:bodyPr/>
                    <a:lstStyle/>
                    <a:p>
                      <a:pPr algn="ctr" fontAlgn="t"/>
                      <a:r>
                        <a:rPr lang="en-US" sz="1200" b="1" u="none" strike="noStrike" dirty="0">
                          <a:effectLst/>
                        </a:rPr>
                        <a:t>16%KPP</a:t>
                      </a:r>
                      <a:endParaRPr lang="en-US" sz="1200" b="1" i="0" u="none" strike="noStrike" dirty="0">
                        <a:solidFill>
                          <a:srgbClr val="000000"/>
                        </a:solidFill>
                        <a:effectLst/>
                        <a:latin typeface="Book Antiqua" panose="02040602050305030304" pitchFamily="18" charset="0"/>
                      </a:endParaRPr>
                    </a:p>
                  </a:txBody>
                  <a:tcPr marL="6858" marR="6858" marT="6858" marB="0"/>
                </a:tc>
                <a:tc>
                  <a:txBody>
                    <a:bodyPr/>
                    <a:lstStyle/>
                    <a:p>
                      <a:pPr algn="ctr" fontAlgn="ctr"/>
                      <a:r>
                        <a:rPr lang="en-US" sz="1200" b="1" u="none" strike="noStrike">
                          <a:effectLst/>
                        </a:rPr>
                        <a:t>5-12</a:t>
                      </a:r>
                      <a:endParaRPr lang="en-US" sz="1200" b="1" i="0" u="none" strike="noStrike">
                        <a:solidFill>
                          <a:srgbClr val="000000"/>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1605650397"/>
                  </a:ext>
                </a:extLst>
              </a:tr>
              <a:tr h="587590">
                <a:tc>
                  <a:txBody>
                    <a:bodyPr/>
                    <a:lstStyle/>
                    <a:p>
                      <a:pPr algn="l" fontAlgn="t"/>
                      <a:r>
                        <a:rPr lang="en-US" sz="1200" b="1" u="none" strike="noStrike">
                          <a:effectLst/>
                        </a:rPr>
                        <a:t>Bensulfuron Methyl + Butachlor </a:t>
                      </a:r>
                      <a:endParaRPr lang="en-US"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t"/>
                      <a:r>
                        <a:rPr lang="en-US" sz="1200" b="1" u="none" strike="noStrike" dirty="0">
                          <a:effectLst/>
                        </a:rPr>
                        <a:t>30% WP</a:t>
                      </a:r>
                      <a:endParaRPr lang="en-US" sz="1200" b="1" i="0" u="none" strike="noStrike" dirty="0">
                        <a:solidFill>
                          <a:srgbClr val="000000"/>
                        </a:solidFill>
                        <a:effectLst/>
                        <a:latin typeface="Book Antiqua" panose="02040602050305030304" pitchFamily="18" charset="0"/>
                      </a:endParaRPr>
                    </a:p>
                  </a:txBody>
                  <a:tcPr marL="6858" marR="6858" marT="6858" marB="0"/>
                </a:tc>
                <a:tc>
                  <a:txBody>
                    <a:bodyPr/>
                    <a:lstStyle/>
                    <a:p>
                      <a:pPr algn="ctr" fontAlgn="ctr"/>
                      <a:r>
                        <a:rPr lang="en-US" sz="1200" b="1" u="none" strike="noStrike" dirty="0">
                          <a:effectLst/>
                        </a:rPr>
                        <a:t>5-8</a:t>
                      </a:r>
                      <a:endParaRPr lang="en-US" sz="1200" b="1" i="0" u="none" strike="noStrike" dirty="0">
                        <a:solidFill>
                          <a:srgbClr val="000000"/>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679146426"/>
                  </a:ext>
                </a:extLst>
              </a:tr>
              <a:tr h="587590">
                <a:tc>
                  <a:txBody>
                    <a:bodyPr/>
                    <a:lstStyle/>
                    <a:p>
                      <a:pPr algn="l" fontAlgn="t"/>
                      <a:r>
                        <a:rPr lang="en-US" sz="1200" b="1" u="none" strike="noStrike">
                          <a:effectLst/>
                        </a:rPr>
                        <a:t>Bensulfuron Methyl + Pretilachlor</a:t>
                      </a:r>
                      <a:endParaRPr lang="en-US"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t"/>
                      <a:r>
                        <a:rPr lang="en-US" sz="1200" b="1" u="none" strike="noStrike" dirty="0">
                          <a:effectLst/>
                        </a:rPr>
                        <a:t>30% EC (2% + 28%)</a:t>
                      </a:r>
                      <a:endParaRPr lang="en-US" sz="1200" b="1" i="0" u="none" strike="noStrike" dirty="0">
                        <a:solidFill>
                          <a:srgbClr val="000000"/>
                        </a:solidFill>
                        <a:effectLst/>
                        <a:latin typeface="Book Antiqua" panose="02040602050305030304" pitchFamily="18" charset="0"/>
                      </a:endParaRPr>
                    </a:p>
                  </a:txBody>
                  <a:tcPr marL="6858" marR="6858" marT="6858" marB="0"/>
                </a:tc>
                <a:tc>
                  <a:txBody>
                    <a:bodyPr/>
                    <a:lstStyle/>
                    <a:p>
                      <a:pPr algn="ctr" fontAlgn="ctr"/>
                      <a:r>
                        <a:rPr lang="en-US" sz="1200" b="1" u="none" strike="noStrike" dirty="0">
                          <a:effectLst/>
                        </a:rPr>
                        <a:t>2-4</a:t>
                      </a:r>
                      <a:endParaRPr lang="en-US" sz="1200" b="1" i="0" u="none" strike="noStrike" dirty="0">
                        <a:solidFill>
                          <a:srgbClr val="000000"/>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778007868"/>
                  </a:ext>
                </a:extLst>
              </a:tr>
              <a:tr h="975165">
                <a:tc>
                  <a:txBody>
                    <a:bodyPr/>
                    <a:lstStyle/>
                    <a:p>
                      <a:pPr algn="l" fontAlgn="t"/>
                      <a:r>
                        <a:rPr lang="en-US" sz="1200" b="1" u="none" strike="noStrike">
                          <a:effectLst/>
                        </a:rPr>
                        <a:t>Bensulfuron Methyl + Quinclorac</a:t>
                      </a:r>
                      <a:endParaRPr lang="en-US"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t"/>
                      <a:r>
                        <a:rPr lang="en-US" sz="1200" b="1" u="none" strike="noStrike" dirty="0">
                          <a:effectLst/>
                        </a:rPr>
                        <a:t>25% SC (3% + 22%) &amp; </a:t>
                      </a:r>
                      <a:r>
                        <a:rPr lang="en-US" sz="1200" b="1" u="none" strike="noStrike" dirty="0" err="1">
                          <a:effectLst/>
                        </a:rPr>
                        <a:t>Bensulfuron</a:t>
                      </a:r>
                      <a:r>
                        <a:rPr lang="en-US" sz="1200" b="1" u="none" strike="noStrike" dirty="0">
                          <a:effectLst/>
                        </a:rPr>
                        <a:t> Methyl 96% Tech. &amp; </a:t>
                      </a:r>
                      <a:r>
                        <a:rPr lang="en-US" sz="1200" b="1" u="none" strike="noStrike" dirty="0" err="1">
                          <a:effectLst/>
                        </a:rPr>
                        <a:t>Quinclorac</a:t>
                      </a:r>
                      <a:r>
                        <a:rPr lang="en-US" sz="1200" b="1" u="none" strike="noStrike" dirty="0">
                          <a:effectLst/>
                        </a:rPr>
                        <a:t> 96% Tech. </a:t>
                      </a:r>
                      <a:endParaRPr lang="en-US" sz="1200" b="1" i="0" u="none" strike="noStrike" dirty="0">
                        <a:solidFill>
                          <a:srgbClr val="000000"/>
                        </a:solidFill>
                        <a:effectLst/>
                        <a:latin typeface="Book Antiqua" panose="02040602050305030304" pitchFamily="18" charset="0"/>
                      </a:endParaRPr>
                    </a:p>
                  </a:txBody>
                  <a:tcPr marL="6858" marR="6858" marT="6858" marB="0"/>
                </a:tc>
                <a:tc>
                  <a:txBody>
                    <a:bodyPr/>
                    <a:lstStyle/>
                    <a:p>
                      <a:pPr algn="ctr" fontAlgn="ctr"/>
                      <a:r>
                        <a:rPr lang="en-US" sz="1200" b="1" u="none" strike="noStrike" dirty="0">
                          <a:effectLst/>
                        </a:rPr>
                        <a:t>3-5</a:t>
                      </a:r>
                      <a:endParaRPr lang="en-US" sz="1200" b="1" i="0" u="none" strike="noStrike" dirty="0">
                        <a:solidFill>
                          <a:srgbClr val="000000"/>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667436942"/>
                  </a:ext>
                </a:extLst>
              </a:tr>
              <a:tr h="217540">
                <a:tc>
                  <a:txBody>
                    <a:bodyPr/>
                    <a:lstStyle/>
                    <a:p>
                      <a:pPr algn="l" fontAlgn="t"/>
                      <a:r>
                        <a:rPr lang="en-US" sz="1200" b="1" u="none" strike="noStrike" dirty="0" err="1">
                          <a:effectLst/>
                        </a:rPr>
                        <a:t>Bentazone</a:t>
                      </a:r>
                      <a:endParaRPr lang="en-US" sz="1200" b="1" i="0" u="none" strike="noStrike" dirty="0">
                        <a:solidFill>
                          <a:srgbClr val="000000"/>
                        </a:solidFill>
                        <a:effectLst/>
                        <a:latin typeface="Book Antiqua" panose="02040602050305030304" pitchFamily="18" charset="0"/>
                      </a:endParaRPr>
                    </a:p>
                  </a:txBody>
                  <a:tcPr marL="6858" marR="6858" marT="6858" marB="0"/>
                </a:tc>
                <a:tc>
                  <a:txBody>
                    <a:bodyPr/>
                    <a:lstStyle/>
                    <a:p>
                      <a:pPr algn="ctr" fontAlgn="t"/>
                      <a:r>
                        <a:rPr lang="en-US" sz="1200" b="1" u="none" strike="noStrike">
                          <a:effectLst/>
                        </a:rPr>
                        <a:t>48% SL &amp; 96% Tech.</a:t>
                      </a:r>
                      <a:endParaRPr lang="en-US"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ctr"/>
                      <a:r>
                        <a:rPr lang="en-US" sz="1200" b="1" u="none" strike="noStrike" dirty="0">
                          <a:effectLst/>
                        </a:rPr>
                        <a:t>15-30</a:t>
                      </a:r>
                      <a:endParaRPr lang="en-US" sz="1200" b="1" i="0" u="none" strike="noStrike" dirty="0">
                        <a:solidFill>
                          <a:srgbClr val="000000"/>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3628591838"/>
                  </a:ext>
                </a:extLst>
              </a:tr>
              <a:tr h="428305">
                <a:tc>
                  <a:txBody>
                    <a:bodyPr/>
                    <a:lstStyle/>
                    <a:p>
                      <a:pPr algn="l" fontAlgn="t"/>
                      <a:r>
                        <a:rPr lang="en-US" sz="1200" b="1" u="none" strike="noStrike">
                          <a:effectLst/>
                        </a:rPr>
                        <a:t>Bispyribac Sodium</a:t>
                      </a:r>
                      <a:endParaRPr lang="en-US"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t"/>
                      <a:r>
                        <a:rPr lang="en-US" sz="1200" b="1" u="none" strike="noStrike">
                          <a:effectLst/>
                        </a:rPr>
                        <a:t>2% SL, 10% SC, 20% WP, 40% SC</a:t>
                      </a:r>
                      <a:endParaRPr lang="en-US"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ctr"/>
                      <a:r>
                        <a:rPr lang="en-US" sz="1200" b="1" u="none" strike="noStrike" dirty="0">
                          <a:effectLst/>
                        </a:rPr>
                        <a:t>4-5</a:t>
                      </a:r>
                      <a:endParaRPr lang="en-US" sz="1200" b="1" i="0" u="none" strike="noStrike" dirty="0">
                        <a:solidFill>
                          <a:srgbClr val="000000"/>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3891143285"/>
                  </a:ext>
                </a:extLst>
              </a:tr>
              <a:tr h="781377">
                <a:tc>
                  <a:txBody>
                    <a:bodyPr/>
                    <a:lstStyle/>
                    <a:p>
                      <a:pPr algn="l" fontAlgn="t"/>
                      <a:r>
                        <a:rPr lang="en-US" sz="1200" b="1" u="none" strike="noStrike" dirty="0" err="1">
                          <a:effectLst/>
                        </a:rPr>
                        <a:t>Bispyribac</a:t>
                      </a:r>
                      <a:r>
                        <a:rPr lang="en-US" sz="1200" b="1" u="none" strike="noStrike" dirty="0">
                          <a:effectLst/>
                        </a:rPr>
                        <a:t> Sodium + </a:t>
                      </a:r>
                      <a:r>
                        <a:rPr lang="en-US" sz="1200" b="1" u="none" strike="noStrike" dirty="0" err="1">
                          <a:effectLst/>
                        </a:rPr>
                        <a:t>Bensulfuron</a:t>
                      </a:r>
                      <a:r>
                        <a:rPr lang="en-US" sz="1200" b="1" u="none" strike="noStrike" dirty="0">
                          <a:effectLst/>
                        </a:rPr>
                        <a:t> Methyl</a:t>
                      </a:r>
                      <a:endParaRPr lang="en-US" sz="1200" b="1" i="0" u="none" strike="noStrike" dirty="0">
                        <a:solidFill>
                          <a:srgbClr val="000000"/>
                        </a:solidFill>
                        <a:effectLst/>
                        <a:latin typeface="Book Antiqua" panose="02040602050305030304" pitchFamily="18" charset="0"/>
                      </a:endParaRPr>
                    </a:p>
                  </a:txBody>
                  <a:tcPr marL="6858" marR="6858" marT="6858" marB="0"/>
                </a:tc>
                <a:tc>
                  <a:txBody>
                    <a:bodyPr/>
                    <a:lstStyle/>
                    <a:p>
                      <a:pPr algn="ctr" fontAlgn="t"/>
                      <a:r>
                        <a:rPr lang="pl-PL" sz="1200" b="1" u="none" strike="noStrike">
                          <a:effectLst/>
                        </a:rPr>
                        <a:t>30% WDG (18% + 12%) &amp; 30% WP (18% + 12%)</a:t>
                      </a:r>
                      <a:endParaRPr lang="pl-PL"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ctr"/>
                      <a:r>
                        <a:rPr lang="en-US" sz="1200" b="1" u="none" strike="noStrike" dirty="0">
                          <a:effectLst/>
                        </a:rPr>
                        <a:t>7-10</a:t>
                      </a:r>
                      <a:endParaRPr lang="en-US" sz="1200" b="1" i="0" u="none" strike="noStrike" dirty="0">
                        <a:solidFill>
                          <a:srgbClr val="000000"/>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2338832289"/>
                  </a:ext>
                </a:extLst>
              </a:tr>
              <a:tr h="428305">
                <a:tc>
                  <a:txBody>
                    <a:bodyPr/>
                    <a:lstStyle/>
                    <a:p>
                      <a:pPr algn="l" fontAlgn="t"/>
                      <a:r>
                        <a:rPr lang="en-US" sz="1200" b="1" u="none" strike="noStrike">
                          <a:effectLst/>
                        </a:rPr>
                        <a:t>Butachlor</a:t>
                      </a:r>
                      <a:endParaRPr lang="en-US"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t"/>
                      <a:r>
                        <a:rPr lang="fr-FR" sz="1200" b="1" u="none" strike="noStrike">
                          <a:effectLst/>
                        </a:rPr>
                        <a:t>60% EC, 90% EC 60% EW</a:t>
                      </a:r>
                      <a:endParaRPr lang="fr-FR"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ctr"/>
                      <a:r>
                        <a:rPr lang="en-US" sz="1200" b="1" u="none" strike="noStrike" dirty="0">
                          <a:effectLst/>
                        </a:rPr>
                        <a:t>5-7</a:t>
                      </a:r>
                      <a:endParaRPr lang="en-US" sz="1200" b="1" i="0" u="none" strike="noStrike" dirty="0">
                        <a:solidFill>
                          <a:srgbClr val="000000"/>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3875538191"/>
                  </a:ext>
                </a:extLst>
              </a:tr>
              <a:tr h="217540">
                <a:tc>
                  <a:txBody>
                    <a:bodyPr/>
                    <a:lstStyle/>
                    <a:p>
                      <a:pPr algn="l" fontAlgn="t"/>
                      <a:r>
                        <a:rPr lang="en-US" sz="1200" b="1" u="none" strike="noStrike">
                          <a:effectLst/>
                        </a:rPr>
                        <a:t>Cinosulfuron</a:t>
                      </a:r>
                      <a:endParaRPr lang="en-US"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t"/>
                      <a:r>
                        <a:rPr lang="en-US" sz="1200" b="1" u="none" strike="noStrike">
                          <a:effectLst/>
                        </a:rPr>
                        <a:t>10% WP &amp; 92% Tech.</a:t>
                      </a:r>
                      <a:endParaRPr lang="en-US"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ctr"/>
                      <a:r>
                        <a:rPr lang="en-US" sz="1200" b="1" u="none" strike="noStrike" dirty="0">
                          <a:effectLst/>
                        </a:rPr>
                        <a:t>4-10</a:t>
                      </a:r>
                      <a:endParaRPr lang="en-US" sz="1200" b="1" i="0" u="none" strike="noStrike" dirty="0">
                        <a:solidFill>
                          <a:srgbClr val="000000"/>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2622093895"/>
                  </a:ext>
                </a:extLst>
              </a:tr>
              <a:tr h="217540">
                <a:tc>
                  <a:txBody>
                    <a:bodyPr/>
                    <a:lstStyle/>
                    <a:p>
                      <a:pPr algn="l" fontAlgn="t"/>
                      <a:r>
                        <a:rPr lang="en-US" sz="1200" b="1" u="none" strike="noStrike">
                          <a:effectLst/>
                        </a:rPr>
                        <a:t>Cyhalofop Butyl</a:t>
                      </a:r>
                      <a:endParaRPr lang="en-US"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t"/>
                      <a:r>
                        <a:rPr lang="en-US" sz="1200" b="1" u="none" strike="noStrike">
                          <a:effectLst/>
                        </a:rPr>
                        <a:t>10% EW</a:t>
                      </a:r>
                      <a:endParaRPr lang="en-US" sz="1200" b="1" i="0" u="none" strike="noStrike">
                        <a:solidFill>
                          <a:srgbClr val="000000"/>
                        </a:solidFill>
                        <a:effectLst/>
                        <a:latin typeface="Book Antiqua" panose="02040602050305030304" pitchFamily="18" charset="0"/>
                      </a:endParaRPr>
                    </a:p>
                  </a:txBody>
                  <a:tcPr marL="6858" marR="6858" marT="6858" marB="0"/>
                </a:tc>
                <a:tc>
                  <a:txBody>
                    <a:bodyPr/>
                    <a:lstStyle/>
                    <a:p>
                      <a:pPr algn="ctr" fontAlgn="ctr"/>
                      <a:r>
                        <a:rPr lang="en-US" sz="1200" b="1" u="none" strike="noStrike" dirty="0">
                          <a:effectLst/>
                        </a:rPr>
                        <a:t>7</a:t>
                      </a:r>
                      <a:endParaRPr lang="en-US" sz="1200" b="1" i="0" u="none" strike="noStrike" dirty="0">
                        <a:solidFill>
                          <a:srgbClr val="000000"/>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2221612695"/>
                  </a:ext>
                </a:extLst>
              </a:tr>
              <a:tr h="587590">
                <a:tc>
                  <a:txBody>
                    <a:bodyPr/>
                    <a:lstStyle/>
                    <a:p>
                      <a:pPr algn="l" fontAlgn="t"/>
                      <a:r>
                        <a:rPr lang="en-US" sz="1200" b="1" u="none" strike="noStrike" dirty="0" err="1">
                          <a:effectLst/>
                        </a:rPr>
                        <a:t>Cyhalofop</a:t>
                      </a:r>
                      <a:r>
                        <a:rPr lang="en-US" sz="1200" b="1" u="none" strike="noStrike" dirty="0">
                          <a:effectLst/>
                        </a:rPr>
                        <a:t> Butyl + </a:t>
                      </a:r>
                      <a:r>
                        <a:rPr lang="en-US" sz="1200" b="1" u="none" strike="noStrike" dirty="0" err="1">
                          <a:effectLst/>
                        </a:rPr>
                        <a:t>Bispyribac</a:t>
                      </a:r>
                      <a:r>
                        <a:rPr lang="en-US" sz="1200" b="1" u="none" strike="noStrike" dirty="0">
                          <a:effectLst/>
                        </a:rPr>
                        <a:t> Sodium</a:t>
                      </a:r>
                      <a:endParaRPr lang="en-US" sz="1200" b="1" i="0" u="none" strike="noStrike" dirty="0">
                        <a:solidFill>
                          <a:srgbClr val="000000"/>
                        </a:solidFill>
                        <a:effectLst/>
                        <a:latin typeface="Book Antiqua" panose="02040602050305030304" pitchFamily="18" charset="0"/>
                      </a:endParaRPr>
                    </a:p>
                  </a:txBody>
                  <a:tcPr marL="6858" marR="6858" marT="6858" marB="0"/>
                </a:tc>
                <a:tc>
                  <a:txBody>
                    <a:bodyPr/>
                    <a:lstStyle/>
                    <a:p>
                      <a:pPr algn="ctr" fontAlgn="t"/>
                      <a:r>
                        <a:rPr lang="en-US" sz="1200" b="1" u="none" strike="noStrike" dirty="0">
                          <a:effectLst/>
                        </a:rPr>
                        <a:t>16% OD (12% + 4%)</a:t>
                      </a:r>
                      <a:endParaRPr lang="en-US" sz="1200" b="1" i="0" u="none" strike="noStrike" dirty="0">
                        <a:solidFill>
                          <a:srgbClr val="000000"/>
                        </a:solidFill>
                        <a:effectLst/>
                        <a:latin typeface="Book Antiqua" panose="02040602050305030304" pitchFamily="18" charset="0"/>
                      </a:endParaRPr>
                    </a:p>
                  </a:txBody>
                  <a:tcPr marL="6858" marR="6858" marT="6858" marB="0"/>
                </a:tc>
                <a:tc>
                  <a:txBody>
                    <a:bodyPr/>
                    <a:lstStyle/>
                    <a:p>
                      <a:pPr algn="ctr" fontAlgn="ctr"/>
                      <a:r>
                        <a:rPr lang="en-US" sz="1200" b="1" u="none" strike="noStrike" dirty="0">
                          <a:effectLst/>
                        </a:rPr>
                        <a:t>1-2</a:t>
                      </a:r>
                      <a:endParaRPr lang="en-US" sz="1200" b="1" i="0" u="none" strike="noStrike" dirty="0">
                        <a:solidFill>
                          <a:srgbClr val="000000"/>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164024571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81632689"/>
              </p:ext>
            </p:extLst>
          </p:nvPr>
        </p:nvGraphicFramePr>
        <p:xfrm>
          <a:off x="4299340" y="357679"/>
          <a:ext cx="3898076" cy="6500321"/>
        </p:xfrm>
        <a:graphic>
          <a:graphicData uri="http://schemas.openxmlformats.org/drawingml/2006/table">
            <a:tbl>
              <a:tblPr>
                <a:tableStyleId>{C4B1156A-380E-4F78-BDF5-A606A8083BF9}</a:tableStyleId>
              </a:tblPr>
              <a:tblGrid>
                <a:gridCol w="1609348">
                  <a:extLst>
                    <a:ext uri="{9D8B030D-6E8A-4147-A177-3AD203B41FA5}">
                      <a16:colId xmlns:a16="http://schemas.microsoft.com/office/drawing/2014/main" val="356904723"/>
                    </a:ext>
                  </a:extLst>
                </a:gridCol>
                <a:gridCol w="1697884">
                  <a:extLst>
                    <a:ext uri="{9D8B030D-6E8A-4147-A177-3AD203B41FA5}">
                      <a16:colId xmlns:a16="http://schemas.microsoft.com/office/drawing/2014/main" val="3007760569"/>
                    </a:ext>
                  </a:extLst>
                </a:gridCol>
                <a:gridCol w="590844">
                  <a:extLst>
                    <a:ext uri="{9D8B030D-6E8A-4147-A177-3AD203B41FA5}">
                      <a16:colId xmlns:a16="http://schemas.microsoft.com/office/drawing/2014/main" val="4025351713"/>
                    </a:ext>
                  </a:extLst>
                </a:gridCol>
              </a:tblGrid>
              <a:tr h="325384">
                <a:tc>
                  <a:txBody>
                    <a:bodyPr/>
                    <a:lstStyle/>
                    <a:p>
                      <a:pPr algn="ctr" fontAlgn="ctr"/>
                      <a:r>
                        <a:rPr lang="en-US" sz="1200" b="1" u="none" strike="noStrike" dirty="0">
                          <a:effectLst/>
                        </a:rPr>
                        <a:t>Product</a:t>
                      </a:r>
                      <a:endParaRPr lang="en-US" sz="1200" b="1" i="0" u="none" strike="noStrike" dirty="0">
                        <a:solidFill>
                          <a:schemeClr val="tx1"/>
                        </a:solidFill>
                        <a:effectLst/>
                        <a:latin typeface="Book Antiqua" panose="02040602050305030304" pitchFamily="18" charset="0"/>
                      </a:endParaRPr>
                    </a:p>
                  </a:txBody>
                  <a:tcPr marL="6858" marR="6858" marT="6858" marB="0" anchor="ctr"/>
                </a:tc>
                <a:tc>
                  <a:txBody>
                    <a:bodyPr/>
                    <a:lstStyle/>
                    <a:p>
                      <a:pPr algn="ctr" fontAlgn="ctr"/>
                      <a:r>
                        <a:rPr lang="en-US" sz="1200" b="1" u="none" strike="noStrike" dirty="0">
                          <a:effectLst/>
                        </a:rPr>
                        <a:t>Formulation</a:t>
                      </a:r>
                      <a:endParaRPr lang="en-US" sz="1200" b="1" i="0" u="none" strike="noStrike" dirty="0">
                        <a:solidFill>
                          <a:schemeClr val="tx1"/>
                        </a:solidFill>
                        <a:effectLst/>
                        <a:latin typeface="Book Antiqua" panose="02040602050305030304" pitchFamily="18" charset="0"/>
                      </a:endParaRPr>
                    </a:p>
                  </a:txBody>
                  <a:tcPr marL="6858" marR="6858" marT="6858" marB="0" anchor="ctr"/>
                </a:tc>
                <a:tc>
                  <a:txBody>
                    <a:bodyPr/>
                    <a:lstStyle/>
                    <a:p>
                      <a:pPr algn="ctr" fontAlgn="ctr"/>
                      <a:r>
                        <a:rPr lang="en-US" sz="1200" b="1" u="none" strike="noStrike" dirty="0">
                          <a:effectLst/>
                        </a:rPr>
                        <a:t>PHI (D)</a:t>
                      </a:r>
                      <a:endParaRPr lang="en-US" sz="1200" b="1" i="0" u="none" strike="noStrike" dirty="0">
                        <a:solidFill>
                          <a:schemeClr val="tx1"/>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2080128865"/>
                  </a:ext>
                </a:extLst>
              </a:tr>
              <a:tr h="661567">
                <a:tc>
                  <a:txBody>
                    <a:bodyPr/>
                    <a:lstStyle/>
                    <a:p>
                      <a:pPr algn="l" fontAlgn="t"/>
                      <a:r>
                        <a:rPr lang="en-US" sz="1200" b="1" u="none" strike="noStrike" dirty="0" err="1">
                          <a:effectLst/>
                        </a:rPr>
                        <a:t>Cyhalofop</a:t>
                      </a:r>
                      <a:r>
                        <a:rPr lang="en-US" sz="1200" b="1" u="none" strike="noStrike" dirty="0">
                          <a:effectLst/>
                        </a:rPr>
                        <a:t> Butyl + </a:t>
                      </a:r>
                      <a:r>
                        <a:rPr lang="en-US" sz="1200" b="1" u="none" strike="noStrike" dirty="0" err="1">
                          <a:effectLst/>
                        </a:rPr>
                        <a:t>Penoxsulam</a:t>
                      </a:r>
                      <a:r>
                        <a:rPr lang="en-US" sz="1200" b="1" u="none" strike="noStrike" dirty="0">
                          <a:effectLst/>
                        </a:rPr>
                        <a:t> + </a:t>
                      </a:r>
                      <a:r>
                        <a:rPr lang="en-US" sz="1200" b="1" u="none" strike="noStrike" dirty="0" err="1">
                          <a:effectLst/>
                        </a:rPr>
                        <a:t>Bensulfuron</a:t>
                      </a:r>
                      <a:r>
                        <a:rPr lang="en-US" sz="1200" b="1" u="none" strike="noStrike" dirty="0">
                          <a:effectLst/>
                        </a:rPr>
                        <a:t>-methyl</a:t>
                      </a:r>
                      <a:endParaRPr lang="en-US" sz="1200" b="1" i="0" u="none" strike="noStrike" dirty="0">
                        <a:solidFill>
                          <a:srgbClr val="0000FF"/>
                        </a:solidFill>
                        <a:effectLst/>
                        <a:latin typeface="Book Antiqua" panose="02040602050305030304" pitchFamily="18" charset="0"/>
                      </a:endParaRPr>
                    </a:p>
                  </a:txBody>
                  <a:tcPr marL="6281" marR="6281" marT="6281" marB="0"/>
                </a:tc>
                <a:tc>
                  <a:txBody>
                    <a:bodyPr/>
                    <a:lstStyle/>
                    <a:p>
                      <a:pPr algn="ctr" fontAlgn="t"/>
                      <a:r>
                        <a:rPr lang="pl-PL" sz="1200" b="1" u="none" strike="noStrike" dirty="0">
                          <a:effectLst/>
                        </a:rPr>
                        <a:t>21% OD (12.5% + 3.5% + 5%)</a:t>
                      </a:r>
                      <a:endParaRPr lang="pl-PL" sz="1200" b="1" i="0" u="none" strike="noStrike" dirty="0">
                        <a:solidFill>
                          <a:srgbClr val="0000FF"/>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5-7</a:t>
                      </a:r>
                      <a:endParaRPr lang="en-US" sz="1200" b="1" i="0" u="none" strike="noStrike" dirty="0">
                        <a:solidFill>
                          <a:srgbClr val="0000FF"/>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44182749"/>
                  </a:ext>
                </a:extLst>
              </a:tr>
              <a:tr h="496176">
                <a:tc>
                  <a:txBody>
                    <a:bodyPr/>
                    <a:lstStyle/>
                    <a:p>
                      <a:pPr algn="l" fontAlgn="t"/>
                      <a:r>
                        <a:rPr lang="en-US" sz="1200" b="1" u="none" strike="noStrike" dirty="0" err="1">
                          <a:effectLst/>
                        </a:rPr>
                        <a:t>Fenoxaprop</a:t>
                      </a:r>
                      <a:r>
                        <a:rPr lang="en-US" sz="1200" b="1" u="none" strike="noStrike" dirty="0">
                          <a:effectLst/>
                        </a:rPr>
                        <a:t>-p-ethyl + </a:t>
                      </a:r>
                      <a:r>
                        <a:rPr lang="en-US" sz="1200" b="1" u="none" strike="noStrike" dirty="0" err="1">
                          <a:effectLst/>
                        </a:rPr>
                        <a:t>Penoxsulam</a:t>
                      </a:r>
                      <a:endParaRPr lang="en-US" sz="1200" b="1" i="0" u="none" strike="noStrike" dirty="0">
                        <a:solidFill>
                          <a:srgbClr val="0000FF"/>
                        </a:solidFill>
                        <a:effectLst/>
                        <a:latin typeface="Book Antiqua" panose="02040602050305030304" pitchFamily="18" charset="0"/>
                      </a:endParaRPr>
                    </a:p>
                  </a:txBody>
                  <a:tcPr marL="6281" marR="6281" marT="6281" marB="0"/>
                </a:tc>
                <a:tc>
                  <a:txBody>
                    <a:bodyPr/>
                    <a:lstStyle/>
                    <a:p>
                      <a:pPr algn="ctr" fontAlgn="t"/>
                      <a:r>
                        <a:rPr lang="en-US" sz="1200" b="1" u="none" strike="noStrike" dirty="0">
                          <a:effectLst/>
                        </a:rPr>
                        <a:t>10% OD (4% + 6%)</a:t>
                      </a:r>
                      <a:endParaRPr lang="en-US" sz="1200" b="1" i="0" u="none" strike="noStrike" dirty="0">
                        <a:solidFill>
                          <a:srgbClr val="0000FF"/>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5-7</a:t>
                      </a:r>
                      <a:endParaRPr lang="en-US" sz="1200" b="1" i="0" u="none" strike="noStrike" dirty="0">
                        <a:solidFill>
                          <a:srgbClr val="0000FF"/>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2685373972"/>
                  </a:ext>
                </a:extLst>
              </a:tr>
              <a:tr h="207988">
                <a:tc>
                  <a:txBody>
                    <a:bodyPr/>
                    <a:lstStyle/>
                    <a:p>
                      <a:pPr algn="l" fontAlgn="t"/>
                      <a:r>
                        <a:rPr lang="en-US" sz="1200" b="1" u="none" strike="noStrike">
                          <a:effectLst/>
                        </a:rPr>
                        <a:t>Fluroxypyr</a:t>
                      </a:r>
                      <a:endParaRPr lang="en-US" sz="1200" b="1" i="0" u="none" strike="noStrike">
                        <a:solidFill>
                          <a:srgbClr val="0000FF"/>
                        </a:solidFill>
                        <a:effectLst/>
                        <a:latin typeface="Book Antiqua" panose="02040602050305030304" pitchFamily="18" charset="0"/>
                      </a:endParaRPr>
                    </a:p>
                  </a:txBody>
                  <a:tcPr marL="6281" marR="6281" marT="6281" marB="0"/>
                </a:tc>
                <a:tc>
                  <a:txBody>
                    <a:bodyPr/>
                    <a:lstStyle/>
                    <a:p>
                      <a:pPr algn="ctr" fontAlgn="t"/>
                      <a:r>
                        <a:rPr lang="en-US" sz="1200" b="1" u="none" strike="noStrike">
                          <a:effectLst/>
                        </a:rPr>
                        <a:t>20% EC &amp; 95% Tech.</a:t>
                      </a:r>
                      <a:endParaRPr lang="en-US" sz="1200" b="1" i="0" u="none" strike="noStrike">
                        <a:solidFill>
                          <a:srgbClr val="0000FF"/>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10</a:t>
                      </a:r>
                      <a:endParaRPr lang="en-US" sz="1200" b="1" i="0" u="none" strike="noStrike" dirty="0">
                        <a:solidFill>
                          <a:srgbClr val="000000"/>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959540815"/>
                  </a:ext>
                </a:extLst>
              </a:tr>
              <a:tr h="496176">
                <a:tc>
                  <a:txBody>
                    <a:bodyPr/>
                    <a:lstStyle/>
                    <a:p>
                      <a:pPr algn="l" fontAlgn="t"/>
                      <a:r>
                        <a:rPr lang="en-US" sz="1200" b="1" u="none" strike="noStrike" dirty="0">
                          <a:effectLst/>
                        </a:rPr>
                        <a:t>Glyphosate </a:t>
                      </a:r>
                      <a:r>
                        <a:rPr lang="en-US" sz="1200" b="1" u="none" strike="noStrike" dirty="0" err="1">
                          <a:effectLst/>
                        </a:rPr>
                        <a:t>Isopropylammonium</a:t>
                      </a:r>
                      <a:endParaRPr lang="en-US" sz="1200" b="1" i="0" u="none" strike="noStrike" dirty="0">
                        <a:solidFill>
                          <a:srgbClr val="000000"/>
                        </a:solidFill>
                        <a:effectLst/>
                        <a:latin typeface="Book Antiqua" panose="02040602050305030304" pitchFamily="18" charset="0"/>
                      </a:endParaRPr>
                    </a:p>
                  </a:txBody>
                  <a:tcPr marL="6281" marR="6281" marT="6281" marB="0"/>
                </a:tc>
                <a:tc>
                  <a:txBody>
                    <a:bodyPr/>
                    <a:lstStyle/>
                    <a:p>
                      <a:pPr algn="ctr" fontAlgn="t"/>
                      <a:r>
                        <a:rPr lang="en-US" sz="1200" b="1" u="none" strike="noStrike">
                          <a:effectLst/>
                        </a:rPr>
                        <a:t>41% SL</a:t>
                      </a:r>
                      <a:endParaRPr lang="en-US" sz="1200" b="1" i="0" u="none" strike="noStrike">
                        <a:solidFill>
                          <a:srgbClr val="000000"/>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5</a:t>
                      </a:r>
                      <a:endParaRPr lang="en-US" sz="1200" b="1" i="0" u="none" strike="noStrike" dirty="0">
                        <a:solidFill>
                          <a:srgbClr val="000000"/>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3639023595"/>
                  </a:ext>
                </a:extLst>
              </a:tr>
              <a:tr h="496176">
                <a:tc>
                  <a:txBody>
                    <a:bodyPr/>
                    <a:lstStyle/>
                    <a:p>
                      <a:pPr algn="l" fontAlgn="t"/>
                      <a:r>
                        <a:rPr lang="en-US" sz="1200" b="1" u="none" strike="noStrike" dirty="0">
                          <a:effectLst/>
                        </a:rPr>
                        <a:t>MCPA-Sodium + </a:t>
                      </a:r>
                      <a:r>
                        <a:rPr lang="en-US" sz="1200" b="1" u="none" strike="noStrike" dirty="0" err="1">
                          <a:effectLst/>
                        </a:rPr>
                        <a:t>Carfentrazone</a:t>
                      </a:r>
                      <a:r>
                        <a:rPr lang="en-US" sz="1200" b="1" u="none" strike="noStrike" dirty="0">
                          <a:effectLst/>
                        </a:rPr>
                        <a:t> Ethyl</a:t>
                      </a:r>
                      <a:endParaRPr lang="en-US" sz="1200" b="1" i="0" u="none" strike="noStrike" dirty="0">
                        <a:solidFill>
                          <a:srgbClr val="000000"/>
                        </a:solidFill>
                        <a:effectLst/>
                        <a:latin typeface="Book Antiqua" panose="02040602050305030304" pitchFamily="18" charset="0"/>
                      </a:endParaRPr>
                    </a:p>
                  </a:txBody>
                  <a:tcPr marL="6281" marR="6281" marT="6281" marB="0"/>
                </a:tc>
                <a:tc>
                  <a:txBody>
                    <a:bodyPr/>
                    <a:lstStyle/>
                    <a:p>
                      <a:pPr algn="ctr" fontAlgn="t"/>
                      <a:r>
                        <a:rPr lang="en-US" sz="1200" b="1" u="none" strike="noStrike">
                          <a:effectLst/>
                        </a:rPr>
                        <a:t>70.5% WP (66.5% + 4%)</a:t>
                      </a:r>
                      <a:endParaRPr lang="en-US" sz="1200" b="1" i="0" u="none" strike="noStrike">
                        <a:solidFill>
                          <a:srgbClr val="000000"/>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30</a:t>
                      </a:r>
                      <a:endParaRPr lang="en-US" sz="1200" b="1" i="0" u="none" strike="noStrike" dirty="0">
                        <a:solidFill>
                          <a:srgbClr val="000000"/>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1667424138"/>
                  </a:ext>
                </a:extLst>
              </a:tr>
              <a:tr h="207988">
                <a:tc>
                  <a:txBody>
                    <a:bodyPr/>
                    <a:lstStyle/>
                    <a:p>
                      <a:pPr algn="l" fontAlgn="t"/>
                      <a:r>
                        <a:rPr lang="en-US" sz="1200" b="1" u="none" strike="noStrike">
                          <a:effectLst/>
                        </a:rPr>
                        <a:t>Oxadiazon</a:t>
                      </a:r>
                      <a:endParaRPr lang="en-US" sz="1200" b="1" i="0" u="none" strike="noStrike">
                        <a:solidFill>
                          <a:srgbClr val="000000"/>
                        </a:solidFill>
                        <a:effectLst/>
                        <a:latin typeface="Book Antiqua" panose="02040602050305030304" pitchFamily="18" charset="0"/>
                      </a:endParaRPr>
                    </a:p>
                  </a:txBody>
                  <a:tcPr marL="6281" marR="6281" marT="6281" marB="0"/>
                </a:tc>
                <a:tc>
                  <a:txBody>
                    <a:bodyPr/>
                    <a:lstStyle/>
                    <a:p>
                      <a:pPr algn="ctr" fontAlgn="t"/>
                      <a:r>
                        <a:rPr lang="en-US" sz="1200" b="1" u="none" strike="noStrike" dirty="0">
                          <a:effectLst/>
                        </a:rPr>
                        <a:t>12 EC, 25% EC</a:t>
                      </a:r>
                      <a:endParaRPr lang="en-US" sz="1200" b="1" i="0" u="none" strike="noStrike" dirty="0">
                        <a:solidFill>
                          <a:srgbClr val="000000"/>
                        </a:solidFill>
                        <a:effectLst/>
                        <a:latin typeface="Book Antiqua" panose="02040602050305030304" pitchFamily="18" charset="0"/>
                      </a:endParaRPr>
                    </a:p>
                  </a:txBody>
                  <a:tcPr marL="6281" marR="6281" marT="6281" marB="0"/>
                </a:tc>
                <a:tc>
                  <a:txBody>
                    <a:bodyPr/>
                    <a:lstStyle/>
                    <a:p>
                      <a:pPr algn="ctr" fontAlgn="ctr"/>
                      <a:r>
                        <a:rPr lang="en-US" sz="1200" b="1" u="none" strike="noStrike">
                          <a:effectLst/>
                        </a:rPr>
                        <a:t>25</a:t>
                      </a:r>
                      <a:endParaRPr lang="en-US" sz="1200" b="1" i="0" u="none" strike="noStrike">
                        <a:solidFill>
                          <a:srgbClr val="000000"/>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366279455"/>
                  </a:ext>
                </a:extLst>
              </a:tr>
              <a:tr h="409586">
                <a:tc>
                  <a:txBody>
                    <a:bodyPr/>
                    <a:lstStyle/>
                    <a:p>
                      <a:pPr algn="l" fontAlgn="t"/>
                      <a:r>
                        <a:rPr lang="en-US" sz="1200" b="1" u="none" strike="noStrike">
                          <a:effectLst/>
                        </a:rPr>
                        <a:t>Oxadiazon + Butachlor</a:t>
                      </a:r>
                      <a:endParaRPr lang="en-US" sz="1200" b="1" i="0" u="none" strike="noStrike">
                        <a:solidFill>
                          <a:srgbClr val="0000FF"/>
                        </a:solidFill>
                        <a:effectLst/>
                        <a:latin typeface="Book Antiqua" panose="02040602050305030304" pitchFamily="18" charset="0"/>
                      </a:endParaRPr>
                    </a:p>
                  </a:txBody>
                  <a:tcPr marL="6281" marR="6281" marT="6281" marB="0"/>
                </a:tc>
                <a:tc>
                  <a:txBody>
                    <a:bodyPr/>
                    <a:lstStyle/>
                    <a:p>
                      <a:pPr algn="ctr" fontAlgn="t"/>
                      <a:r>
                        <a:rPr lang="pl-PL" sz="1200" b="1" u="none" strike="noStrike" dirty="0">
                          <a:effectLst/>
                        </a:rPr>
                        <a:t>60% (10% + 50%) &amp; Tech. (98% + 94%)</a:t>
                      </a:r>
                      <a:endParaRPr lang="pl-PL" sz="1200" b="1" i="0" u="none" strike="noStrike" dirty="0">
                        <a:solidFill>
                          <a:srgbClr val="0000FF"/>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30</a:t>
                      </a:r>
                      <a:endParaRPr lang="en-US" sz="1200" b="1" i="0" u="none" strike="noStrike" dirty="0">
                        <a:solidFill>
                          <a:srgbClr val="0000FF"/>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868060007"/>
                  </a:ext>
                </a:extLst>
              </a:tr>
              <a:tr h="611183">
                <a:tc>
                  <a:txBody>
                    <a:bodyPr/>
                    <a:lstStyle/>
                    <a:p>
                      <a:pPr algn="l" fontAlgn="t"/>
                      <a:r>
                        <a:rPr lang="en-US" sz="1200" b="1" u="none" strike="noStrike">
                          <a:effectLst/>
                        </a:rPr>
                        <a:t>Oxadiazon + Oxyfluorfen</a:t>
                      </a:r>
                      <a:endParaRPr lang="en-US" sz="1200" b="1" i="0" u="none" strike="noStrike">
                        <a:solidFill>
                          <a:srgbClr val="0000FF"/>
                        </a:solidFill>
                        <a:effectLst/>
                        <a:latin typeface="Book Antiqua" panose="02040602050305030304" pitchFamily="18" charset="0"/>
                      </a:endParaRPr>
                    </a:p>
                  </a:txBody>
                  <a:tcPr marL="6281" marR="6281" marT="6281" marB="0"/>
                </a:tc>
                <a:tc>
                  <a:txBody>
                    <a:bodyPr/>
                    <a:lstStyle/>
                    <a:p>
                      <a:pPr algn="ctr" fontAlgn="t"/>
                      <a:r>
                        <a:rPr lang="en-US" sz="1200" b="1" u="none" strike="noStrike">
                          <a:effectLst/>
                        </a:rPr>
                        <a:t>14% EC (10% + 4%) &amp; Tech. (Oxadiazon 98% + Oxyfluorfen 97% ) </a:t>
                      </a:r>
                      <a:endParaRPr lang="en-US" sz="1200" b="1" i="0" u="none" strike="noStrike">
                        <a:solidFill>
                          <a:srgbClr val="0000FF"/>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2-7</a:t>
                      </a:r>
                      <a:endParaRPr lang="en-US" sz="1200" b="1" i="0" u="none" strike="noStrike" dirty="0">
                        <a:solidFill>
                          <a:srgbClr val="0000FF"/>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3575196408"/>
                  </a:ext>
                </a:extLst>
              </a:tr>
              <a:tr h="661567">
                <a:tc>
                  <a:txBody>
                    <a:bodyPr/>
                    <a:lstStyle/>
                    <a:p>
                      <a:pPr algn="l" fontAlgn="t"/>
                      <a:r>
                        <a:rPr lang="en-US" sz="1200" b="1" u="none" strike="noStrike">
                          <a:effectLst/>
                        </a:rPr>
                        <a:t>Penoxsulam + Bispyribac Sodium + Cyhalofop-Butyl</a:t>
                      </a:r>
                      <a:endParaRPr lang="en-US" sz="1200" b="1" i="0" u="none" strike="noStrike">
                        <a:solidFill>
                          <a:srgbClr val="0000FF"/>
                        </a:solidFill>
                        <a:effectLst/>
                        <a:latin typeface="Book Antiqua" panose="02040602050305030304" pitchFamily="18" charset="0"/>
                      </a:endParaRPr>
                    </a:p>
                  </a:txBody>
                  <a:tcPr marL="6281" marR="6281" marT="6281" marB="0"/>
                </a:tc>
                <a:tc>
                  <a:txBody>
                    <a:bodyPr/>
                    <a:lstStyle/>
                    <a:p>
                      <a:pPr algn="ctr" fontAlgn="t"/>
                      <a:r>
                        <a:rPr lang="pl-PL" sz="1200" b="1" u="none" strike="noStrike">
                          <a:effectLst/>
                        </a:rPr>
                        <a:t>14% OD (1.5% + 2% + 10.5%)</a:t>
                      </a:r>
                      <a:endParaRPr lang="pl-PL" sz="1200" b="1" i="0" u="none" strike="noStrike">
                        <a:solidFill>
                          <a:srgbClr val="0000FF"/>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5-7</a:t>
                      </a:r>
                      <a:endParaRPr lang="en-US" sz="1200" b="1" i="0" u="none" strike="noStrike" dirty="0">
                        <a:solidFill>
                          <a:srgbClr val="0000FF"/>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1446429742"/>
                  </a:ext>
                </a:extLst>
              </a:tr>
              <a:tr h="409586">
                <a:tc>
                  <a:txBody>
                    <a:bodyPr/>
                    <a:lstStyle/>
                    <a:p>
                      <a:pPr algn="l" fontAlgn="t"/>
                      <a:r>
                        <a:rPr lang="en-US" sz="1200" b="1" u="none" strike="noStrike">
                          <a:effectLst/>
                        </a:rPr>
                        <a:t>Penoxsulam + Cyhalofop-Butyl</a:t>
                      </a:r>
                      <a:endParaRPr lang="en-US" sz="1200" b="1" i="0" u="none" strike="noStrike">
                        <a:solidFill>
                          <a:srgbClr val="0000FF"/>
                        </a:solidFill>
                        <a:effectLst/>
                        <a:latin typeface="Book Antiqua" panose="02040602050305030304" pitchFamily="18" charset="0"/>
                      </a:endParaRPr>
                    </a:p>
                  </a:txBody>
                  <a:tcPr marL="6281" marR="6281" marT="6281" marB="0"/>
                </a:tc>
                <a:tc>
                  <a:txBody>
                    <a:bodyPr/>
                    <a:lstStyle/>
                    <a:p>
                      <a:pPr algn="ctr" fontAlgn="t"/>
                      <a:r>
                        <a:rPr lang="pl-PL" sz="1200" b="1" u="none" strike="noStrike">
                          <a:effectLst/>
                        </a:rPr>
                        <a:t>60% OD (10 g/l + 50 g/l) </a:t>
                      </a:r>
                      <a:endParaRPr lang="pl-PL" sz="1200" b="1" i="0" u="none" strike="noStrike">
                        <a:solidFill>
                          <a:srgbClr val="0000FF"/>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10</a:t>
                      </a:r>
                      <a:endParaRPr lang="en-US" sz="1200" b="1" i="0" u="none" strike="noStrike" dirty="0">
                        <a:solidFill>
                          <a:srgbClr val="0000FF"/>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3624840100"/>
                  </a:ext>
                </a:extLst>
              </a:tr>
              <a:tr h="496176">
                <a:tc>
                  <a:txBody>
                    <a:bodyPr/>
                    <a:lstStyle/>
                    <a:p>
                      <a:pPr algn="l" fontAlgn="t"/>
                      <a:r>
                        <a:rPr lang="en-US" sz="1200" b="1" u="none" strike="noStrike">
                          <a:effectLst/>
                        </a:rPr>
                        <a:t>Penoxsulam + Pyrazosulfuron-Ethyl </a:t>
                      </a:r>
                      <a:endParaRPr lang="en-US" sz="1200" b="1" i="0" u="none" strike="noStrike">
                        <a:solidFill>
                          <a:srgbClr val="0000FF"/>
                        </a:solidFill>
                        <a:effectLst/>
                        <a:latin typeface="Book Antiqua" panose="02040602050305030304" pitchFamily="18" charset="0"/>
                      </a:endParaRPr>
                    </a:p>
                  </a:txBody>
                  <a:tcPr marL="6281" marR="6281" marT="6281" marB="0"/>
                </a:tc>
                <a:tc>
                  <a:txBody>
                    <a:bodyPr/>
                    <a:lstStyle/>
                    <a:p>
                      <a:pPr algn="ctr" fontAlgn="t"/>
                      <a:r>
                        <a:rPr lang="en-US" sz="1200" b="1" u="none" strike="noStrike">
                          <a:effectLst/>
                        </a:rPr>
                        <a:t>4% OD (2% + 2%)</a:t>
                      </a:r>
                      <a:endParaRPr lang="en-US" sz="1200" b="1" i="0" u="none" strike="noStrike">
                        <a:solidFill>
                          <a:srgbClr val="0000FF"/>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15</a:t>
                      </a:r>
                      <a:endParaRPr lang="en-US" sz="1200" b="1" i="0" u="none" strike="noStrike" dirty="0">
                        <a:solidFill>
                          <a:srgbClr val="0000FF"/>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795943861"/>
                  </a:ext>
                </a:extLst>
              </a:tr>
              <a:tr h="207988">
                <a:tc>
                  <a:txBody>
                    <a:bodyPr/>
                    <a:lstStyle/>
                    <a:p>
                      <a:pPr algn="l" fontAlgn="t"/>
                      <a:r>
                        <a:rPr lang="en-US" sz="1200" b="1" u="none" strike="noStrike">
                          <a:effectLst/>
                        </a:rPr>
                        <a:t>Pretilachlor</a:t>
                      </a:r>
                      <a:endParaRPr lang="en-US" sz="1200" b="1" i="0" u="none" strike="noStrike">
                        <a:solidFill>
                          <a:srgbClr val="000000"/>
                        </a:solidFill>
                        <a:effectLst/>
                        <a:latin typeface="Book Antiqua" panose="02040602050305030304" pitchFamily="18" charset="0"/>
                      </a:endParaRPr>
                    </a:p>
                  </a:txBody>
                  <a:tcPr marL="6281" marR="6281" marT="6281" marB="0"/>
                </a:tc>
                <a:tc>
                  <a:txBody>
                    <a:bodyPr/>
                    <a:lstStyle/>
                    <a:p>
                      <a:pPr algn="ctr" fontAlgn="t"/>
                      <a:r>
                        <a:rPr lang="fr-FR" sz="1200" b="1" u="none" strike="noStrike">
                          <a:effectLst/>
                        </a:rPr>
                        <a:t>2 G, 500 EC, 30% EC</a:t>
                      </a:r>
                      <a:endParaRPr lang="fr-FR" sz="1200" b="1" i="0" u="none" strike="noStrike">
                        <a:solidFill>
                          <a:srgbClr val="000000"/>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13</a:t>
                      </a:r>
                      <a:endParaRPr lang="en-US" sz="1200" b="1" i="0" u="none" strike="noStrike" dirty="0">
                        <a:solidFill>
                          <a:srgbClr val="000000"/>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1560762765"/>
                  </a:ext>
                </a:extLst>
              </a:tr>
              <a:tr h="812780">
                <a:tc>
                  <a:txBody>
                    <a:bodyPr/>
                    <a:lstStyle/>
                    <a:p>
                      <a:pPr algn="l" fontAlgn="t"/>
                      <a:r>
                        <a:rPr lang="en-US" sz="1200" b="1" u="none" strike="noStrike">
                          <a:effectLst/>
                        </a:rPr>
                        <a:t>Pretilachlor + Bensulfuron Methyl</a:t>
                      </a:r>
                      <a:endParaRPr lang="en-US" sz="1200" b="1" i="0" u="none" strike="noStrike">
                        <a:solidFill>
                          <a:srgbClr val="000000"/>
                        </a:solidFill>
                        <a:effectLst/>
                        <a:latin typeface="Book Antiqua" panose="02040602050305030304" pitchFamily="18" charset="0"/>
                      </a:endParaRPr>
                    </a:p>
                  </a:txBody>
                  <a:tcPr marL="6281" marR="6281" marT="6281" marB="0"/>
                </a:tc>
                <a:tc>
                  <a:txBody>
                    <a:bodyPr/>
                    <a:lstStyle/>
                    <a:p>
                      <a:pPr algn="ctr" fontAlgn="t"/>
                      <a:r>
                        <a:rPr lang="en-US" sz="1200" b="1" u="none" strike="noStrike" dirty="0">
                          <a:effectLst/>
                        </a:rPr>
                        <a:t>35%WP &amp; Tech (</a:t>
                      </a:r>
                      <a:r>
                        <a:rPr lang="en-US" sz="1200" b="1" u="none" strike="noStrike" dirty="0" err="1">
                          <a:effectLst/>
                        </a:rPr>
                        <a:t>Pretilachlor</a:t>
                      </a:r>
                      <a:r>
                        <a:rPr lang="en-US" sz="1200" b="1" u="none" strike="noStrike" dirty="0">
                          <a:effectLst/>
                        </a:rPr>
                        <a:t> 96% + </a:t>
                      </a:r>
                      <a:r>
                        <a:rPr lang="en-US" sz="1200" b="1" u="none" strike="noStrike" dirty="0" err="1">
                          <a:effectLst/>
                        </a:rPr>
                        <a:t>Bensulfuron</a:t>
                      </a:r>
                      <a:r>
                        <a:rPr lang="en-US" sz="1200" b="1" u="none" strike="noStrike" dirty="0">
                          <a:effectLst/>
                        </a:rPr>
                        <a:t> Methyl 96%)</a:t>
                      </a:r>
                      <a:endParaRPr lang="en-US" sz="1200" b="1" i="0" u="none" strike="noStrike" dirty="0">
                        <a:solidFill>
                          <a:srgbClr val="000000"/>
                        </a:solidFill>
                        <a:effectLst/>
                        <a:latin typeface="Book Antiqua" panose="02040602050305030304" pitchFamily="18" charset="0"/>
                      </a:endParaRPr>
                    </a:p>
                  </a:txBody>
                  <a:tcPr marL="6281" marR="6281" marT="6281" marB="0"/>
                </a:tc>
                <a:tc>
                  <a:txBody>
                    <a:bodyPr/>
                    <a:lstStyle/>
                    <a:p>
                      <a:pPr algn="ctr" fontAlgn="ctr"/>
                      <a:r>
                        <a:rPr lang="en-US" sz="1200" b="1" u="none" strike="noStrike" dirty="0">
                          <a:effectLst/>
                        </a:rPr>
                        <a:t>11-15</a:t>
                      </a:r>
                      <a:endParaRPr lang="en-US" sz="1200" b="1" i="0" u="none" strike="noStrike" dirty="0">
                        <a:solidFill>
                          <a:srgbClr val="000000"/>
                        </a:solidFill>
                        <a:effectLst/>
                        <a:latin typeface="Book Antiqua" panose="02040602050305030304" pitchFamily="18" charset="0"/>
                      </a:endParaRPr>
                    </a:p>
                  </a:txBody>
                  <a:tcPr marL="6281" marR="6281" marT="6281" marB="0" anchor="ctr"/>
                </a:tc>
                <a:extLst>
                  <a:ext uri="{0D108BD9-81ED-4DB2-BD59-A6C34878D82A}">
                    <a16:rowId xmlns:a16="http://schemas.microsoft.com/office/drawing/2014/main" val="193284685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50904757"/>
              </p:ext>
            </p:extLst>
          </p:nvPr>
        </p:nvGraphicFramePr>
        <p:xfrm>
          <a:off x="8266652" y="357678"/>
          <a:ext cx="3925348" cy="6523118"/>
        </p:xfrm>
        <a:graphic>
          <a:graphicData uri="http://schemas.openxmlformats.org/drawingml/2006/table">
            <a:tbl>
              <a:tblPr>
                <a:tableStyleId>{C4B1156A-380E-4F78-BDF5-A606A8083BF9}</a:tableStyleId>
              </a:tblPr>
              <a:tblGrid>
                <a:gridCol w="1425988">
                  <a:extLst>
                    <a:ext uri="{9D8B030D-6E8A-4147-A177-3AD203B41FA5}">
                      <a16:colId xmlns:a16="http://schemas.microsoft.com/office/drawing/2014/main" val="3318478034"/>
                    </a:ext>
                  </a:extLst>
                </a:gridCol>
                <a:gridCol w="1983545">
                  <a:extLst>
                    <a:ext uri="{9D8B030D-6E8A-4147-A177-3AD203B41FA5}">
                      <a16:colId xmlns:a16="http://schemas.microsoft.com/office/drawing/2014/main" val="262444266"/>
                    </a:ext>
                  </a:extLst>
                </a:gridCol>
                <a:gridCol w="515815">
                  <a:extLst>
                    <a:ext uri="{9D8B030D-6E8A-4147-A177-3AD203B41FA5}">
                      <a16:colId xmlns:a16="http://schemas.microsoft.com/office/drawing/2014/main" val="1672146856"/>
                    </a:ext>
                  </a:extLst>
                </a:gridCol>
              </a:tblGrid>
              <a:tr h="180751">
                <a:tc>
                  <a:txBody>
                    <a:bodyPr/>
                    <a:lstStyle/>
                    <a:p>
                      <a:pPr algn="ctr" fontAlgn="ctr"/>
                      <a:r>
                        <a:rPr lang="en-US" sz="1150" b="1" u="none" strike="noStrike" dirty="0">
                          <a:effectLst/>
                        </a:rPr>
                        <a:t>Product</a:t>
                      </a:r>
                      <a:endParaRPr lang="en-US" sz="1150" b="1" i="0" u="none" strike="noStrike" dirty="0">
                        <a:solidFill>
                          <a:schemeClr val="tx1"/>
                        </a:solidFill>
                        <a:effectLst/>
                        <a:latin typeface="Book Antiqua" panose="02040602050305030304" pitchFamily="18" charset="0"/>
                      </a:endParaRPr>
                    </a:p>
                  </a:txBody>
                  <a:tcPr marL="6858" marR="6858" marT="6858" marB="0" anchor="ctr"/>
                </a:tc>
                <a:tc>
                  <a:txBody>
                    <a:bodyPr/>
                    <a:lstStyle/>
                    <a:p>
                      <a:pPr algn="ctr" fontAlgn="ctr"/>
                      <a:r>
                        <a:rPr lang="en-US" sz="1150" b="1" u="none" strike="noStrike" dirty="0">
                          <a:effectLst/>
                        </a:rPr>
                        <a:t>Formulation</a:t>
                      </a:r>
                      <a:endParaRPr lang="en-US" sz="1150" b="1" i="0" u="none" strike="noStrike" dirty="0">
                        <a:solidFill>
                          <a:schemeClr val="tx1"/>
                        </a:solidFill>
                        <a:effectLst/>
                        <a:latin typeface="Book Antiqua" panose="02040602050305030304" pitchFamily="18" charset="0"/>
                      </a:endParaRPr>
                    </a:p>
                  </a:txBody>
                  <a:tcPr marL="6858" marR="6858" marT="6858" marB="0" anchor="ctr"/>
                </a:tc>
                <a:tc>
                  <a:txBody>
                    <a:bodyPr/>
                    <a:lstStyle/>
                    <a:p>
                      <a:pPr algn="ctr" fontAlgn="ctr"/>
                      <a:r>
                        <a:rPr lang="en-US" sz="1150" b="1" u="none" strike="noStrike" dirty="0">
                          <a:effectLst/>
                        </a:rPr>
                        <a:t>PHI (D)</a:t>
                      </a:r>
                      <a:endParaRPr lang="en-US" sz="1150" b="1" i="0" u="none" strike="noStrike" dirty="0">
                        <a:solidFill>
                          <a:schemeClr val="tx1"/>
                        </a:solidFill>
                        <a:effectLst/>
                        <a:latin typeface="Book Antiqua" panose="02040602050305030304" pitchFamily="18" charset="0"/>
                      </a:endParaRPr>
                    </a:p>
                  </a:txBody>
                  <a:tcPr marL="6858" marR="6858" marT="6858" marB="0" anchor="ctr"/>
                </a:tc>
                <a:extLst>
                  <a:ext uri="{0D108BD9-81ED-4DB2-BD59-A6C34878D82A}">
                    <a16:rowId xmlns:a16="http://schemas.microsoft.com/office/drawing/2014/main" val="2647053487"/>
                  </a:ext>
                </a:extLst>
              </a:tr>
              <a:tr h="353639">
                <a:tc>
                  <a:txBody>
                    <a:bodyPr/>
                    <a:lstStyle/>
                    <a:p>
                      <a:pPr algn="l" fontAlgn="t"/>
                      <a:r>
                        <a:rPr lang="en-US" sz="1150" b="1" u="none" strike="noStrike" dirty="0" err="1">
                          <a:effectLst/>
                        </a:rPr>
                        <a:t>Pretilachlor</a:t>
                      </a:r>
                      <a:r>
                        <a:rPr lang="en-US" sz="1150" b="1" u="none" strike="noStrike" dirty="0">
                          <a:effectLst/>
                        </a:rPr>
                        <a:t> + </a:t>
                      </a:r>
                      <a:r>
                        <a:rPr lang="en-US" sz="1150" b="1" u="none" strike="noStrike" dirty="0" err="1">
                          <a:effectLst/>
                        </a:rPr>
                        <a:t>Oxadiargyl</a:t>
                      </a:r>
                      <a:endParaRPr lang="en-US" sz="1150" b="1" i="0" u="none" strike="noStrike" dirty="0">
                        <a:solidFill>
                          <a:srgbClr val="0000FF"/>
                        </a:solidFill>
                        <a:effectLst/>
                        <a:latin typeface="Book Antiqua" panose="02040602050305030304" pitchFamily="18" charset="0"/>
                      </a:endParaRPr>
                    </a:p>
                  </a:txBody>
                  <a:tcPr marL="5793" marR="5793" marT="5793" marB="0"/>
                </a:tc>
                <a:tc>
                  <a:txBody>
                    <a:bodyPr/>
                    <a:lstStyle/>
                    <a:p>
                      <a:pPr algn="ctr" fontAlgn="t"/>
                      <a:r>
                        <a:rPr lang="pl-PL" sz="1150" b="1" u="none" strike="noStrike" dirty="0">
                          <a:effectLst/>
                        </a:rPr>
                        <a:t>32% WP (24% + 8%) &amp; Tech. (98% + 96%)</a:t>
                      </a:r>
                      <a:endParaRPr lang="pl-PL" sz="1150" b="1" i="0" u="none" strike="noStrike" dirty="0">
                        <a:solidFill>
                          <a:srgbClr val="0000FF"/>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14</a:t>
                      </a:r>
                      <a:endParaRPr lang="en-US" sz="1150" b="1" i="0" u="none" strike="noStrike" dirty="0">
                        <a:solidFill>
                          <a:srgbClr val="0000FF"/>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3271796336"/>
                  </a:ext>
                </a:extLst>
              </a:tr>
              <a:tr h="179694">
                <a:tc>
                  <a:txBody>
                    <a:bodyPr/>
                    <a:lstStyle/>
                    <a:p>
                      <a:pPr algn="l" fontAlgn="t"/>
                      <a:r>
                        <a:rPr lang="en-US" sz="1150" b="1" u="none" strike="noStrike">
                          <a:effectLst/>
                        </a:rPr>
                        <a:t>Propanil</a:t>
                      </a:r>
                      <a:endParaRPr lang="en-US" sz="1150" b="1" i="0" u="none" strike="noStrike">
                        <a:solidFill>
                          <a:srgbClr val="000000"/>
                        </a:solidFill>
                        <a:effectLst/>
                        <a:latin typeface="Book Antiqua" panose="02040602050305030304" pitchFamily="18" charset="0"/>
                      </a:endParaRPr>
                    </a:p>
                  </a:txBody>
                  <a:tcPr marL="5793" marR="5793" marT="5793" marB="0"/>
                </a:tc>
                <a:tc>
                  <a:txBody>
                    <a:bodyPr/>
                    <a:lstStyle/>
                    <a:p>
                      <a:pPr algn="ctr" fontAlgn="t"/>
                      <a:r>
                        <a:rPr lang="en-US" sz="1150" b="1" u="none" strike="noStrike" dirty="0">
                          <a:effectLst/>
                        </a:rPr>
                        <a:t>360 EC &amp; 97% Tech.</a:t>
                      </a:r>
                      <a:endParaRPr lang="en-US" sz="1150" b="1" i="0" u="none" strike="noStrike" dirty="0">
                        <a:solidFill>
                          <a:srgbClr val="000000"/>
                        </a:solidFill>
                        <a:effectLst/>
                        <a:latin typeface="Book Antiqua" panose="02040602050305030304" pitchFamily="18" charset="0"/>
                      </a:endParaRPr>
                    </a:p>
                  </a:txBody>
                  <a:tcPr marL="5793" marR="5793" marT="5793" marB="0"/>
                </a:tc>
                <a:tc>
                  <a:txBody>
                    <a:bodyPr/>
                    <a:lstStyle/>
                    <a:p>
                      <a:pPr algn="ctr" fontAlgn="ctr"/>
                      <a:r>
                        <a:rPr lang="en-US" sz="1150" b="1" u="none" strike="noStrike">
                          <a:effectLst/>
                        </a:rPr>
                        <a:t>10-15</a:t>
                      </a:r>
                      <a:endParaRPr lang="en-US" sz="1150" b="1" i="0" u="none" strike="noStrike">
                        <a:solidFill>
                          <a:srgbClr val="000000"/>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245910884"/>
                  </a:ext>
                </a:extLst>
              </a:tr>
              <a:tr h="415405">
                <a:tc>
                  <a:txBody>
                    <a:bodyPr/>
                    <a:lstStyle/>
                    <a:p>
                      <a:pPr algn="l" fontAlgn="t"/>
                      <a:r>
                        <a:rPr lang="en-US" sz="1150" b="1" u="none" strike="noStrike" dirty="0" err="1">
                          <a:effectLst/>
                        </a:rPr>
                        <a:t>Propanil</a:t>
                      </a:r>
                      <a:r>
                        <a:rPr lang="en-US" sz="1150" b="1" u="none" strike="noStrike" dirty="0">
                          <a:effectLst/>
                        </a:rPr>
                        <a:t> + </a:t>
                      </a:r>
                      <a:r>
                        <a:rPr lang="en-US" sz="1150" b="1" u="none" strike="noStrike" dirty="0" err="1">
                          <a:effectLst/>
                        </a:rPr>
                        <a:t>Clomazone</a:t>
                      </a:r>
                      <a:endParaRPr lang="en-US" sz="1150" b="1" i="0" u="none" strike="noStrike" dirty="0">
                        <a:solidFill>
                          <a:srgbClr val="000000"/>
                        </a:solidFill>
                        <a:effectLst/>
                        <a:latin typeface="Book Antiqua" panose="02040602050305030304" pitchFamily="18" charset="0"/>
                      </a:endParaRPr>
                    </a:p>
                  </a:txBody>
                  <a:tcPr marL="5793" marR="5793" marT="5793" marB="0"/>
                </a:tc>
                <a:tc>
                  <a:txBody>
                    <a:bodyPr/>
                    <a:lstStyle/>
                    <a:p>
                      <a:pPr algn="ctr" fontAlgn="t"/>
                      <a:r>
                        <a:rPr lang="pl-PL" sz="1150" b="1" u="none" strike="noStrike" dirty="0">
                          <a:effectLst/>
                        </a:rPr>
                        <a:t>39%EC &amp; Tech(Propanil 95% + Clomazone 96%)</a:t>
                      </a:r>
                      <a:endParaRPr lang="pl-PL" sz="1150" b="1" i="0" u="none" strike="noStrike" dirty="0">
                        <a:solidFill>
                          <a:srgbClr val="000000"/>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13</a:t>
                      </a:r>
                      <a:endParaRPr lang="en-US" sz="1150" b="1" i="0" u="none" strike="noStrike" dirty="0">
                        <a:solidFill>
                          <a:srgbClr val="000000"/>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3188812171"/>
                  </a:ext>
                </a:extLst>
              </a:tr>
              <a:tr h="552536">
                <a:tc>
                  <a:txBody>
                    <a:bodyPr/>
                    <a:lstStyle/>
                    <a:p>
                      <a:pPr algn="l" fontAlgn="t"/>
                      <a:r>
                        <a:rPr lang="en-US" sz="1150" b="1" u="none" strike="noStrike" dirty="0" err="1">
                          <a:effectLst/>
                        </a:rPr>
                        <a:t>Pyrazosulfuron</a:t>
                      </a:r>
                      <a:r>
                        <a:rPr lang="en-US" sz="1150" b="1" u="none" strike="noStrike" dirty="0">
                          <a:effectLst/>
                        </a:rPr>
                        <a:t> </a:t>
                      </a:r>
                      <a:r>
                        <a:rPr lang="en-US" sz="1150" b="1" u="none" strike="noStrike" dirty="0" err="1">
                          <a:effectLst/>
                        </a:rPr>
                        <a:t>Ethyi</a:t>
                      </a:r>
                      <a:r>
                        <a:rPr lang="en-US" sz="1150" b="1" u="none" strike="noStrike" dirty="0">
                          <a:effectLst/>
                        </a:rPr>
                        <a:t> + </a:t>
                      </a:r>
                      <a:r>
                        <a:rPr lang="en-US" sz="1150" b="1" u="none" strike="noStrike" dirty="0" err="1">
                          <a:effectLst/>
                        </a:rPr>
                        <a:t>Bispyribac</a:t>
                      </a:r>
                      <a:r>
                        <a:rPr lang="en-US" sz="1150" b="1" u="none" strike="noStrike" dirty="0">
                          <a:effectLst/>
                        </a:rPr>
                        <a:t> Sodium</a:t>
                      </a:r>
                      <a:endParaRPr lang="en-US" sz="1150" b="1" i="0" u="none" strike="noStrike" dirty="0">
                        <a:solidFill>
                          <a:srgbClr val="000000"/>
                        </a:solidFill>
                        <a:effectLst/>
                        <a:latin typeface="Book Antiqua" panose="02040602050305030304" pitchFamily="18" charset="0"/>
                      </a:endParaRPr>
                    </a:p>
                  </a:txBody>
                  <a:tcPr marL="5793" marR="5793" marT="5793" marB="0"/>
                </a:tc>
                <a:tc>
                  <a:txBody>
                    <a:bodyPr/>
                    <a:lstStyle/>
                    <a:p>
                      <a:pPr algn="ctr" fontAlgn="t"/>
                      <a:r>
                        <a:rPr lang="pl-PL" sz="1150" b="1" u="none" strike="noStrike" dirty="0">
                          <a:effectLst/>
                        </a:rPr>
                        <a:t>30% WP 98% + 98% Tech</a:t>
                      </a:r>
                      <a:endParaRPr lang="pl-PL" sz="1150" b="1" i="0" u="none" strike="noStrike" dirty="0">
                        <a:solidFill>
                          <a:srgbClr val="000000"/>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10</a:t>
                      </a:r>
                      <a:endParaRPr lang="en-US" sz="1150" b="1" i="0" u="none" strike="noStrike" dirty="0">
                        <a:solidFill>
                          <a:srgbClr val="000000"/>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53236557"/>
                  </a:ext>
                </a:extLst>
              </a:tr>
              <a:tr h="478696">
                <a:tc>
                  <a:txBody>
                    <a:bodyPr/>
                    <a:lstStyle/>
                    <a:p>
                      <a:pPr algn="l" fontAlgn="t"/>
                      <a:r>
                        <a:rPr lang="en-US" sz="1150" b="1" u="none" strike="noStrike">
                          <a:effectLst/>
                        </a:rPr>
                        <a:t>Pyrazosulfuron ethyi +Pretilachlor</a:t>
                      </a:r>
                      <a:endParaRPr lang="en-US" sz="1150" b="1" i="0" u="none" strike="noStrike">
                        <a:solidFill>
                          <a:srgbClr val="000000"/>
                        </a:solidFill>
                        <a:effectLst/>
                        <a:latin typeface="Book Antiqua" panose="02040602050305030304" pitchFamily="18" charset="0"/>
                      </a:endParaRPr>
                    </a:p>
                  </a:txBody>
                  <a:tcPr marL="5793" marR="5793" marT="5793" marB="0"/>
                </a:tc>
                <a:tc>
                  <a:txBody>
                    <a:bodyPr/>
                    <a:lstStyle/>
                    <a:p>
                      <a:pPr algn="ctr" fontAlgn="t"/>
                      <a:r>
                        <a:rPr lang="pl-PL" sz="1150" b="1" u="none" strike="noStrike" dirty="0">
                          <a:effectLst/>
                        </a:rPr>
                        <a:t>6.15%GR, 16.5% PP, 35% WP</a:t>
                      </a:r>
                      <a:endParaRPr lang="pl-PL" sz="1150" b="1" i="0" u="none" strike="noStrike" dirty="0">
                        <a:solidFill>
                          <a:srgbClr val="000000"/>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11</a:t>
                      </a:r>
                      <a:endParaRPr lang="en-US" sz="1150" b="1" i="0" u="none" strike="noStrike" dirty="0">
                        <a:solidFill>
                          <a:srgbClr val="000000"/>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3505755690"/>
                  </a:ext>
                </a:extLst>
              </a:tr>
              <a:tr h="320869">
                <a:tc>
                  <a:txBody>
                    <a:bodyPr/>
                    <a:lstStyle/>
                    <a:p>
                      <a:pPr algn="l" fontAlgn="t"/>
                      <a:r>
                        <a:rPr lang="en-US" sz="1150" b="1" u="none" strike="noStrike">
                          <a:effectLst/>
                        </a:rPr>
                        <a:t>Pyrazosulfuron Ethyl</a:t>
                      </a:r>
                      <a:endParaRPr lang="en-US" sz="1150" b="1" i="0" u="none" strike="noStrike">
                        <a:solidFill>
                          <a:srgbClr val="000000"/>
                        </a:solidFill>
                        <a:effectLst/>
                        <a:latin typeface="Book Antiqua" panose="02040602050305030304" pitchFamily="18" charset="0"/>
                      </a:endParaRPr>
                    </a:p>
                  </a:txBody>
                  <a:tcPr marL="5793" marR="5793" marT="5793" marB="0"/>
                </a:tc>
                <a:tc>
                  <a:txBody>
                    <a:bodyPr/>
                    <a:lstStyle/>
                    <a:p>
                      <a:pPr algn="ctr" fontAlgn="t"/>
                      <a:r>
                        <a:rPr lang="en-US" sz="1150" b="1" u="none" strike="noStrike" dirty="0">
                          <a:effectLst/>
                        </a:rPr>
                        <a:t>10% WP &amp; 10% WDG</a:t>
                      </a:r>
                      <a:endParaRPr lang="en-US" sz="1150" b="1" i="0" u="none" strike="noStrike" dirty="0">
                        <a:solidFill>
                          <a:srgbClr val="000000"/>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9</a:t>
                      </a:r>
                      <a:endParaRPr lang="en-US" sz="1150" b="1" i="0" u="none" strike="noStrike" dirty="0">
                        <a:solidFill>
                          <a:srgbClr val="000000"/>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771921554"/>
                  </a:ext>
                </a:extLst>
              </a:tr>
              <a:tr h="636522">
                <a:tc>
                  <a:txBody>
                    <a:bodyPr/>
                    <a:lstStyle/>
                    <a:p>
                      <a:pPr algn="l" fontAlgn="t"/>
                      <a:r>
                        <a:rPr lang="en-US" sz="1150" b="1" u="none" strike="noStrike">
                          <a:effectLst/>
                        </a:rPr>
                        <a:t>Pyrazosulfuron Ethyl + Carfentrazone Ethyl</a:t>
                      </a:r>
                      <a:endParaRPr lang="en-US" sz="1150" b="1" i="0" u="none" strike="noStrike">
                        <a:solidFill>
                          <a:srgbClr val="000000"/>
                        </a:solidFill>
                        <a:effectLst/>
                        <a:latin typeface="Book Antiqua" panose="02040602050305030304" pitchFamily="18" charset="0"/>
                      </a:endParaRPr>
                    </a:p>
                  </a:txBody>
                  <a:tcPr marL="5793" marR="5793" marT="5793" marB="0"/>
                </a:tc>
                <a:tc>
                  <a:txBody>
                    <a:bodyPr/>
                    <a:lstStyle/>
                    <a:p>
                      <a:pPr algn="ctr" fontAlgn="t"/>
                      <a:r>
                        <a:rPr lang="en-US" sz="1150" b="1" u="none" strike="noStrike" dirty="0">
                          <a:effectLst/>
                        </a:rPr>
                        <a:t>30% WP (25% + 5%)</a:t>
                      </a:r>
                      <a:endParaRPr lang="en-US" sz="1150" b="1" i="0" u="none" strike="noStrike" dirty="0">
                        <a:solidFill>
                          <a:srgbClr val="000000"/>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10</a:t>
                      </a:r>
                      <a:endParaRPr lang="en-US" sz="1150" b="1" i="0" u="none" strike="noStrike" dirty="0">
                        <a:solidFill>
                          <a:srgbClr val="000000"/>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4138911941"/>
                  </a:ext>
                </a:extLst>
              </a:tr>
              <a:tr h="636522">
                <a:tc>
                  <a:txBody>
                    <a:bodyPr/>
                    <a:lstStyle/>
                    <a:p>
                      <a:pPr algn="l" fontAlgn="t"/>
                      <a:r>
                        <a:rPr lang="en-US" sz="1150" b="1" u="none" strike="noStrike" dirty="0" err="1">
                          <a:effectLst/>
                        </a:rPr>
                        <a:t>Pyrazosulfuron</a:t>
                      </a:r>
                      <a:r>
                        <a:rPr lang="en-US" sz="1150" b="1" u="none" strike="noStrike" dirty="0">
                          <a:effectLst/>
                        </a:rPr>
                        <a:t> Ethyl + </a:t>
                      </a:r>
                      <a:r>
                        <a:rPr lang="en-US" sz="1150" b="1" u="none" strike="noStrike" dirty="0" err="1">
                          <a:effectLst/>
                        </a:rPr>
                        <a:t>Pretilachlor</a:t>
                      </a:r>
                      <a:r>
                        <a:rPr lang="en-US" sz="1150" b="1" u="none" strike="noStrike" dirty="0">
                          <a:effectLst/>
                        </a:rPr>
                        <a:t> + </a:t>
                      </a:r>
                      <a:r>
                        <a:rPr lang="en-US" sz="1150" b="1" u="none" strike="noStrike" dirty="0" err="1">
                          <a:effectLst/>
                        </a:rPr>
                        <a:t>Clomazone</a:t>
                      </a:r>
                      <a:endParaRPr lang="en-US" sz="1150" b="1" i="0" u="none" strike="noStrike" dirty="0">
                        <a:solidFill>
                          <a:srgbClr val="0000FF"/>
                        </a:solidFill>
                        <a:effectLst/>
                        <a:latin typeface="Book Antiqua" panose="02040602050305030304" pitchFamily="18" charset="0"/>
                      </a:endParaRPr>
                    </a:p>
                  </a:txBody>
                  <a:tcPr marL="5793" marR="5793" marT="5793" marB="0"/>
                </a:tc>
                <a:tc>
                  <a:txBody>
                    <a:bodyPr/>
                    <a:lstStyle/>
                    <a:p>
                      <a:pPr algn="ctr" fontAlgn="t"/>
                      <a:r>
                        <a:rPr lang="pl-PL" sz="1150" b="1" u="none" strike="noStrike" dirty="0">
                          <a:effectLst/>
                        </a:rPr>
                        <a:t>38% WP (2% + 26% + 10%)</a:t>
                      </a:r>
                      <a:endParaRPr lang="pl-PL" sz="1150" b="1" i="0" u="none" strike="noStrike" dirty="0">
                        <a:solidFill>
                          <a:srgbClr val="0000FF"/>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11</a:t>
                      </a:r>
                      <a:endParaRPr lang="en-US" sz="1150" b="1" i="0" u="none" strike="noStrike" dirty="0">
                        <a:solidFill>
                          <a:srgbClr val="0000FF"/>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3459296921"/>
                  </a:ext>
                </a:extLst>
              </a:tr>
              <a:tr h="701528">
                <a:tc>
                  <a:txBody>
                    <a:bodyPr/>
                    <a:lstStyle/>
                    <a:p>
                      <a:pPr algn="l" fontAlgn="t"/>
                      <a:r>
                        <a:rPr lang="en-US" sz="1150" b="1" u="none" strike="noStrike">
                          <a:effectLst/>
                        </a:rPr>
                        <a:t>Pyrazosulfuron Ethyl + Quinclorac</a:t>
                      </a:r>
                      <a:endParaRPr lang="en-US" sz="1150" b="1" i="0" u="none" strike="noStrike">
                        <a:solidFill>
                          <a:srgbClr val="000000"/>
                        </a:solidFill>
                        <a:effectLst/>
                        <a:latin typeface="Book Antiqua" panose="02040602050305030304" pitchFamily="18" charset="0"/>
                      </a:endParaRPr>
                    </a:p>
                  </a:txBody>
                  <a:tcPr marL="5793" marR="5793" marT="5793" marB="0"/>
                </a:tc>
                <a:tc>
                  <a:txBody>
                    <a:bodyPr/>
                    <a:lstStyle/>
                    <a:p>
                      <a:pPr algn="ctr" fontAlgn="t"/>
                      <a:r>
                        <a:rPr lang="en-US" sz="1150" b="1" u="none" strike="noStrike" dirty="0">
                          <a:effectLst/>
                        </a:rPr>
                        <a:t>50% WP (3% + 47%) &amp; </a:t>
                      </a:r>
                      <a:r>
                        <a:rPr lang="en-US" sz="1150" b="1" u="none" strike="noStrike" dirty="0" err="1">
                          <a:effectLst/>
                        </a:rPr>
                        <a:t>Pyrazosulfuron</a:t>
                      </a:r>
                      <a:r>
                        <a:rPr lang="en-US" sz="1150" b="1" u="none" strike="noStrike" dirty="0">
                          <a:effectLst/>
                        </a:rPr>
                        <a:t> Ethyl 95% Tech. &amp; </a:t>
                      </a:r>
                      <a:r>
                        <a:rPr lang="en-US" sz="1150" b="1" u="none" strike="noStrike" dirty="0" err="1">
                          <a:effectLst/>
                        </a:rPr>
                        <a:t>Quinclorac</a:t>
                      </a:r>
                      <a:r>
                        <a:rPr lang="en-US" sz="1150" b="1" u="none" strike="noStrike" dirty="0">
                          <a:effectLst/>
                        </a:rPr>
                        <a:t> 90% Tech.</a:t>
                      </a:r>
                      <a:endParaRPr lang="en-US" sz="1150" b="1" i="0" u="none" strike="noStrike" dirty="0">
                        <a:solidFill>
                          <a:srgbClr val="000000"/>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10-14</a:t>
                      </a:r>
                      <a:endParaRPr lang="en-US" sz="1150" b="1" i="0" u="none" strike="noStrike" dirty="0">
                        <a:solidFill>
                          <a:srgbClr val="000000"/>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3916972937"/>
                  </a:ext>
                </a:extLst>
              </a:tr>
              <a:tr h="701528">
                <a:tc>
                  <a:txBody>
                    <a:bodyPr/>
                    <a:lstStyle/>
                    <a:p>
                      <a:pPr algn="l" fontAlgn="t"/>
                      <a:r>
                        <a:rPr lang="en-US" sz="1150" b="1" u="none" strike="noStrike">
                          <a:effectLst/>
                        </a:rPr>
                        <a:t>Pyrazosulfuron-ethyl + Cyhalofop-buptyl</a:t>
                      </a:r>
                      <a:endParaRPr lang="en-US" sz="1150" b="1" i="0" u="none" strike="noStrike">
                        <a:solidFill>
                          <a:srgbClr val="000000"/>
                        </a:solidFill>
                        <a:effectLst/>
                        <a:latin typeface="Book Antiqua" panose="02040602050305030304" pitchFamily="18" charset="0"/>
                      </a:endParaRPr>
                    </a:p>
                  </a:txBody>
                  <a:tcPr marL="5793" marR="5793" marT="5793" marB="0"/>
                </a:tc>
                <a:tc>
                  <a:txBody>
                    <a:bodyPr/>
                    <a:lstStyle/>
                    <a:p>
                      <a:pPr algn="ctr" fontAlgn="t"/>
                      <a:r>
                        <a:rPr lang="en-US" sz="1150" b="1" u="none" strike="noStrike">
                          <a:effectLst/>
                        </a:rPr>
                        <a:t>15%WP &amp; Tech(Pyrazosulfuron-ethyl 97% + Chyalofop-buptyl 98%)</a:t>
                      </a:r>
                      <a:endParaRPr lang="en-US" sz="1150" b="1" i="0" u="none" strike="noStrike">
                        <a:solidFill>
                          <a:srgbClr val="000000"/>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10-16</a:t>
                      </a:r>
                      <a:endParaRPr lang="en-US" sz="1150" b="1" i="0" u="none" strike="noStrike" dirty="0">
                        <a:solidFill>
                          <a:srgbClr val="000000"/>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2935390941"/>
                  </a:ext>
                </a:extLst>
              </a:tr>
              <a:tr h="689669">
                <a:tc>
                  <a:txBody>
                    <a:bodyPr/>
                    <a:lstStyle/>
                    <a:p>
                      <a:pPr algn="l" fontAlgn="t"/>
                      <a:r>
                        <a:rPr lang="en-US" sz="1150" b="1" u="none" strike="noStrike" dirty="0" err="1">
                          <a:effectLst/>
                        </a:rPr>
                        <a:t>Pyrazosulfuron</a:t>
                      </a:r>
                      <a:r>
                        <a:rPr lang="en-US" sz="1150" b="1" u="none" strike="noStrike" dirty="0">
                          <a:effectLst/>
                        </a:rPr>
                        <a:t>-ethyl + </a:t>
                      </a:r>
                      <a:r>
                        <a:rPr lang="en-US" sz="1150" b="1" u="none" strike="noStrike" dirty="0" err="1">
                          <a:effectLst/>
                        </a:rPr>
                        <a:t>Oxadiargyl</a:t>
                      </a:r>
                      <a:endParaRPr lang="en-US" sz="1150" b="1" i="0" u="none" strike="noStrike" dirty="0">
                        <a:solidFill>
                          <a:srgbClr val="0000FF"/>
                        </a:solidFill>
                        <a:effectLst/>
                        <a:latin typeface="Book Antiqua" panose="02040602050305030304" pitchFamily="18" charset="0"/>
                      </a:endParaRPr>
                    </a:p>
                  </a:txBody>
                  <a:tcPr marL="5793" marR="5793" marT="5793" marB="0"/>
                </a:tc>
                <a:tc>
                  <a:txBody>
                    <a:bodyPr/>
                    <a:lstStyle/>
                    <a:p>
                      <a:pPr algn="ctr" fontAlgn="t"/>
                      <a:r>
                        <a:rPr lang="en-US" sz="1150" b="1" u="none" strike="noStrike">
                          <a:effectLst/>
                        </a:rPr>
                        <a:t>24% OD (8% + 46%) &amp; Tech. (Pyrazosulfuron-ethyl 98% + Oxadiargyl 96%)</a:t>
                      </a:r>
                      <a:endParaRPr lang="en-US" sz="1150" b="1" i="0" u="none" strike="noStrike">
                        <a:solidFill>
                          <a:srgbClr val="0000FF"/>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10-14</a:t>
                      </a:r>
                      <a:endParaRPr lang="en-US" sz="1150" b="1" i="0" u="none" strike="noStrike" dirty="0">
                        <a:solidFill>
                          <a:srgbClr val="0000FF"/>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2886216155"/>
                  </a:ext>
                </a:extLst>
              </a:tr>
              <a:tr h="478696">
                <a:tc>
                  <a:txBody>
                    <a:bodyPr/>
                    <a:lstStyle/>
                    <a:p>
                      <a:pPr algn="l" fontAlgn="t"/>
                      <a:r>
                        <a:rPr lang="en-US" sz="1150" b="1" u="none" strike="noStrike">
                          <a:effectLst/>
                        </a:rPr>
                        <a:t>Pyriftalid + Bensulfuron-Methyl </a:t>
                      </a:r>
                      <a:endParaRPr lang="en-US" sz="1150" b="1" i="0" u="none" strike="noStrike">
                        <a:solidFill>
                          <a:srgbClr val="000000"/>
                        </a:solidFill>
                        <a:effectLst/>
                        <a:latin typeface="Book Antiqua" panose="02040602050305030304" pitchFamily="18" charset="0"/>
                      </a:endParaRPr>
                    </a:p>
                  </a:txBody>
                  <a:tcPr marL="5793" marR="5793" marT="5793" marB="0"/>
                </a:tc>
                <a:tc>
                  <a:txBody>
                    <a:bodyPr/>
                    <a:lstStyle/>
                    <a:p>
                      <a:pPr algn="ctr" fontAlgn="t"/>
                      <a:r>
                        <a:rPr lang="en-US" sz="1150" b="1" u="none" strike="noStrike">
                          <a:effectLst/>
                        </a:rPr>
                        <a:t>55.8% SC (36.6% + 18.48%) </a:t>
                      </a:r>
                      <a:endParaRPr lang="en-US" sz="1150" b="1" i="0" u="none" strike="noStrike">
                        <a:solidFill>
                          <a:srgbClr val="000000"/>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13</a:t>
                      </a:r>
                      <a:endParaRPr lang="en-US" sz="1150" b="1" i="0" u="none" strike="noStrike" dirty="0">
                        <a:solidFill>
                          <a:srgbClr val="000000"/>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1316437702"/>
                  </a:ext>
                </a:extLst>
              </a:tr>
              <a:tr h="179694">
                <a:tc>
                  <a:txBody>
                    <a:bodyPr/>
                    <a:lstStyle/>
                    <a:p>
                      <a:pPr algn="l" fontAlgn="t"/>
                      <a:r>
                        <a:rPr lang="en-US" sz="1150" b="1" u="none" strike="noStrike" dirty="0" err="1">
                          <a:effectLst/>
                        </a:rPr>
                        <a:t>Quinclorac</a:t>
                      </a:r>
                      <a:endParaRPr lang="en-US" sz="1150" b="1" i="0" u="none" strike="noStrike" dirty="0">
                        <a:solidFill>
                          <a:srgbClr val="000000"/>
                        </a:solidFill>
                        <a:effectLst/>
                        <a:latin typeface="Book Antiqua" panose="02040602050305030304" pitchFamily="18" charset="0"/>
                      </a:endParaRPr>
                    </a:p>
                  </a:txBody>
                  <a:tcPr marL="5793" marR="5793" marT="5793" marB="0"/>
                </a:tc>
                <a:tc>
                  <a:txBody>
                    <a:bodyPr/>
                    <a:lstStyle/>
                    <a:p>
                      <a:pPr algn="ctr" fontAlgn="t"/>
                      <a:r>
                        <a:rPr lang="en-US" sz="1150" b="1" u="none" strike="noStrike" dirty="0">
                          <a:effectLst/>
                        </a:rPr>
                        <a:t>50% WP &amp; 90% Tech.</a:t>
                      </a:r>
                      <a:endParaRPr lang="en-US" sz="1150" b="1" i="0" u="none" strike="noStrike" dirty="0">
                        <a:solidFill>
                          <a:srgbClr val="000000"/>
                        </a:solidFill>
                        <a:effectLst/>
                        <a:latin typeface="Book Antiqua" panose="02040602050305030304" pitchFamily="18" charset="0"/>
                      </a:endParaRPr>
                    </a:p>
                  </a:txBody>
                  <a:tcPr marL="5793" marR="5793" marT="5793" marB="0"/>
                </a:tc>
                <a:tc>
                  <a:txBody>
                    <a:bodyPr/>
                    <a:lstStyle/>
                    <a:p>
                      <a:pPr algn="ctr" fontAlgn="ctr"/>
                      <a:r>
                        <a:rPr lang="en-US" sz="1150" b="1" u="none" strike="noStrike" dirty="0">
                          <a:effectLst/>
                        </a:rPr>
                        <a:t>9</a:t>
                      </a:r>
                      <a:endParaRPr lang="en-US" sz="1150" b="1" i="0" u="none" strike="noStrike" dirty="0">
                        <a:solidFill>
                          <a:srgbClr val="000000"/>
                        </a:solidFill>
                        <a:effectLst/>
                        <a:latin typeface="Book Antiqua" panose="02040602050305030304" pitchFamily="18" charset="0"/>
                      </a:endParaRPr>
                    </a:p>
                  </a:txBody>
                  <a:tcPr marL="5793" marR="5793" marT="5793" marB="0" anchor="ctr"/>
                </a:tc>
                <a:extLst>
                  <a:ext uri="{0D108BD9-81ED-4DB2-BD59-A6C34878D82A}">
                    <a16:rowId xmlns:a16="http://schemas.microsoft.com/office/drawing/2014/main" val="2390499607"/>
                  </a:ext>
                </a:extLst>
              </a:tr>
            </a:tbl>
          </a:graphicData>
        </a:graphic>
      </p:graphicFrame>
      <p:sp>
        <p:nvSpPr>
          <p:cNvPr id="7" name="TextBox 6"/>
          <p:cNvSpPr txBox="1"/>
          <p:nvPr/>
        </p:nvSpPr>
        <p:spPr>
          <a:xfrm>
            <a:off x="0" y="0"/>
            <a:ext cx="9248147" cy="424732"/>
          </a:xfrm>
          <a:prstGeom prst="rect">
            <a:avLst/>
          </a:prstGeom>
          <a:noFill/>
        </p:spPr>
        <p:txBody>
          <a:bodyPr wrap="square" rtlCol="0">
            <a:spAutoFit/>
          </a:bodyPr>
          <a:lstStyle/>
          <a:p>
            <a:pPr algn="ctr">
              <a:lnSpc>
                <a:spcPct val="90000"/>
              </a:lnSpc>
              <a:spcBef>
                <a:spcPct val="0"/>
              </a:spcBef>
            </a:pPr>
            <a:r>
              <a:rPr lang="en-US" sz="2400" b="1" cap="all" dirty="0">
                <a:solidFill>
                  <a:schemeClr val="accent4">
                    <a:lumMod val="75000"/>
                  </a:schemeClr>
                </a:solidFill>
                <a:latin typeface="Calibri" panose="020F0502020204030204" pitchFamily="34" charset="0"/>
                <a:ea typeface="+mj-ea"/>
                <a:cs typeface="+mj-cs"/>
              </a:rPr>
              <a:t>Pre-Harvest Interval (PHI) of Herbicides Registered For Rice</a:t>
            </a:r>
          </a:p>
        </p:txBody>
      </p:sp>
    </p:spTree>
    <p:extLst>
      <p:ext uri="{BB962C8B-B14F-4D97-AF65-F5344CB8AC3E}">
        <p14:creationId xmlns:p14="http://schemas.microsoft.com/office/powerpoint/2010/main" val="113149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8362CB-F41D-164B-BAC7-F91A6E68A2AC}"/>
              </a:ext>
            </a:extLst>
          </p:cNvPr>
          <p:cNvSpPr>
            <a:spLocks noGrp="1"/>
          </p:cNvSpPr>
          <p:nvPr>
            <p:ph type="body" idx="13"/>
          </p:nvPr>
        </p:nvSpPr>
        <p:spPr>
          <a:xfrm>
            <a:off x="2886076" y="5286196"/>
            <a:ext cx="4996052" cy="520244"/>
          </a:xfrm>
        </p:spPr>
        <p:txBody>
          <a:bodyPr>
            <a:noAutofit/>
          </a:bodyPr>
          <a:lstStyle/>
          <a:p>
            <a:r>
              <a:rPr lang="en-US" sz="2800" dirty="0">
                <a:solidFill>
                  <a:srgbClr val="766F54"/>
                </a:solidFill>
                <a:latin typeface="Calibri" panose="020F0502020204030204" pitchFamily="34" charset="0"/>
              </a:rPr>
              <a:t>Dr. </a:t>
            </a:r>
            <a:r>
              <a:rPr lang="en-US" sz="2800" dirty="0" err="1">
                <a:solidFill>
                  <a:srgbClr val="766F54"/>
                </a:solidFill>
                <a:latin typeface="Calibri" panose="020F0502020204030204" pitchFamily="34" charset="0"/>
              </a:rPr>
              <a:t>Mubarik</a:t>
            </a:r>
            <a:r>
              <a:rPr lang="en-US" sz="2800" dirty="0">
                <a:solidFill>
                  <a:srgbClr val="766F54"/>
                </a:solidFill>
                <a:latin typeface="Calibri" panose="020F0502020204030204" pitchFamily="34" charset="0"/>
              </a:rPr>
              <a:t> Ahmed</a:t>
            </a:r>
            <a:endParaRPr lang="id-ID" sz="2800" dirty="0">
              <a:solidFill>
                <a:srgbClr val="766F54"/>
              </a:solidFill>
              <a:latin typeface="Calibri" panose="020F0502020204030204" pitchFamily="34" charset="0"/>
            </a:endParaRPr>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2843213" y="2715790"/>
            <a:ext cx="8522780" cy="2387600"/>
          </a:xfrm>
        </p:spPr>
        <p:txBody>
          <a:bodyPr>
            <a:noAutofit/>
          </a:bodyPr>
          <a:lstStyle/>
          <a:p>
            <a:pPr>
              <a:lnSpc>
                <a:spcPct val="150000"/>
              </a:lnSpc>
            </a:pPr>
            <a:r>
              <a:rPr lang="en-US" b="1" dirty="0">
                <a:solidFill>
                  <a:srgbClr val="766F54"/>
                </a:solidFill>
                <a:latin typeface="Calibri" panose="020F0502020204030204" pitchFamily="34" charset="0"/>
                <a:cs typeface="Times New Roman" panose="02020603050405020304" pitchFamily="18" charset="0"/>
              </a:rPr>
              <a:t>PREVENTION OF PESTICIDE RESIDUES IN RICE EXPORTED FROM PAKISTAN </a:t>
            </a:r>
            <a:endParaRPr lang="en-US" dirty="0">
              <a:solidFill>
                <a:srgbClr val="766F54"/>
              </a:solidFill>
              <a:latin typeface="Calibri" panose="020F0502020204030204" pitchFamily="34" charset="0"/>
              <a:cs typeface="Times New Roman" panose="02020603050405020304" pitchFamily="18" charset="0"/>
            </a:endParaRPr>
          </a:p>
        </p:txBody>
      </p:sp>
      <p:pic>
        <p:nvPicPr>
          <p:cNvPr id="1026"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072" y="148584"/>
            <a:ext cx="1477422" cy="1444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ITC - New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128" y="209169"/>
            <a:ext cx="23526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AP: Rice Exporters Association Of Pakistan | Lah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6437" y="127682"/>
            <a:ext cx="14859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847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B4EA12-94C3-432A-9E4C-C1AB17AA8DE9}"/>
              </a:ext>
            </a:extLst>
          </p:cNvPr>
          <p:cNvSpPr>
            <a:spLocks noGrp="1"/>
          </p:cNvSpPr>
          <p:nvPr>
            <p:ph type="ctrTitle"/>
          </p:nvPr>
        </p:nvSpPr>
        <p:spPr>
          <a:xfrm>
            <a:off x="2589213" y="3750469"/>
            <a:ext cx="8915399" cy="2262781"/>
          </a:xfrm>
        </p:spPr>
        <p:txBody>
          <a:bodyPr>
            <a:normAutofit fontScale="90000"/>
          </a:bodyPr>
          <a:lstStyle/>
          <a:p>
            <a:r>
              <a:rPr lang="en-US" b="1" dirty="0">
                <a:solidFill>
                  <a:srgbClr val="766F54"/>
                </a:solidFill>
                <a:latin typeface="Calibri" panose="020F0502020204030204" pitchFamily="34" charset="0"/>
              </a:rPr>
              <a:t>Integrated Pest Management Approach To Control Important Insects and Diseases of Rice</a:t>
            </a:r>
          </a:p>
        </p:txBody>
      </p:sp>
    </p:spTree>
    <p:extLst>
      <p:ext uri="{BB962C8B-B14F-4D97-AF65-F5344CB8AC3E}">
        <p14:creationId xmlns:p14="http://schemas.microsoft.com/office/powerpoint/2010/main" val="15375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pPr algn="ctr"/>
            <a:r>
              <a:rPr lang="en-US" sz="4000" b="1" dirty="0">
                <a:latin typeface="Calibri" panose="020F0502020204030204" pitchFamily="34" charset="0"/>
              </a:rPr>
              <a:t>What is integrated pest management?</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p:txBody>
          <a:bodyPr>
            <a:noAutofit/>
          </a:bodyPr>
          <a:lstStyle/>
          <a:p>
            <a:pPr marL="285750" indent="-285750">
              <a:lnSpc>
                <a:spcPct val="150000"/>
              </a:lnSpc>
              <a:buFont typeface="Arial" panose="020B0604020202020204" pitchFamily="34" charset="0"/>
              <a:buChar char="•"/>
            </a:pPr>
            <a:r>
              <a:rPr lang="en-US" sz="3000" b="1" dirty="0">
                <a:latin typeface="Calibri" panose="020F0502020204030204" pitchFamily="34" charset="0"/>
                <a:ea typeface="Calibri" panose="020F0502020204030204" pitchFamily="34" charset="0"/>
                <a:cs typeface="Arial" panose="020B0604020202020204" pitchFamily="34" charset="0"/>
              </a:rPr>
              <a:t>Integrated Pest Management is a broad-based and environment-friendly approach that integrates both chemical and non-chemical methods for economic control of pests and to keep it below economic injury level.</a:t>
            </a:r>
          </a:p>
          <a:p>
            <a:pPr marL="285750" indent="-285750">
              <a:lnSpc>
                <a:spcPct val="150000"/>
              </a:lnSpc>
              <a:buFont typeface="Arial" panose="020B0604020202020204" pitchFamily="34" charset="0"/>
              <a:buChar char="•"/>
            </a:pPr>
            <a:r>
              <a:rPr lang="en-US" sz="3000" b="1" dirty="0">
                <a:latin typeface="Calibri" panose="020F0502020204030204" pitchFamily="34" charset="0"/>
                <a:ea typeface="Calibri" panose="020F0502020204030204" pitchFamily="34" charset="0"/>
                <a:cs typeface="Arial" panose="020B0604020202020204" pitchFamily="34" charset="0"/>
              </a:rPr>
              <a:t>It combines biological, cultural, physical and chemical control methods to minimize economic, health and environmental risks.</a:t>
            </a:r>
          </a:p>
        </p:txBody>
      </p:sp>
    </p:spTree>
    <p:extLst>
      <p:ext uri="{BB962C8B-B14F-4D97-AF65-F5344CB8AC3E}">
        <p14:creationId xmlns:p14="http://schemas.microsoft.com/office/powerpoint/2010/main" val="314624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627321" y="632274"/>
            <a:ext cx="10134369" cy="1002552"/>
          </a:xfrm>
        </p:spPr>
        <p:txBody>
          <a:bodyPr/>
          <a:lstStyle/>
          <a:p>
            <a:pPr algn="ctr"/>
            <a:r>
              <a:rPr lang="en-US" sz="4000" b="1" dirty="0">
                <a:latin typeface="Calibri" panose="020F0502020204030204" pitchFamily="34" charset="0"/>
              </a:rPr>
              <a:t>Five components of integrated pest management </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2874621" y="1920261"/>
            <a:ext cx="10134371" cy="4849283"/>
          </a:xfrm>
        </p:spPr>
        <p:txBody>
          <a:bodyPr>
            <a:normAutofit/>
          </a:bodyPr>
          <a:lstStyle/>
          <a:p>
            <a:pPr marL="457200" indent="-457200">
              <a:lnSpc>
                <a:spcPct val="150000"/>
              </a:lnSpc>
              <a:buFont typeface="+mj-lt"/>
              <a:buAutoNum type="arabicPeriod"/>
            </a:pPr>
            <a:r>
              <a:rPr lang="en-US" sz="3200" b="1" dirty="0">
                <a:latin typeface="Calibri" panose="020F0502020204030204" pitchFamily="34" charset="0"/>
                <a:ea typeface="Calibri" panose="020F0502020204030204" pitchFamily="34" charset="0"/>
                <a:cs typeface="Arial" panose="020B0604020202020204" pitchFamily="34" charset="0"/>
              </a:rPr>
              <a:t>Taking no action</a:t>
            </a:r>
          </a:p>
          <a:p>
            <a:pPr marL="457200" indent="-457200">
              <a:lnSpc>
                <a:spcPct val="150000"/>
              </a:lnSpc>
              <a:buFont typeface="+mj-lt"/>
              <a:buAutoNum type="arabicPeriod"/>
            </a:pPr>
            <a:r>
              <a:rPr lang="en-US" sz="3200" b="1" dirty="0">
                <a:latin typeface="Calibri" panose="020F0502020204030204" pitchFamily="34" charset="0"/>
                <a:ea typeface="Calibri" panose="020F0502020204030204" pitchFamily="34" charset="0"/>
                <a:cs typeface="Arial" panose="020B0604020202020204" pitchFamily="34" charset="0"/>
              </a:rPr>
              <a:t>Use of cultural practice</a:t>
            </a:r>
          </a:p>
          <a:p>
            <a:pPr marL="457200" indent="-457200">
              <a:lnSpc>
                <a:spcPct val="150000"/>
              </a:lnSpc>
              <a:buFont typeface="+mj-lt"/>
              <a:buAutoNum type="arabicPeriod"/>
            </a:pPr>
            <a:r>
              <a:rPr lang="en-US" sz="3200" b="1" dirty="0">
                <a:latin typeface="Calibri" panose="020F0502020204030204" pitchFamily="34" charset="0"/>
                <a:ea typeface="Calibri" panose="020F0502020204030204" pitchFamily="34" charset="0"/>
                <a:cs typeface="Arial" panose="020B0604020202020204" pitchFamily="34" charset="0"/>
              </a:rPr>
              <a:t>Mechanical control</a:t>
            </a:r>
          </a:p>
          <a:p>
            <a:pPr marL="457200" indent="-457200">
              <a:lnSpc>
                <a:spcPct val="150000"/>
              </a:lnSpc>
              <a:buFont typeface="+mj-lt"/>
              <a:buAutoNum type="arabicPeriod"/>
            </a:pPr>
            <a:r>
              <a:rPr lang="en-US" sz="3200" b="1" dirty="0">
                <a:latin typeface="Calibri" panose="020F0502020204030204" pitchFamily="34" charset="0"/>
                <a:ea typeface="Calibri" panose="020F0502020204030204" pitchFamily="34" charset="0"/>
                <a:cs typeface="Arial" panose="020B0604020202020204" pitchFamily="34" charset="0"/>
              </a:rPr>
              <a:t>Biological control</a:t>
            </a:r>
          </a:p>
          <a:p>
            <a:pPr marL="457200" indent="-457200">
              <a:lnSpc>
                <a:spcPct val="150000"/>
              </a:lnSpc>
              <a:buFont typeface="+mj-lt"/>
              <a:buAutoNum type="arabicPeriod"/>
            </a:pPr>
            <a:r>
              <a:rPr lang="en-US" sz="3200" b="1" dirty="0">
                <a:latin typeface="Calibri" panose="020F0502020204030204" pitchFamily="34" charset="0"/>
                <a:ea typeface="Calibri" panose="020F0502020204030204" pitchFamily="34" charset="0"/>
                <a:cs typeface="Arial" panose="020B0604020202020204" pitchFamily="34" charset="0"/>
              </a:rPr>
              <a:t>Chemical control</a:t>
            </a:r>
          </a:p>
        </p:txBody>
      </p:sp>
    </p:spTree>
    <p:extLst>
      <p:ext uri="{BB962C8B-B14F-4D97-AF65-F5344CB8AC3E}">
        <p14:creationId xmlns:p14="http://schemas.microsoft.com/office/powerpoint/2010/main" val="2813021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151833" y="5318"/>
            <a:ext cx="10134369" cy="1002552"/>
          </a:xfrm>
        </p:spPr>
        <p:txBody>
          <a:bodyPr/>
          <a:lstStyle/>
          <a:p>
            <a:pPr algn="ctr"/>
            <a:r>
              <a:rPr lang="en-US" sz="4000" b="1" dirty="0">
                <a:latin typeface="Calibri" panose="020F0502020204030204" pitchFamily="34" charset="0"/>
              </a:rPr>
              <a:t>major characteristics of IPM</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3017234" y="1391918"/>
            <a:ext cx="9082783" cy="5321047"/>
          </a:xfrm>
        </p:spPr>
        <p:txBody>
          <a:bodyPr>
            <a:noAutofit/>
          </a:bodyPr>
          <a:lstStyle/>
          <a:p>
            <a:pPr marL="457200" indent="-457200">
              <a:lnSpc>
                <a:spcPct val="150000"/>
              </a:lnSpc>
              <a:buFont typeface="+mj-lt"/>
              <a:buAutoNum type="arabicPeriod"/>
            </a:pPr>
            <a:r>
              <a:rPr lang="en-US" sz="2800" b="1" dirty="0">
                <a:latin typeface="Calibri" panose="020F0502020204030204" pitchFamily="34" charset="0"/>
                <a:ea typeface="Calibri" panose="020F0502020204030204" pitchFamily="34" charset="0"/>
                <a:cs typeface="Arial" panose="020B0604020202020204" pitchFamily="34" charset="0"/>
              </a:rPr>
              <a:t>Pest identification</a:t>
            </a:r>
          </a:p>
          <a:p>
            <a:pPr marL="457200" indent="-457200">
              <a:lnSpc>
                <a:spcPct val="150000"/>
              </a:lnSpc>
              <a:buFont typeface="+mj-lt"/>
              <a:buAutoNum type="arabicPeriod"/>
            </a:pPr>
            <a:r>
              <a:rPr lang="en-US" sz="2800" b="1" dirty="0">
                <a:latin typeface="Calibri" panose="020F0502020204030204" pitchFamily="34" charset="0"/>
                <a:ea typeface="Calibri" panose="020F0502020204030204" pitchFamily="34" charset="0"/>
                <a:cs typeface="Arial" panose="020B0604020202020204" pitchFamily="34" charset="0"/>
              </a:rPr>
              <a:t>Monitoring pest number and damage</a:t>
            </a:r>
          </a:p>
          <a:p>
            <a:pPr marL="457200" indent="-457200">
              <a:lnSpc>
                <a:spcPct val="150000"/>
              </a:lnSpc>
              <a:buFont typeface="+mj-lt"/>
              <a:buAutoNum type="arabicPeriod"/>
            </a:pPr>
            <a:r>
              <a:rPr lang="en-US" sz="2800" b="1" dirty="0">
                <a:latin typeface="Calibri" panose="020F0502020204030204" pitchFamily="34" charset="0"/>
                <a:ea typeface="Calibri" panose="020F0502020204030204" pitchFamily="34" charset="0"/>
                <a:cs typeface="Arial" panose="020B0604020202020204" pitchFamily="34" charset="0"/>
              </a:rPr>
              <a:t>Develop guide line for action</a:t>
            </a:r>
          </a:p>
          <a:p>
            <a:pPr marL="457200" indent="-457200">
              <a:lnSpc>
                <a:spcPct val="150000"/>
              </a:lnSpc>
              <a:buFont typeface="+mj-lt"/>
              <a:buAutoNum type="arabicPeriod"/>
            </a:pPr>
            <a:r>
              <a:rPr lang="en-US" sz="2800" b="1" dirty="0">
                <a:latin typeface="Calibri" panose="020F0502020204030204" pitchFamily="34" charset="0"/>
                <a:ea typeface="Calibri" panose="020F0502020204030204" pitchFamily="34" charset="0"/>
                <a:cs typeface="Arial" panose="020B0604020202020204" pitchFamily="34" charset="0"/>
              </a:rPr>
              <a:t>Preventing pest population</a:t>
            </a:r>
          </a:p>
          <a:p>
            <a:pPr marL="457200" indent="-457200">
              <a:lnSpc>
                <a:spcPct val="150000"/>
              </a:lnSpc>
              <a:buFont typeface="+mj-lt"/>
              <a:buAutoNum type="arabicPeriod"/>
            </a:pPr>
            <a:r>
              <a:rPr lang="en-US" sz="2800" b="1" dirty="0">
                <a:latin typeface="Calibri" panose="020F0502020204030204" pitchFamily="34" charset="0"/>
                <a:ea typeface="Calibri" panose="020F0502020204030204" pitchFamily="34" charset="0"/>
                <a:cs typeface="Arial" panose="020B0604020202020204" pitchFamily="34" charset="0"/>
              </a:rPr>
              <a:t>Using one or more combination of techniques to include biological, cultural, physical, mechanical and chemical </a:t>
            </a:r>
          </a:p>
          <a:p>
            <a:pPr marL="457200" indent="-457200">
              <a:lnSpc>
                <a:spcPct val="150000"/>
              </a:lnSpc>
              <a:buFont typeface="+mj-lt"/>
              <a:buAutoNum type="arabicPeriod"/>
            </a:pPr>
            <a:r>
              <a:rPr lang="en-US" sz="2800" b="1" dirty="0">
                <a:latin typeface="Calibri" panose="020F0502020204030204" pitchFamily="34" charset="0"/>
                <a:ea typeface="Calibri" panose="020F0502020204030204" pitchFamily="34" charset="0"/>
                <a:cs typeface="Arial" panose="020B0604020202020204" pitchFamily="34" charset="0"/>
              </a:rPr>
              <a:t>Assessment</a:t>
            </a:r>
          </a:p>
        </p:txBody>
      </p:sp>
    </p:spTree>
    <p:extLst>
      <p:ext uri="{BB962C8B-B14F-4D97-AF65-F5344CB8AC3E}">
        <p14:creationId xmlns:p14="http://schemas.microsoft.com/office/powerpoint/2010/main" val="166123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alibri" panose="020F0502020204030204" pitchFamily="34" charset="0"/>
            </a:endParaRPr>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916" y="865665"/>
            <a:ext cx="2538214" cy="2999433"/>
          </a:xfrm>
          <a:prstGeom prst="rect">
            <a:avLst/>
          </a:prstGeom>
        </p:spPr>
      </p:pic>
      <p:sp>
        <p:nvSpPr>
          <p:cNvPr id="9" name="Rectangle 8"/>
          <p:cNvSpPr/>
          <p:nvPr/>
        </p:nvSpPr>
        <p:spPr>
          <a:xfrm>
            <a:off x="0" y="6531"/>
            <a:ext cx="12192000" cy="859134"/>
          </a:xfrm>
          <a:prstGeom prst="rect">
            <a:avLst/>
          </a:prstGeom>
          <a:solidFill>
            <a:srgbClr val="398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3" name="TextBox 12"/>
          <p:cNvSpPr txBox="1"/>
          <p:nvPr/>
        </p:nvSpPr>
        <p:spPr>
          <a:xfrm>
            <a:off x="-5359" y="193180"/>
            <a:ext cx="12192000" cy="523220"/>
          </a:xfrm>
          <a:prstGeom prst="rect">
            <a:avLst/>
          </a:prstGeom>
          <a:noFill/>
        </p:spPr>
        <p:txBody>
          <a:bodyPr wrap="square" rtlCol="0">
            <a:spAutoFit/>
          </a:bodyPr>
          <a:lstStyle/>
          <a:p>
            <a:pPr algn="ctr"/>
            <a:r>
              <a:rPr lang="en-US" sz="2800" b="1" dirty="0">
                <a:latin typeface="Calibri" panose="020F0502020204030204" pitchFamily="34" charset="0"/>
              </a:rPr>
              <a:t>Integrated Management of Rice Blast (</a:t>
            </a:r>
            <a:r>
              <a:rPr lang="en-US" sz="2800" b="1" dirty="0" err="1">
                <a:latin typeface="Calibri" panose="020F0502020204030204" pitchFamily="34" charset="0"/>
              </a:rPr>
              <a:t>Magnaporthe</a:t>
            </a:r>
            <a:r>
              <a:rPr lang="en-US" sz="2800" b="1" dirty="0">
                <a:latin typeface="Calibri" panose="020F0502020204030204" pitchFamily="34" charset="0"/>
              </a:rPr>
              <a:t> </a:t>
            </a:r>
            <a:r>
              <a:rPr lang="en-US" sz="2800" b="1" dirty="0" err="1">
                <a:latin typeface="Calibri" panose="020F0502020204030204" pitchFamily="34" charset="0"/>
              </a:rPr>
              <a:t>oryzae</a:t>
            </a:r>
            <a:r>
              <a:rPr lang="en-US" sz="2800" b="1" dirty="0">
                <a:latin typeface="Calibri" panose="020F0502020204030204" pitchFamily="34" charset="0"/>
              </a:rPr>
              <a:t>)</a:t>
            </a:r>
          </a:p>
        </p:txBody>
      </p:sp>
      <p:sp>
        <p:nvSpPr>
          <p:cNvPr id="14" name="TextBox 13"/>
          <p:cNvSpPr txBox="1"/>
          <p:nvPr/>
        </p:nvSpPr>
        <p:spPr>
          <a:xfrm>
            <a:off x="3348" y="903048"/>
            <a:ext cx="4823879" cy="461665"/>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rPr>
              <a:t>Importance/Symptoms</a:t>
            </a:r>
          </a:p>
        </p:txBody>
      </p:sp>
      <p:sp>
        <p:nvSpPr>
          <p:cNvPr id="16" name="TextBox 15"/>
          <p:cNvSpPr txBox="1"/>
          <p:nvPr/>
        </p:nvSpPr>
        <p:spPr>
          <a:xfrm>
            <a:off x="7356064" y="886796"/>
            <a:ext cx="4823879" cy="461665"/>
          </a:xfrm>
          <a:prstGeom prst="rect">
            <a:avLst/>
          </a:prstGeom>
          <a:noFill/>
        </p:spPr>
        <p:txBody>
          <a:bodyPr wrap="square" rtlCol="0">
            <a:spAutoFit/>
          </a:bodyPr>
          <a:lstStyle/>
          <a:p>
            <a:pPr algn="ctr"/>
            <a:r>
              <a:rPr lang="en-US" sz="2400" b="1" dirty="0">
                <a:solidFill>
                  <a:srgbClr val="840234"/>
                </a:solidFill>
                <a:latin typeface="Calibri" panose="020F0502020204030204" pitchFamily="34" charset="0"/>
              </a:rPr>
              <a:t>Cultural/Management</a:t>
            </a:r>
          </a:p>
        </p:txBody>
      </p:sp>
      <p:sp>
        <p:nvSpPr>
          <p:cNvPr id="17" name="TextBox 16"/>
          <p:cNvSpPr txBox="1"/>
          <p:nvPr/>
        </p:nvSpPr>
        <p:spPr>
          <a:xfrm>
            <a:off x="-111873" y="3929198"/>
            <a:ext cx="4823879" cy="461665"/>
          </a:xfrm>
          <a:prstGeom prst="rect">
            <a:avLst/>
          </a:prstGeom>
          <a:noFill/>
        </p:spPr>
        <p:txBody>
          <a:bodyPr wrap="square" rtlCol="0">
            <a:spAutoFit/>
          </a:bodyPr>
          <a:lstStyle/>
          <a:p>
            <a:pPr algn="ctr"/>
            <a:r>
              <a:rPr lang="en-US" sz="2400" b="1" dirty="0">
                <a:solidFill>
                  <a:srgbClr val="B4C7E7"/>
                </a:solidFill>
                <a:latin typeface="Calibri" panose="020F0502020204030204" pitchFamily="34" charset="0"/>
              </a:rPr>
              <a:t>Chemical</a:t>
            </a:r>
            <a:r>
              <a:rPr lang="en-US" sz="2400" dirty="0">
                <a:solidFill>
                  <a:srgbClr val="B4C7E7"/>
                </a:solidFill>
                <a:latin typeface="Calibri" panose="020F0502020204030204" pitchFamily="34" charset="0"/>
              </a:rPr>
              <a:t> </a:t>
            </a:r>
            <a:r>
              <a:rPr lang="en-US" sz="2400" b="1" dirty="0">
                <a:solidFill>
                  <a:srgbClr val="B4C7E7"/>
                </a:solidFill>
                <a:latin typeface="Calibri" panose="020F0502020204030204" pitchFamily="34" charset="0"/>
              </a:rPr>
              <a:t>Control</a:t>
            </a:r>
          </a:p>
        </p:txBody>
      </p:sp>
      <p:sp>
        <p:nvSpPr>
          <p:cNvPr id="18" name="TextBox 17"/>
          <p:cNvSpPr txBox="1"/>
          <p:nvPr/>
        </p:nvSpPr>
        <p:spPr>
          <a:xfrm>
            <a:off x="7361088" y="3879698"/>
            <a:ext cx="4823879" cy="461665"/>
          </a:xfrm>
          <a:prstGeom prst="rect">
            <a:avLst/>
          </a:prstGeom>
          <a:noFill/>
        </p:spPr>
        <p:txBody>
          <a:bodyPr wrap="square" rtlCol="0">
            <a:spAutoFit/>
          </a:bodyPr>
          <a:lstStyle/>
          <a:p>
            <a:pPr algn="ctr"/>
            <a:r>
              <a:rPr lang="en-US" sz="2400" b="1" dirty="0">
                <a:solidFill>
                  <a:srgbClr val="FEBED6"/>
                </a:solidFill>
                <a:latin typeface="Calibri" panose="020F0502020204030204" pitchFamily="34" charset="0"/>
              </a:rPr>
              <a:t>Pesticides Exceeding MRL’s</a:t>
            </a:r>
            <a:endParaRPr lang="en-US" dirty="0">
              <a:solidFill>
                <a:srgbClr val="FEBED6"/>
              </a:solidFill>
              <a:latin typeface="Calibri" panose="020F0502020204030204" pitchFamily="34" charset="0"/>
            </a:endParaRPr>
          </a:p>
        </p:txBody>
      </p:sp>
      <p:sp>
        <p:nvSpPr>
          <p:cNvPr id="19" name="TextBox 18"/>
          <p:cNvSpPr txBox="1"/>
          <p:nvPr/>
        </p:nvSpPr>
        <p:spPr>
          <a:xfrm>
            <a:off x="154743" y="1281037"/>
            <a:ext cx="4290645" cy="2805063"/>
          </a:xfrm>
          <a:prstGeom prst="rect">
            <a:avLst/>
          </a:prstGeom>
          <a:noFill/>
        </p:spPr>
        <p:txBody>
          <a:bodyPr wrap="square" rtlCol="0">
            <a:spAutoFit/>
          </a:bodyPr>
          <a:lstStyle/>
          <a:p>
            <a:pPr marL="342900" indent="-342900">
              <a:buAutoNum type="arabicPeriod"/>
            </a:pPr>
            <a:r>
              <a:rPr lang="en-US" dirty="0">
                <a:solidFill>
                  <a:srgbClr val="002060"/>
                </a:solidFill>
                <a:latin typeface="Calibri" panose="020F0502020204030204" pitchFamily="34" charset="0"/>
              </a:rPr>
              <a:t>Most destructive pathogen </a:t>
            </a:r>
          </a:p>
          <a:p>
            <a:pPr marL="342900" indent="-342900">
              <a:buAutoNum type="arabicPeriod"/>
            </a:pPr>
            <a:r>
              <a:rPr lang="en-US" dirty="0">
                <a:solidFill>
                  <a:srgbClr val="002060"/>
                </a:solidFill>
                <a:latin typeface="Calibri" panose="020F0502020204030204" pitchFamily="34" charset="0"/>
              </a:rPr>
              <a:t>Attacks all parts above ground </a:t>
            </a:r>
          </a:p>
          <a:p>
            <a:pPr marL="342900" indent="-342900">
              <a:buAutoNum type="arabicPeriod"/>
            </a:pPr>
            <a:r>
              <a:rPr lang="en-US" dirty="0">
                <a:solidFill>
                  <a:srgbClr val="002060"/>
                </a:solidFill>
                <a:latin typeface="Calibri" panose="020F0502020204030204" pitchFamily="34" charset="0"/>
              </a:rPr>
              <a:t>Eye shaped spots on leaves </a:t>
            </a:r>
          </a:p>
          <a:p>
            <a:pPr marL="342900" indent="-342900">
              <a:buAutoNum type="arabicPeriod"/>
            </a:pPr>
            <a:r>
              <a:rPr lang="en-US" dirty="0">
                <a:solidFill>
                  <a:srgbClr val="002060"/>
                </a:solidFill>
                <a:latin typeface="Calibri" panose="020F0502020204030204" pitchFamily="34" charset="0"/>
              </a:rPr>
              <a:t>Widely spread in Pakistan</a:t>
            </a:r>
          </a:p>
          <a:p>
            <a:pPr marL="342900" indent="-342900">
              <a:buAutoNum type="arabicPeriod"/>
            </a:pPr>
            <a:r>
              <a:rPr lang="en-US" dirty="0">
                <a:solidFill>
                  <a:srgbClr val="002060"/>
                </a:solidFill>
                <a:latin typeface="Calibri" panose="020F0502020204030204" pitchFamily="34" charset="0"/>
              </a:rPr>
              <a:t>Occurs in areas with low soil moisture and prolonged rains </a:t>
            </a:r>
          </a:p>
          <a:p>
            <a:pPr marL="342900" indent="-342900">
              <a:buAutoNum type="arabicPeriod"/>
            </a:pPr>
            <a:r>
              <a:rPr lang="en-US" dirty="0">
                <a:solidFill>
                  <a:srgbClr val="002060"/>
                </a:solidFill>
                <a:latin typeface="Calibri" panose="020F0502020204030204" pitchFamily="34" charset="0"/>
              </a:rPr>
              <a:t>Symptoms include node infection in banded pattern</a:t>
            </a:r>
          </a:p>
          <a:p>
            <a:pPr marL="342900" indent="-342900">
              <a:lnSpc>
                <a:spcPct val="150000"/>
              </a:lnSpc>
              <a:buAutoNum type="arabicPeriod"/>
            </a:pPr>
            <a:endParaRPr lang="en-US" sz="2400" dirty="0">
              <a:solidFill>
                <a:srgbClr val="002060"/>
              </a:solidFill>
              <a:latin typeface="Calibri" panose="020F0502020204030204" pitchFamily="34" charset="0"/>
            </a:endParaRPr>
          </a:p>
        </p:txBody>
      </p:sp>
      <p:sp>
        <p:nvSpPr>
          <p:cNvPr id="20" name="TextBox 19"/>
          <p:cNvSpPr txBox="1"/>
          <p:nvPr/>
        </p:nvSpPr>
        <p:spPr>
          <a:xfrm>
            <a:off x="170820" y="4390863"/>
            <a:ext cx="4553243" cy="2585323"/>
          </a:xfrm>
          <a:prstGeom prst="rect">
            <a:avLst/>
          </a:prstGeom>
          <a:noFill/>
        </p:spPr>
        <p:txBody>
          <a:bodyPr wrap="square" rtlCol="0">
            <a:spAutoFit/>
          </a:bodyPr>
          <a:lstStyle/>
          <a:p>
            <a:r>
              <a:rPr lang="en-US" sz="1600" b="1" dirty="0" err="1">
                <a:solidFill>
                  <a:srgbClr val="B4C7E7"/>
                </a:solidFill>
                <a:latin typeface="Calibri" panose="020F0502020204030204" pitchFamily="34" charset="0"/>
              </a:rPr>
              <a:t>Azoxystrobin</a:t>
            </a:r>
            <a:r>
              <a:rPr lang="en-US" sz="1600" b="1" dirty="0">
                <a:solidFill>
                  <a:srgbClr val="B4C7E7"/>
                </a:solidFill>
                <a:latin typeface="Calibri" panose="020F0502020204030204" pitchFamily="34" charset="0"/>
              </a:rPr>
              <a:t> (U)</a:t>
            </a:r>
          </a:p>
          <a:p>
            <a:r>
              <a:rPr lang="en-US" sz="1600" b="1" dirty="0" err="1">
                <a:solidFill>
                  <a:srgbClr val="B4C7E7"/>
                </a:solidFill>
                <a:latin typeface="Calibri" panose="020F0502020204030204" pitchFamily="34" charset="0"/>
              </a:rPr>
              <a:t>Iprobenfos</a:t>
            </a:r>
            <a:r>
              <a:rPr lang="en-US" sz="1600" b="1" dirty="0">
                <a:solidFill>
                  <a:srgbClr val="B4C7E7"/>
                </a:solidFill>
                <a:latin typeface="Calibri" panose="020F0502020204030204" pitchFamily="34" charset="0"/>
              </a:rPr>
              <a:t> (II)</a:t>
            </a:r>
          </a:p>
          <a:p>
            <a:r>
              <a:rPr lang="en-US" sz="1600" b="1" dirty="0" err="1">
                <a:solidFill>
                  <a:srgbClr val="B4C7E7"/>
                </a:solidFill>
                <a:latin typeface="Calibri" panose="020F0502020204030204" pitchFamily="34" charset="0"/>
              </a:rPr>
              <a:t>Isoprothiolane</a:t>
            </a:r>
            <a:r>
              <a:rPr lang="en-US" sz="1600" b="1" dirty="0">
                <a:solidFill>
                  <a:srgbClr val="B4C7E7"/>
                </a:solidFill>
                <a:latin typeface="Calibri" panose="020F0502020204030204" pitchFamily="34" charset="0"/>
              </a:rPr>
              <a:t> (II)</a:t>
            </a:r>
          </a:p>
          <a:p>
            <a:r>
              <a:rPr lang="en-US" sz="1600" b="1" dirty="0" err="1">
                <a:solidFill>
                  <a:srgbClr val="B4C7E7"/>
                </a:solidFill>
                <a:latin typeface="Calibri" panose="020F0502020204030204" pitchFamily="34" charset="0"/>
              </a:rPr>
              <a:t>Kasugamycin</a:t>
            </a:r>
            <a:r>
              <a:rPr lang="en-US" sz="1600" b="1" dirty="0">
                <a:solidFill>
                  <a:srgbClr val="B4C7E7"/>
                </a:solidFill>
                <a:latin typeface="Calibri" panose="020F0502020204030204" pitchFamily="34" charset="0"/>
              </a:rPr>
              <a:t> (U)</a:t>
            </a:r>
          </a:p>
          <a:p>
            <a:r>
              <a:rPr lang="en-US" sz="1600" b="1" dirty="0" err="1">
                <a:solidFill>
                  <a:srgbClr val="B4C7E7"/>
                </a:solidFill>
                <a:latin typeface="Calibri" panose="020F0502020204030204" pitchFamily="34" charset="0"/>
              </a:rPr>
              <a:t>Kasugamycin</a:t>
            </a:r>
            <a:r>
              <a:rPr lang="en-US" sz="1600" b="1" dirty="0">
                <a:solidFill>
                  <a:srgbClr val="B4C7E7"/>
                </a:solidFill>
                <a:latin typeface="Calibri" panose="020F0502020204030204" pitchFamily="34" charset="0"/>
              </a:rPr>
              <a:t> + Oxychloride </a:t>
            </a:r>
          </a:p>
          <a:p>
            <a:r>
              <a:rPr lang="en-US" sz="1600" b="1" dirty="0" err="1">
                <a:solidFill>
                  <a:srgbClr val="B4C7E7"/>
                </a:solidFill>
                <a:latin typeface="Calibri" panose="020F0502020204030204" pitchFamily="34" charset="0"/>
              </a:rPr>
              <a:t>Kasugatity</a:t>
            </a:r>
            <a:r>
              <a:rPr lang="en-US" sz="1600" b="1" dirty="0">
                <a:solidFill>
                  <a:srgbClr val="B4C7E7"/>
                </a:solidFill>
                <a:latin typeface="Calibri" panose="020F0502020204030204" pitchFamily="34" charset="0"/>
              </a:rPr>
              <a:t> Chloride Hydrate </a:t>
            </a:r>
          </a:p>
          <a:p>
            <a:r>
              <a:rPr lang="en-US" sz="1600" b="1" dirty="0" err="1">
                <a:solidFill>
                  <a:srgbClr val="B4C7E7"/>
                </a:solidFill>
                <a:latin typeface="Calibri" panose="020F0502020204030204" pitchFamily="34" charset="0"/>
              </a:rPr>
              <a:t>Kresoxim</a:t>
            </a:r>
            <a:r>
              <a:rPr lang="en-US" sz="1600" b="1" dirty="0">
                <a:solidFill>
                  <a:srgbClr val="B4C7E7"/>
                </a:solidFill>
                <a:latin typeface="Calibri" panose="020F0502020204030204" pitchFamily="34" charset="0"/>
              </a:rPr>
              <a:t>-Methyl (III)</a:t>
            </a:r>
          </a:p>
          <a:p>
            <a:r>
              <a:rPr lang="en-US" sz="1600" b="1" dirty="0" err="1">
                <a:solidFill>
                  <a:srgbClr val="B4C7E7"/>
                </a:solidFill>
                <a:latin typeface="Calibri" panose="020F0502020204030204" pitchFamily="34" charset="0"/>
              </a:rPr>
              <a:t>Triflumizole</a:t>
            </a:r>
            <a:r>
              <a:rPr lang="en-US" sz="1600" b="1" dirty="0">
                <a:solidFill>
                  <a:srgbClr val="B4C7E7"/>
                </a:solidFill>
                <a:latin typeface="Calibri" panose="020F0502020204030204" pitchFamily="34" charset="0"/>
              </a:rPr>
              <a:t>  </a:t>
            </a:r>
          </a:p>
          <a:p>
            <a:r>
              <a:rPr lang="en-US" sz="1600" b="1" dirty="0" err="1">
                <a:solidFill>
                  <a:srgbClr val="B4C7E7"/>
                </a:solidFill>
                <a:latin typeface="Calibri" panose="020F0502020204030204" pitchFamily="34" charset="0"/>
              </a:rPr>
              <a:t>Azoxystrobin</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Flutriafal</a:t>
            </a:r>
            <a:r>
              <a:rPr lang="en-US" sz="1600" b="1" dirty="0">
                <a:solidFill>
                  <a:srgbClr val="B4C7E7"/>
                </a:solidFill>
                <a:latin typeface="Calibri" panose="020F0502020204030204" pitchFamily="34" charset="0"/>
              </a:rPr>
              <a:t> (U + II)</a:t>
            </a:r>
          </a:p>
          <a:p>
            <a:endParaRPr lang="en-US" b="1" dirty="0">
              <a:solidFill>
                <a:srgbClr val="B4C7E7"/>
              </a:solidFill>
              <a:latin typeface="Calibri" panose="020F0502020204030204" pitchFamily="34" charset="0"/>
            </a:endParaRPr>
          </a:p>
        </p:txBody>
      </p:sp>
      <p:sp>
        <p:nvSpPr>
          <p:cNvPr id="22" name="TextBox 21"/>
          <p:cNvSpPr txBox="1"/>
          <p:nvPr/>
        </p:nvSpPr>
        <p:spPr>
          <a:xfrm>
            <a:off x="7490878" y="1313097"/>
            <a:ext cx="4821870" cy="3077766"/>
          </a:xfrm>
          <a:prstGeom prst="rect">
            <a:avLst/>
          </a:prstGeom>
          <a:noFill/>
        </p:spPr>
        <p:txBody>
          <a:bodyPr wrap="square" rtlCol="0">
            <a:spAutoFit/>
          </a:bodyPr>
          <a:lstStyle/>
          <a:p>
            <a:pPr marL="342900" indent="-342900">
              <a:buAutoNum type="arabicPeriod"/>
            </a:pPr>
            <a:r>
              <a:rPr lang="en-US" sz="1600" dirty="0">
                <a:solidFill>
                  <a:srgbClr val="840234"/>
                </a:solidFill>
                <a:latin typeface="Calibri" panose="020F0502020204030204" pitchFamily="34" charset="0"/>
              </a:rPr>
              <a:t>Cultivating susceptible varieties</a:t>
            </a:r>
          </a:p>
          <a:p>
            <a:pPr marL="342900" indent="-342900">
              <a:buAutoNum type="arabicPeriod"/>
            </a:pPr>
            <a:r>
              <a:rPr lang="en-US" sz="1600" dirty="0">
                <a:solidFill>
                  <a:srgbClr val="840234"/>
                </a:solidFill>
                <a:latin typeface="Calibri" panose="020F0502020204030204" pitchFamily="34" charset="0"/>
              </a:rPr>
              <a:t>Remove stubbles at earliest </a:t>
            </a:r>
          </a:p>
          <a:p>
            <a:pPr marL="342900" indent="-342900">
              <a:buAutoNum type="arabicPeriod"/>
            </a:pPr>
            <a:r>
              <a:rPr lang="en-US" sz="1600" dirty="0">
                <a:solidFill>
                  <a:srgbClr val="840234"/>
                </a:solidFill>
                <a:latin typeface="Calibri" panose="020F0502020204030204" pitchFamily="34" charset="0"/>
              </a:rPr>
              <a:t>Avoid late planting </a:t>
            </a:r>
          </a:p>
          <a:p>
            <a:pPr marL="342900" indent="-342900">
              <a:buAutoNum type="arabicPeriod"/>
            </a:pPr>
            <a:r>
              <a:rPr lang="en-US" sz="1600" dirty="0">
                <a:solidFill>
                  <a:srgbClr val="840234"/>
                </a:solidFill>
                <a:latin typeface="Calibri" panose="020F0502020204030204" pitchFamily="34" charset="0"/>
              </a:rPr>
              <a:t>Soil should remain flooded 2-4 inch until plants are 6-8 inch tall</a:t>
            </a:r>
          </a:p>
          <a:p>
            <a:pPr marL="342900" indent="-342900">
              <a:buAutoNum type="arabicPeriod"/>
            </a:pPr>
            <a:r>
              <a:rPr lang="en-US" sz="1600" dirty="0">
                <a:solidFill>
                  <a:srgbClr val="840234"/>
                </a:solidFill>
                <a:latin typeface="Calibri" panose="020F0502020204030204" pitchFamily="34" charset="0"/>
              </a:rPr>
              <a:t>Avoid excess nitrogen application </a:t>
            </a:r>
          </a:p>
          <a:p>
            <a:pPr marL="342900" indent="-342900">
              <a:buAutoNum type="arabicPeriod"/>
            </a:pPr>
            <a:r>
              <a:rPr lang="en-US" sz="1600" dirty="0">
                <a:solidFill>
                  <a:srgbClr val="840234"/>
                </a:solidFill>
                <a:latin typeface="Calibri" panose="020F0502020204030204" pitchFamily="34" charset="0"/>
              </a:rPr>
              <a:t>Neem and Garlic extract are effective </a:t>
            </a:r>
          </a:p>
          <a:p>
            <a:pPr marL="342900" indent="-342900">
              <a:buAutoNum type="arabicPeriod"/>
            </a:pPr>
            <a:r>
              <a:rPr lang="en-US" sz="1600" dirty="0">
                <a:solidFill>
                  <a:srgbClr val="840234"/>
                </a:solidFill>
                <a:latin typeface="Calibri" panose="020F0502020204030204" pitchFamily="34" charset="0"/>
              </a:rPr>
              <a:t>Field hygiene </a:t>
            </a:r>
          </a:p>
          <a:p>
            <a:pPr marL="342900" indent="-342900">
              <a:buAutoNum type="arabicPeriod"/>
            </a:pPr>
            <a:r>
              <a:rPr lang="en-US" sz="1600" dirty="0">
                <a:solidFill>
                  <a:srgbClr val="840234"/>
                </a:solidFill>
                <a:latin typeface="Calibri" panose="020F0502020204030204" pitchFamily="34" charset="0"/>
              </a:rPr>
              <a:t>Weed management </a:t>
            </a:r>
          </a:p>
          <a:p>
            <a:pPr marL="342900" indent="-342900">
              <a:buAutoNum type="arabicPeriod"/>
            </a:pPr>
            <a:r>
              <a:rPr lang="en-US" sz="1600" dirty="0">
                <a:solidFill>
                  <a:srgbClr val="840234"/>
                </a:solidFill>
                <a:latin typeface="Calibri" panose="020F0502020204030204" pitchFamily="34" charset="0"/>
              </a:rPr>
              <a:t>Adjusting planting time </a:t>
            </a:r>
          </a:p>
          <a:p>
            <a:endParaRPr lang="en-US" sz="1400" dirty="0">
              <a:solidFill>
                <a:srgbClr val="840234"/>
              </a:solidFill>
              <a:latin typeface="Calibri" panose="020F0502020204030204" pitchFamily="34" charset="0"/>
            </a:endParaRPr>
          </a:p>
          <a:p>
            <a:pPr marL="342900" indent="-342900">
              <a:buAutoNum type="arabicPeriod"/>
            </a:pPr>
            <a:endParaRPr lang="en-US" sz="2000" dirty="0">
              <a:solidFill>
                <a:srgbClr val="840234"/>
              </a:solidFill>
              <a:latin typeface="Calibri" panose="020F0502020204030204" pitchFamily="34" charset="0"/>
            </a:endParaRPr>
          </a:p>
        </p:txBody>
      </p:sp>
      <p:sp>
        <p:nvSpPr>
          <p:cNvPr id="23" name="TextBox 22"/>
          <p:cNvSpPr txBox="1"/>
          <p:nvPr/>
        </p:nvSpPr>
        <p:spPr>
          <a:xfrm>
            <a:off x="7611626" y="4280470"/>
            <a:ext cx="4821870" cy="2308324"/>
          </a:xfrm>
          <a:prstGeom prst="rect">
            <a:avLst/>
          </a:prstGeom>
          <a:noFill/>
        </p:spPr>
        <p:txBody>
          <a:bodyPr wrap="square" rtlCol="0">
            <a:spAutoFit/>
          </a:bodyPr>
          <a:lstStyle/>
          <a:p>
            <a:r>
              <a:rPr lang="en-US" b="1" dirty="0" err="1">
                <a:solidFill>
                  <a:srgbClr val="FEBED6"/>
                </a:solidFill>
                <a:latin typeface="Calibri" panose="020F0502020204030204" pitchFamily="34" charset="0"/>
              </a:rPr>
              <a:t>Azoxystrobin</a:t>
            </a:r>
            <a:r>
              <a:rPr lang="en-US" b="1" dirty="0">
                <a:solidFill>
                  <a:srgbClr val="FEBED6"/>
                </a:solidFill>
                <a:latin typeface="Calibri" panose="020F0502020204030204" pitchFamily="34" charset="0"/>
              </a:rPr>
              <a:t> + </a:t>
            </a:r>
            <a:r>
              <a:rPr lang="en-US" b="1" dirty="0" err="1">
                <a:solidFill>
                  <a:srgbClr val="FFFF00"/>
                </a:solidFill>
                <a:latin typeface="Calibri" panose="020F0502020204030204" pitchFamily="34" charset="0"/>
              </a:rPr>
              <a:t>Difenoconazole</a:t>
            </a:r>
            <a:r>
              <a:rPr lang="en-US" b="1" dirty="0">
                <a:solidFill>
                  <a:srgbClr val="FEBED6"/>
                </a:solidFill>
                <a:latin typeface="Calibri" panose="020F0502020204030204" pitchFamily="34" charset="0"/>
              </a:rPr>
              <a:t> (U + II)</a:t>
            </a:r>
          </a:p>
          <a:p>
            <a:r>
              <a:rPr lang="en-US" b="1" dirty="0" err="1">
                <a:solidFill>
                  <a:srgbClr val="FFFF00"/>
                </a:solidFill>
                <a:latin typeface="Calibri" panose="020F0502020204030204" pitchFamily="34" charset="0"/>
              </a:rPr>
              <a:t>Difenoconazole</a:t>
            </a:r>
            <a:r>
              <a:rPr lang="en-US" b="1" dirty="0">
                <a:solidFill>
                  <a:srgbClr val="FEBED6"/>
                </a:solidFill>
                <a:latin typeface="Calibri" panose="020F0502020204030204" pitchFamily="34" charset="0"/>
              </a:rPr>
              <a:t> + Validamycin ( II + U)</a:t>
            </a:r>
          </a:p>
          <a:p>
            <a:r>
              <a:rPr lang="en-US" b="1" dirty="0">
                <a:solidFill>
                  <a:srgbClr val="FEBED6"/>
                </a:solidFill>
                <a:latin typeface="Calibri" panose="020F0502020204030204" pitchFamily="34" charset="0"/>
              </a:rPr>
              <a:t>Sulphur + </a:t>
            </a:r>
            <a:r>
              <a:rPr lang="en-US" b="1" dirty="0" err="1">
                <a:solidFill>
                  <a:srgbClr val="FFFF00"/>
                </a:solidFill>
                <a:latin typeface="Calibri" panose="020F0502020204030204" pitchFamily="34" charset="0"/>
              </a:rPr>
              <a:t>Carbendazim</a:t>
            </a:r>
            <a:r>
              <a:rPr lang="en-US" b="1" dirty="0">
                <a:solidFill>
                  <a:srgbClr val="FEBED6"/>
                </a:solidFill>
                <a:latin typeface="Calibri" panose="020F0502020204030204" pitchFamily="34" charset="0"/>
              </a:rPr>
              <a:t>  (III + II)</a:t>
            </a:r>
          </a:p>
          <a:p>
            <a:r>
              <a:rPr lang="en-US" b="1" dirty="0" err="1">
                <a:solidFill>
                  <a:srgbClr val="FFFF00"/>
                </a:solidFill>
                <a:latin typeface="Calibri" panose="020F0502020204030204" pitchFamily="34" charset="0"/>
              </a:rPr>
              <a:t>Thiophenate</a:t>
            </a:r>
            <a:r>
              <a:rPr lang="en-US" b="1" dirty="0">
                <a:solidFill>
                  <a:srgbClr val="FFFF00"/>
                </a:solidFill>
                <a:latin typeface="Calibri" panose="020F0502020204030204" pitchFamily="34" charset="0"/>
              </a:rPr>
              <a:t> Methyl </a:t>
            </a:r>
            <a:r>
              <a:rPr lang="en-US" b="1" dirty="0">
                <a:solidFill>
                  <a:srgbClr val="FEBED6"/>
                </a:solidFill>
                <a:latin typeface="Calibri" panose="020F0502020204030204" pitchFamily="34" charset="0"/>
              </a:rPr>
              <a:t>(U)</a:t>
            </a:r>
          </a:p>
          <a:p>
            <a:r>
              <a:rPr lang="en-US" b="1" dirty="0" err="1">
                <a:solidFill>
                  <a:srgbClr val="FFFF00"/>
                </a:solidFill>
                <a:latin typeface="Calibri" panose="020F0502020204030204" pitchFamily="34" charset="0"/>
              </a:rPr>
              <a:t>Tricyclazole</a:t>
            </a:r>
            <a:r>
              <a:rPr lang="en-US" b="1" dirty="0">
                <a:solidFill>
                  <a:srgbClr val="FEBED6"/>
                </a:solidFill>
                <a:latin typeface="Calibri" panose="020F0502020204030204" pitchFamily="34" charset="0"/>
              </a:rPr>
              <a:t> (II)</a:t>
            </a:r>
          </a:p>
          <a:p>
            <a:r>
              <a:rPr lang="en-US" b="1" dirty="0" err="1">
                <a:solidFill>
                  <a:srgbClr val="FFFF00"/>
                </a:solidFill>
                <a:latin typeface="Calibri" panose="020F0502020204030204" pitchFamily="34" charset="0"/>
              </a:rPr>
              <a:t>Tricyclazole</a:t>
            </a:r>
            <a:r>
              <a:rPr lang="en-US" b="1" dirty="0">
                <a:solidFill>
                  <a:srgbClr val="FEBED6"/>
                </a:solidFill>
                <a:latin typeface="Calibri" panose="020F0502020204030204" pitchFamily="34" charset="0"/>
              </a:rPr>
              <a:t> + Validamycin (II + U)</a:t>
            </a:r>
          </a:p>
          <a:p>
            <a:r>
              <a:rPr lang="en-US" b="1" dirty="0" err="1">
                <a:solidFill>
                  <a:srgbClr val="FEBED6"/>
                </a:solidFill>
                <a:latin typeface="Calibri" panose="020F0502020204030204" pitchFamily="34" charset="0"/>
              </a:rPr>
              <a:t>Trifloxystrobin</a:t>
            </a:r>
            <a:r>
              <a:rPr lang="en-US" b="1" dirty="0">
                <a:solidFill>
                  <a:srgbClr val="FEBED6"/>
                </a:solidFill>
                <a:latin typeface="Calibri" panose="020F0502020204030204" pitchFamily="34" charset="0"/>
              </a:rPr>
              <a:t> + </a:t>
            </a:r>
            <a:r>
              <a:rPr lang="en-US" b="1" dirty="0" err="1">
                <a:solidFill>
                  <a:srgbClr val="FFFF00"/>
                </a:solidFill>
                <a:latin typeface="Calibri" panose="020F0502020204030204" pitchFamily="34" charset="0"/>
              </a:rPr>
              <a:t>Tebuconazole</a:t>
            </a:r>
            <a:r>
              <a:rPr lang="en-US" b="1" dirty="0">
                <a:solidFill>
                  <a:srgbClr val="FEBED6"/>
                </a:solidFill>
                <a:latin typeface="Calibri" panose="020F0502020204030204" pitchFamily="34" charset="0"/>
              </a:rPr>
              <a:t>  (U + II)</a:t>
            </a:r>
          </a:p>
          <a:p>
            <a:r>
              <a:rPr lang="en-US" b="1" dirty="0" err="1">
                <a:solidFill>
                  <a:srgbClr val="FEBED6"/>
                </a:solidFill>
                <a:latin typeface="Calibri" panose="020F0502020204030204" pitchFamily="34" charset="0"/>
              </a:rPr>
              <a:t>Kasugamycin</a:t>
            </a:r>
            <a:r>
              <a:rPr lang="en-US" b="1" dirty="0">
                <a:solidFill>
                  <a:srgbClr val="FEBED6"/>
                </a:solidFill>
                <a:latin typeface="Calibri" panose="020F0502020204030204" pitchFamily="34" charset="0"/>
              </a:rPr>
              <a:t> +</a:t>
            </a:r>
            <a:r>
              <a:rPr lang="en-US" b="1" dirty="0">
                <a:solidFill>
                  <a:srgbClr val="FFFF00"/>
                </a:solidFill>
                <a:latin typeface="Calibri" panose="020F0502020204030204" pitchFamily="34" charset="0"/>
              </a:rPr>
              <a:t> </a:t>
            </a:r>
            <a:r>
              <a:rPr lang="en-US" b="1" dirty="0" err="1">
                <a:solidFill>
                  <a:srgbClr val="FFFF00"/>
                </a:solidFill>
                <a:latin typeface="Calibri" panose="020F0502020204030204" pitchFamily="34" charset="0"/>
              </a:rPr>
              <a:t>Tricyclazole</a:t>
            </a:r>
            <a:r>
              <a:rPr lang="en-US" b="1" dirty="0">
                <a:solidFill>
                  <a:srgbClr val="FFFF00"/>
                </a:solidFill>
                <a:latin typeface="Calibri" panose="020F0502020204030204" pitchFamily="34" charset="0"/>
              </a:rPr>
              <a:t> </a:t>
            </a:r>
            <a:r>
              <a:rPr lang="en-US" b="1" dirty="0">
                <a:solidFill>
                  <a:srgbClr val="FEBED6"/>
                </a:solidFill>
                <a:latin typeface="Calibri" panose="020F0502020204030204" pitchFamily="34" charset="0"/>
              </a:rPr>
              <a:t>( U + II )</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r="4539"/>
          <a:stretch/>
        </p:blipFill>
        <p:spPr>
          <a:xfrm>
            <a:off x="4820530" y="3865098"/>
            <a:ext cx="2549600" cy="2979838"/>
          </a:xfrm>
          <a:prstGeom prst="rect">
            <a:avLst/>
          </a:prstGeom>
        </p:spPr>
      </p:pic>
    </p:spTree>
    <p:extLst>
      <p:ext uri="{BB962C8B-B14F-4D97-AF65-F5344CB8AC3E}">
        <p14:creationId xmlns:p14="http://schemas.microsoft.com/office/powerpoint/2010/main" val="3516699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alibri" panose="020F0502020204030204" pitchFamily="34" charset="0"/>
            </a:endParaRPr>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Rectangle 8"/>
          <p:cNvSpPr/>
          <p:nvPr/>
        </p:nvSpPr>
        <p:spPr>
          <a:xfrm>
            <a:off x="0" y="6531"/>
            <a:ext cx="12192000" cy="859134"/>
          </a:xfrm>
          <a:prstGeom prst="rect">
            <a:avLst/>
          </a:prstGeom>
          <a:solidFill>
            <a:srgbClr val="398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3" name="TextBox 12"/>
          <p:cNvSpPr txBox="1"/>
          <p:nvPr/>
        </p:nvSpPr>
        <p:spPr>
          <a:xfrm>
            <a:off x="-5359" y="193180"/>
            <a:ext cx="12192000" cy="523220"/>
          </a:xfrm>
          <a:prstGeom prst="rect">
            <a:avLst/>
          </a:prstGeom>
          <a:noFill/>
        </p:spPr>
        <p:txBody>
          <a:bodyPr wrap="square" rtlCol="0">
            <a:spAutoFit/>
          </a:bodyPr>
          <a:lstStyle/>
          <a:p>
            <a:pPr algn="ctr"/>
            <a:r>
              <a:rPr lang="en-US" sz="2800" b="1" dirty="0">
                <a:latin typeface="Calibri" panose="020F0502020204030204" pitchFamily="34" charset="0"/>
              </a:rPr>
              <a:t>Integrated Management of Rice Sheath Blight (</a:t>
            </a:r>
            <a:r>
              <a:rPr lang="en-US" sz="2800" b="1" dirty="0" err="1">
                <a:latin typeface="Calibri" panose="020F0502020204030204" pitchFamily="34" charset="0"/>
              </a:rPr>
              <a:t>Rhizoctnia</a:t>
            </a:r>
            <a:r>
              <a:rPr lang="en-US" sz="2800" b="1" dirty="0">
                <a:latin typeface="Calibri" panose="020F0502020204030204" pitchFamily="34" charset="0"/>
              </a:rPr>
              <a:t> </a:t>
            </a:r>
            <a:r>
              <a:rPr lang="en-US" sz="2800" b="1" dirty="0" err="1">
                <a:latin typeface="Calibri" panose="020F0502020204030204" pitchFamily="34" charset="0"/>
              </a:rPr>
              <a:t>solani</a:t>
            </a:r>
            <a:r>
              <a:rPr lang="en-US" sz="2800" b="1" dirty="0">
                <a:latin typeface="Calibri" panose="020F0502020204030204" pitchFamily="34" charset="0"/>
              </a:rPr>
              <a:t>)</a:t>
            </a:r>
          </a:p>
        </p:txBody>
      </p:sp>
      <p:sp>
        <p:nvSpPr>
          <p:cNvPr id="14" name="TextBox 13"/>
          <p:cNvSpPr txBox="1"/>
          <p:nvPr/>
        </p:nvSpPr>
        <p:spPr>
          <a:xfrm>
            <a:off x="3348" y="903048"/>
            <a:ext cx="4823879" cy="461665"/>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rPr>
              <a:t>Importance/Symptoms</a:t>
            </a:r>
          </a:p>
        </p:txBody>
      </p:sp>
      <p:sp>
        <p:nvSpPr>
          <p:cNvPr id="16" name="TextBox 15"/>
          <p:cNvSpPr txBox="1"/>
          <p:nvPr/>
        </p:nvSpPr>
        <p:spPr>
          <a:xfrm>
            <a:off x="7356064" y="886796"/>
            <a:ext cx="4823879" cy="461665"/>
          </a:xfrm>
          <a:prstGeom prst="rect">
            <a:avLst/>
          </a:prstGeom>
          <a:noFill/>
        </p:spPr>
        <p:txBody>
          <a:bodyPr wrap="square" rtlCol="0">
            <a:spAutoFit/>
          </a:bodyPr>
          <a:lstStyle/>
          <a:p>
            <a:pPr algn="ctr"/>
            <a:r>
              <a:rPr lang="en-US" sz="2400" b="1" dirty="0">
                <a:solidFill>
                  <a:srgbClr val="840234"/>
                </a:solidFill>
                <a:latin typeface="Calibri" panose="020F0502020204030204" pitchFamily="34" charset="0"/>
              </a:rPr>
              <a:t>Cultural/Management</a:t>
            </a:r>
          </a:p>
        </p:txBody>
      </p:sp>
      <p:sp>
        <p:nvSpPr>
          <p:cNvPr id="17" name="TextBox 16"/>
          <p:cNvSpPr txBox="1"/>
          <p:nvPr/>
        </p:nvSpPr>
        <p:spPr>
          <a:xfrm>
            <a:off x="-111873" y="3929198"/>
            <a:ext cx="4823879" cy="461665"/>
          </a:xfrm>
          <a:prstGeom prst="rect">
            <a:avLst/>
          </a:prstGeom>
          <a:noFill/>
        </p:spPr>
        <p:txBody>
          <a:bodyPr wrap="square" rtlCol="0">
            <a:spAutoFit/>
          </a:bodyPr>
          <a:lstStyle/>
          <a:p>
            <a:pPr algn="ctr"/>
            <a:r>
              <a:rPr lang="en-US" sz="2400" b="1" dirty="0">
                <a:solidFill>
                  <a:srgbClr val="B4C7E7"/>
                </a:solidFill>
                <a:latin typeface="Calibri" panose="020F0502020204030204" pitchFamily="34" charset="0"/>
              </a:rPr>
              <a:t>Chemical</a:t>
            </a:r>
            <a:r>
              <a:rPr lang="en-US" sz="2400" dirty="0">
                <a:solidFill>
                  <a:srgbClr val="B4C7E7"/>
                </a:solidFill>
                <a:latin typeface="Calibri" panose="020F0502020204030204" pitchFamily="34" charset="0"/>
              </a:rPr>
              <a:t> </a:t>
            </a:r>
            <a:r>
              <a:rPr lang="en-US" sz="2400" b="1" dirty="0">
                <a:solidFill>
                  <a:srgbClr val="B4C7E7"/>
                </a:solidFill>
                <a:latin typeface="Calibri" panose="020F0502020204030204" pitchFamily="34" charset="0"/>
              </a:rPr>
              <a:t>Control</a:t>
            </a:r>
          </a:p>
        </p:txBody>
      </p:sp>
      <p:sp>
        <p:nvSpPr>
          <p:cNvPr id="18" name="TextBox 17"/>
          <p:cNvSpPr txBox="1"/>
          <p:nvPr/>
        </p:nvSpPr>
        <p:spPr>
          <a:xfrm>
            <a:off x="7361088" y="3879698"/>
            <a:ext cx="4823879" cy="461665"/>
          </a:xfrm>
          <a:prstGeom prst="rect">
            <a:avLst/>
          </a:prstGeom>
          <a:noFill/>
        </p:spPr>
        <p:txBody>
          <a:bodyPr wrap="square" rtlCol="0">
            <a:spAutoFit/>
          </a:bodyPr>
          <a:lstStyle/>
          <a:p>
            <a:pPr algn="ctr"/>
            <a:r>
              <a:rPr lang="en-US" sz="2400" b="1" dirty="0">
                <a:solidFill>
                  <a:srgbClr val="FEBED6"/>
                </a:solidFill>
                <a:latin typeface="Calibri" panose="020F0502020204030204" pitchFamily="34" charset="0"/>
              </a:rPr>
              <a:t>Pesticides Exceeding MRL’s</a:t>
            </a:r>
            <a:endParaRPr lang="en-US" dirty="0">
              <a:solidFill>
                <a:srgbClr val="FEBED6"/>
              </a:solidFill>
              <a:latin typeface="Calibri" panose="020F0502020204030204" pitchFamily="34" charset="0"/>
            </a:endParaRPr>
          </a:p>
        </p:txBody>
      </p:sp>
      <p:sp>
        <p:nvSpPr>
          <p:cNvPr id="19" name="TextBox 18"/>
          <p:cNvSpPr txBox="1"/>
          <p:nvPr/>
        </p:nvSpPr>
        <p:spPr>
          <a:xfrm>
            <a:off x="-12727" y="1281037"/>
            <a:ext cx="4828567" cy="2723823"/>
          </a:xfrm>
          <a:prstGeom prst="rect">
            <a:avLst/>
          </a:prstGeom>
          <a:noFill/>
        </p:spPr>
        <p:txBody>
          <a:bodyPr wrap="square" rtlCol="0">
            <a:spAutoFit/>
          </a:bodyPr>
          <a:lstStyle/>
          <a:p>
            <a:pPr marL="342900" indent="-342900">
              <a:buAutoNum type="arabicPeriod"/>
            </a:pPr>
            <a:r>
              <a:rPr lang="en-US" b="1" dirty="0">
                <a:solidFill>
                  <a:srgbClr val="002060"/>
                </a:solidFill>
                <a:latin typeface="Calibri" panose="020F0502020204030204" pitchFamily="34" charset="0"/>
              </a:rPr>
              <a:t>Soil borne fungi</a:t>
            </a:r>
          </a:p>
          <a:p>
            <a:pPr marL="342900" indent="-342900">
              <a:buAutoNum type="arabicPeriod"/>
            </a:pPr>
            <a:r>
              <a:rPr lang="en-US" b="1" dirty="0">
                <a:solidFill>
                  <a:srgbClr val="002060"/>
                </a:solidFill>
                <a:latin typeface="Calibri" panose="020F0502020204030204" pitchFamily="34" charset="0"/>
              </a:rPr>
              <a:t>Spores can survive 2 years under unfavorable conditions </a:t>
            </a:r>
          </a:p>
          <a:p>
            <a:pPr marL="342900" indent="-342900">
              <a:buAutoNum type="arabicPeriod"/>
            </a:pPr>
            <a:r>
              <a:rPr lang="en-US" b="1" dirty="0">
                <a:solidFill>
                  <a:srgbClr val="002060"/>
                </a:solidFill>
                <a:latin typeface="Calibri" panose="020F0502020204030204" pitchFamily="34" charset="0"/>
              </a:rPr>
              <a:t>Symptoms include formation of lesions leading to stem lodging </a:t>
            </a:r>
          </a:p>
          <a:p>
            <a:pPr marL="342900" indent="-342900">
              <a:buAutoNum type="arabicPeriod"/>
            </a:pPr>
            <a:r>
              <a:rPr lang="en-US" b="1" dirty="0">
                <a:solidFill>
                  <a:srgbClr val="002060"/>
                </a:solidFill>
                <a:latin typeface="Calibri" panose="020F0502020204030204" pitchFamily="34" charset="0"/>
              </a:rPr>
              <a:t>Lesions normally start from the leaf margins with wavy appearance</a:t>
            </a:r>
          </a:p>
          <a:p>
            <a:pPr marL="342900" indent="-342900">
              <a:buAutoNum type="arabicPeriod"/>
            </a:pPr>
            <a:r>
              <a:rPr lang="en-US" b="1" dirty="0">
                <a:solidFill>
                  <a:srgbClr val="002060"/>
                </a:solidFill>
                <a:latin typeface="Calibri" panose="020F0502020204030204" pitchFamily="34" charset="0"/>
              </a:rPr>
              <a:t>It has been reported in all parts of Pakistan </a:t>
            </a:r>
          </a:p>
          <a:p>
            <a:pPr marL="342900" indent="-342900">
              <a:lnSpc>
                <a:spcPct val="150000"/>
              </a:lnSpc>
              <a:buAutoNum type="arabicPeriod"/>
            </a:pPr>
            <a:endParaRPr lang="en-US" b="1" dirty="0">
              <a:solidFill>
                <a:srgbClr val="002060"/>
              </a:solidFill>
              <a:latin typeface="Calibri" panose="020F0502020204030204" pitchFamily="34" charset="0"/>
            </a:endParaRPr>
          </a:p>
        </p:txBody>
      </p:sp>
      <p:sp>
        <p:nvSpPr>
          <p:cNvPr id="20" name="TextBox 19"/>
          <p:cNvSpPr txBox="1"/>
          <p:nvPr/>
        </p:nvSpPr>
        <p:spPr>
          <a:xfrm>
            <a:off x="170150" y="4280470"/>
            <a:ext cx="4553243" cy="2308324"/>
          </a:xfrm>
          <a:prstGeom prst="rect">
            <a:avLst/>
          </a:prstGeom>
          <a:noFill/>
        </p:spPr>
        <p:txBody>
          <a:bodyPr wrap="square" rtlCol="0">
            <a:spAutoFit/>
          </a:bodyPr>
          <a:lstStyle/>
          <a:p>
            <a:r>
              <a:rPr lang="en-US" sz="1600" b="1" dirty="0" err="1">
                <a:solidFill>
                  <a:srgbClr val="B4C7E7"/>
                </a:solidFill>
                <a:latin typeface="Calibri" panose="020F0502020204030204" pitchFamily="34" charset="0"/>
              </a:rPr>
              <a:t>Azoxystrobin</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Flutriafol</a:t>
            </a:r>
            <a:r>
              <a:rPr lang="en-US" sz="1600" b="1" dirty="0">
                <a:solidFill>
                  <a:srgbClr val="B4C7E7"/>
                </a:solidFill>
                <a:latin typeface="Calibri" panose="020F0502020204030204" pitchFamily="34" charset="0"/>
              </a:rPr>
              <a:t> (U + II)</a:t>
            </a:r>
          </a:p>
          <a:p>
            <a:r>
              <a:rPr lang="en-US" sz="1600" b="1" dirty="0" err="1">
                <a:solidFill>
                  <a:srgbClr val="B4C7E7"/>
                </a:solidFill>
                <a:latin typeface="Calibri" panose="020F0502020204030204" pitchFamily="34" charset="0"/>
              </a:rPr>
              <a:t>Azoxystrobin</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Propiconazole</a:t>
            </a:r>
            <a:r>
              <a:rPr lang="en-US" sz="1600" b="1" dirty="0">
                <a:solidFill>
                  <a:srgbClr val="B4C7E7"/>
                </a:solidFill>
                <a:latin typeface="Calibri" panose="020F0502020204030204" pitchFamily="34" charset="0"/>
              </a:rPr>
              <a:t> (U + II)</a:t>
            </a:r>
          </a:p>
          <a:p>
            <a:r>
              <a:rPr lang="en-US" sz="1600" b="1" dirty="0" err="1">
                <a:solidFill>
                  <a:srgbClr val="B4C7E7"/>
                </a:solidFill>
                <a:latin typeface="Calibri" panose="020F0502020204030204" pitchFamily="34" charset="0"/>
              </a:rPr>
              <a:t>Iprobenfos</a:t>
            </a:r>
            <a:r>
              <a:rPr lang="en-US" sz="1600" b="1" dirty="0">
                <a:solidFill>
                  <a:srgbClr val="B4C7E7"/>
                </a:solidFill>
                <a:latin typeface="Calibri" panose="020F0502020204030204" pitchFamily="34" charset="0"/>
              </a:rPr>
              <a:t> (II)</a:t>
            </a:r>
          </a:p>
          <a:p>
            <a:r>
              <a:rPr lang="en-US" sz="1600" b="1" dirty="0" err="1">
                <a:solidFill>
                  <a:srgbClr val="B4C7E7"/>
                </a:solidFill>
                <a:latin typeface="Calibri" panose="020F0502020204030204" pitchFamily="34" charset="0"/>
              </a:rPr>
              <a:t>Kasugamycin</a:t>
            </a:r>
            <a:r>
              <a:rPr lang="en-US" sz="1600" b="1" dirty="0">
                <a:solidFill>
                  <a:srgbClr val="B4C7E7"/>
                </a:solidFill>
                <a:latin typeface="Calibri" panose="020F0502020204030204" pitchFamily="34" charset="0"/>
              </a:rPr>
              <a:t> (U)</a:t>
            </a:r>
          </a:p>
          <a:p>
            <a:r>
              <a:rPr lang="en-US" sz="1600" b="1" dirty="0" err="1">
                <a:solidFill>
                  <a:srgbClr val="B4C7E7"/>
                </a:solidFill>
                <a:latin typeface="Calibri" panose="020F0502020204030204" pitchFamily="34" charset="0"/>
              </a:rPr>
              <a:t>Kasugamycin</a:t>
            </a:r>
            <a:r>
              <a:rPr lang="en-US" sz="1600" b="1" dirty="0">
                <a:solidFill>
                  <a:srgbClr val="B4C7E7"/>
                </a:solidFill>
                <a:latin typeface="Calibri" panose="020F0502020204030204" pitchFamily="34" charset="0"/>
              </a:rPr>
              <a:t> + Methyl </a:t>
            </a:r>
            <a:r>
              <a:rPr lang="en-US" sz="1600" b="1" dirty="0" err="1">
                <a:solidFill>
                  <a:srgbClr val="B4C7E7"/>
                </a:solidFill>
                <a:latin typeface="Calibri" panose="020F0502020204030204" pitchFamily="34" charset="0"/>
              </a:rPr>
              <a:t>Fenoxanil</a:t>
            </a:r>
            <a:r>
              <a:rPr lang="en-US" sz="1600" b="1" dirty="0">
                <a:solidFill>
                  <a:srgbClr val="B4C7E7"/>
                </a:solidFill>
                <a:latin typeface="Calibri" panose="020F0502020204030204" pitchFamily="34" charset="0"/>
              </a:rPr>
              <a:t> </a:t>
            </a:r>
          </a:p>
          <a:p>
            <a:r>
              <a:rPr lang="en-US" sz="1600" b="1" dirty="0" err="1">
                <a:solidFill>
                  <a:srgbClr val="B4C7E7"/>
                </a:solidFill>
                <a:latin typeface="Calibri" panose="020F0502020204030204" pitchFamily="34" charset="0"/>
              </a:rPr>
              <a:t>Thifluzamide</a:t>
            </a:r>
            <a:r>
              <a:rPr lang="en-US" sz="1600" b="1" dirty="0">
                <a:solidFill>
                  <a:srgbClr val="B4C7E7"/>
                </a:solidFill>
                <a:latin typeface="Calibri" panose="020F0502020204030204" pitchFamily="34" charset="0"/>
              </a:rPr>
              <a:t> (U)</a:t>
            </a:r>
          </a:p>
          <a:p>
            <a:r>
              <a:rPr lang="en-US" sz="1600" b="1" dirty="0" err="1">
                <a:solidFill>
                  <a:srgbClr val="B4C7E7"/>
                </a:solidFill>
                <a:latin typeface="Calibri" panose="020F0502020204030204" pitchFamily="34" charset="0"/>
              </a:rPr>
              <a:t>Thifluzamide</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Thiophanate</a:t>
            </a:r>
            <a:r>
              <a:rPr lang="en-US" sz="1600" b="1" dirty="0">
                <a:solidFill>
                  <a:srgbClr val="B4C7E7"/>
                </a:solidFill>
                <a:latin typeface="Calibri" panose="020F0502020204030204" pitchFamily="34" charset="0"/>
              </a:rPr>
              <a:t> Methyl (U + U)</a:t>
            </a:r>
          </a:p>
          <a:p>
            <a:r>
              <a:rPr lang="en-US" sz="1600" b="1" dirty="0" err="1">
                <a:solidFill>
                  <a:srgbClr val="B4C7E7"/>
                </a:solidFill>
                <a:latin typeface="Calibri" panose="020F0502020204030204" pitchFamily="34" charset="0"/>
              </a:rPr>
              <a:t>Thifluzamide</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Trifloxystrobin</a:t>
            </a:r>
            <a:r>
              <a:rPr lang="en-US" sz="1600" b="1" dirty="0">
                <a:solidFill>
                  <a:srgbClr val="B4C7E7"/>
                </a:solidFill>
                <a:latin typeface="Calibri" panose="020F0502020204030204" pitchFamily="34" charset="0"/>
              </a:rPr>
              <a:t> (U + U)</a:t>
            </a:r>
          </a:p>
          <a:p>
            <a:r>
              <a:rPr lang="en-US" sz="1600" b="1" dirty="0">
                <a:solidFill>
                  <a:srgbClr val="B4C7E7"/>
                </a:solidFill>
                <a:latin typeface="Calibri" panose="020F0502020204030204" pitchFamily="34" charset="0"/>
              </a:rPr>
              <a:t>Validamycin (U)</a:t>
            </a:r>
          </a:p>
        </p:txBody>
      </p:sp>
      <p:sp>
        <p:nvSpPr>
          <p:cNvPr id="22" name="TextBox 21"/>
          <p:cNvSpPr txBox="1"/>
          <p:nvPr/>
        </p:nvSpPr>
        <p:spPr>
          <a:xfrm>
            <a:off x="7465257" y="1476095"/>
            <a:ext cx="4821870" cy="2308324"/>
          </a:xfrm>
          <a:prstGeom prst="rect">
            <a:avLst/>
          </a:prstGeom>
          <a:noFill/>
        </p:spPr>
        <p:txBody>
          <a:bodyPr wrap="square" rtlCol="0">
            <a:spAutoFit/>
          </a:bodyPr>
          <a:lstStyle/>
          <a:p>
            <a:pPr marL="342900" indent="-342900">
              <a:buAutoNum type="arabicPeriod"/>
            </a:pPr>
            <a:r>
              <a:rPr lang="en-US" b="1" dirty="0">
                <a:solidFill>
                  <a:srgbClr val="840234"/>
                </a:solidFill>
                <a:latin typeface="Calibri" panose="020F0502020204030204" pitchFamily="34" charset="0"/>
              </a:rPr>
              <a:t>Keep field clean</a:t>
            </a:r>
          </a:p>
          <a:p>
            <a:pPr marL="342900" indent="-342900">
              <a:buAutoNum type="arabicPeriod"/>
            </a:pPr>
            <a:r>
              <a:rPr lang="en-US" b="1" dirty="0">
                <a:solidFill>
                  <a:srgbClr val="840234"/>
                </a:solidFill>
                <a:latin typeface="Calibri" panose="020F0502020204030204" pitchFamily="34" charset="0"/>
              </a:rPr>
              <a:t>Use disease resistant cultivars</a:t>
            </a:r>
          </a:p>
          <a:p>
            <a:pPr marL="342900" indent="-342900">
              <a:buAutoNum type="arabicPeriod"/>
            </a:pPr>
            <a:r>
              <a:rPr lang="en-US" b="1" dirty="0">
                <a:solidFill>
                  <a:srgbClr val="840234"/>
                </a:solidFill>
                <a:latin typeface="Calibri" panose="020F0502020204030204" pitchFamily="34" charset="0"/>
              </a:rPr>
              <a:t>Increases with overdosing of Nitrogen </a:t>
            </a:r>
          </a:p>
          <a:p>
            <a:pPr marL="342900" indent="-342900">
              <a:buAutoNum type="arabicPeriod"/>
            </a:pPr>
            <a:r>
              <a:rPr lang="en-US" b="1" dirty="0">
                <a:solidFill>
                  <a:srgbClr val="840234"/>
                </a:solidFill>
                <a:latin typeface="Calibri" panose="020F0502020204030204" pitchFamily="34" charset="0"/>
              </a:rPr>
              <a:t>Use of healthy seeds </a:t>
            </a:r>
          </a:p>
          <a:p>
            <a:pPr marL="342900" indent="-342900">
              <a:buAutoNum type="arabicPeriod"/>
            </a:pPr>
            <a:r>
              <a:rPr lang="en-US" b="1" dirty="0">
                <a:solidFill>
                  <a:srgbClr val="840234"/>
                </a:solidFill>
                <a:latin typeface="Calibri" panose="020F0502020204030204" pitchFamily="34" charset="0"/>
              </a:rPr>
              <a:t>Removal of stubble, straw and weeds</a:t>
            </a:r>
          </a:p>
          <a:p>
            <a:pPr marL="342900" indent="-342900">
              <a:buAutoNum type="arabicPeriod"/>
            </a:pPr>
            <a:r>
              <a:rPr lang="en-US" b="1" dirty="0">
                <a:solidFill>
                  <a:srgbClr val="840234"/>
                </a:solidFill>
                <a:latin typeface="Calibri" panose="020F0502020204030204" pitchFamily="34" charset="0"/>
              </a:rPr>
              <a:t>The disease is spread from the weeds in rice field  </a:t>
            </a:r>
          </a:p>
          <a:p>
            <a:pPr marL="342900" indent="-342900">
              <a:buAutoNum type="arabicPeriod"/>
            </a:pPr>
            <a:endParaRPr lang="en-US" b="1" dirty="0">
              <a:solidFill>
                <a:srgbClr val="840234"/>
              </a:solidFill>
              <a:latin typeface="Calibri" panose="020F0502020204030204" pitchFamily="34" charset="0"/>
            </a:endParaRPr>
          </a:p>
        </p:txBody>
      </p:sp>
      <p:sp>
        <p:nvSpPr>
          <p:cNvPr id="23" name="TextBox 22"/>
          <p:cNvSpPr txBox="1"/>
          <p:nvPr/>
        </p:nvSpPr>
        <p:spPr>
          <a:xfrm>
            <a:off x="7878912" y="4725005"/>
            <a:ext cx="4821870" cy="1200329"/>
          </a:xfrm>
          <a:prstGeom prst="rect">
            <a:avLst/>
          </a:prstGeom>
          <a:noFill/>
        </p:spPr>
        <p:txBody>
          <a:bodyPr wrap="square" rtlCol="0">
            <a:spAutoFit/>
          </a:bodyPr>
          <a:lstStyle/>
          <a:p>
            <a:r>
              <a:rPr lang="en-US" b="1" dirty="0" err="1">
                <a:solidFill>
                  <a:srgbClr val="FEBED6"/>
                </a:solidFill>
                <a:latin typeface="Calibri" panose="020F0502020204030204" pitchFamily="34" charset="0"/>
              </a:rPr>
              <a:t>Azoxystrobin</a:t>
            </a:r>
            <a:r>
              <a:rPr lang="en-US" b="1" dirty="0">
                <a:solidFill>
                  <a:srgbClr val="FEBED6"/>
                </a:solidFill>
                <a:latin typeface="Calibri" panose="020F0502020204030204" pitchFamily="34" charset="0"/>
              </a:rPr>
              <a:t> + </a:t>
            </a:r>
            <a:r>
              <a:rPr lang="en-US" b="1" dirty="0" err="1">
                <a:solidFill>
                  <a:srgbClr val="FFFF00"/>
                </a:solidFill>
                <a:latin typeface="Calibri" panose="020F0502020204030204" pitchFamily="34" charset="0"/>
              </a:rPr>
              <a:t>Difenoconazole</a:t>
            </a:r>
            <a:r>
              <a:rPr lang="en-US" b="1" dirty="0">
                <a:solidFill>
                  <a:srgbClr val="FEBED6"/>
                </a:solidFill>
                <a:latin typeface="Calibri" panose="020F0502020204030204" pitchFamily="34" charset="0"/>
              </a:rPr>
              <a:t> (U + II)</a:t>
            </a:r>
          </a:p>
          <a:p>
            <a:r>
              <a:rPr lang="en-US" b="1" dirty="0" err="1">
                <a:solidFill>
                  <a:srgbClr val="FEBED6"/>
                </a:solidFill>
                <a:latin typeface="Calibri" panose="020F0502020204030204" pitchFamily="34" charset="0"/>
              </a:rPr>
              <a:t>Azoxystrobin</a:t>
            </a:r>
            <a:r>
              <a:rPr lang="en-US" b="1" dirty="0">
                <a:solidFill>
                  <a:srgbClr val="FEBED6"/>
                </a:solidFill>
                <a:latin typeface="Calibri" panose="020F0502020204030204" pitchFamily="34" charset="0"/>
              </a:rPr>
              <a:t> + </a:t>
            </a:r>
            <a:r>
              <a:rPr lang="en-US" b="1" dirty="0" err="1">
                <a:solidFill>
                  <a:srgbClr val="FFFF00"/>
                </a:solidFill>
                <a:latin typeface="Calibri" panose="020F0502020204030204" pitchFamily="34" charset="0"/>
              </a:rPr>
              <a:t>Tebuconazole</a:t>
            </a:r>
            <a:r>
              <a:rPr lang="en-US" b="1" dirty="0">
                <a:solidFill>
                  <a:srgbClr val="FEBED6"/>
                </a:solidFill>
                <a:latin typeface="Calibri" panose="020F0502020204030204" pitchFamily="34" charset="0"/>
              </a:rPr>
              <a:t> (U + II)</a:t>
            </a:r>
          </a:p>
          <a:p>
            <a:r>
              <a:rPr lang="en-US" b="1" dirty="0" err="1">
                <a:solidFill>
                  <a:srgbClr val="FFFF00"/>
                </a:solidFill>
                <a:latin typeface="Calibri" panose="020F0502020204030204" pitchFamily="34" charset="0"/>
              </a:rPr>
              <a:t>Tricyclazole</a:t>
            </a:r>
            <a:r>
              <a:rPr lang="en-US" b="1" dirty="0">
                <a:solidFill>
                  <a:srgbClr val="FEBED6"/>
                </a:solidFill>
                <a:latin typeface="Calibri" panose="020F0502020204030204" pitchFamily="34" charset="0"/>
              </a:rPr>
              <a:t> + Validamycin (II + U)</a:t>
            </a:r>
          </a:p>
          <a:p>
            <a:r>
              <a:rPr lang="en-US" b="1" dirty="0" err="1">
                <a:solidFill>
                  <a:srgbClr val="FEBED6"/>
                </a:solidFill>
                <a:latin typeface="Calibri" panose="020F0502020204030204" pitchFamily="34" charset="0"/>
              </a:rPr>
              <a:t>Trifloxystrobin</a:t>
            </a:r>
            <a:r>
              <a:rPr lang="en-US" b="1" dirty="0">
                <a:solidFill>
                  <a:srgbClr val="FEBED6"/>
                </a:solidFill>
                <a:latin typeface="Calibri" panose="020F0502020204030204" pitchFamily="34" charset="0"/>
              </a:rPr>
              <a:t> + </a:t>
            </a:r>
            <a:r>
              <a:rPr lang="en-US" b="1" dirty="0" err="1">
                <a:solidFill>
                  <a:srgbClr val="FFFF00"/>
                </a:solidFill>
                <a:latin typeface="Calibri" panose="020F0502020204030204" pitchFamily="34" charset="0"/>
              </a:rPr>
              <a:t>Tebuconazole</a:t>
            </a:r>
            <a:r>
              <a:rPr lang="en-US" b="1" dirty="0">
                <a:solidFill>
                  <a:srgbClr val="FEBED6"/>
                </a:solidFill>
                <a:latin typeface="Calibri" panose="020F0502020204030204" pitchFamily="34" charset="0"/>
              </a:rPr>
              <a:t>  (U + II)</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605" y="865665"/>
            <a:ext cx="2536205" cy="301403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849" y="3879698"/>
            <a:ext cx="2554961" cy="2978302"/>
          </a:xfrm>
          <a:prstGeom prst="rect">
            <a:avLst/>
          </a:prstGeom>
        </p:spPr>
      </p:pic>
    </p:spTree>
    <p:extLst>
      <p:ext uri="{BB962C8B-B14F-4D97-AF65-F5344CB8AC3E}">
        <p14:creationId xmlns:p14="http://schemas.microsoft.com/office/powerpoint/2010/main" val="3494270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Calibri" panose="020F0502020204030204" pitchFamily="34" charset="0"/>
            </a:endParaRPr>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9" name="Rectangle 8"/>
          <p:cNvSpPr/>
          <p:nvPr/>
        </p:nvSpPr>
        <p:spPr>
          <a:xfrm>
            <a:off x="0" y="6531"/>
            <a:ext cx="12192000" cy="859134"/>
          </a:xfrm>
          <a:prstGeom prst="rect">
            <a:avLst/>
          </a:prstGeom>
          <a:solidFill>
            <a:srgbClr val="398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13" name="TextBox 12"/>
          <p:cNvSpPr txBox="1"/>
          <p:nvPr/>
        </p:nvSpPr>
        <p:spPr>
          <a:xfrm>
            <a:off x="-5360" y="193180"/>
            <a:ext cx="12898399" cy="523220"/>
          </a:xfrm>
          <a:prstGeom prst="rect">
            <a:avLst/>
          </a:prstGeom>
          <a:noFill/>
        </p:spPr>
        <p:txBody>
          <a:bodyPr wrap="square" rtlCol="0">
            <a:spAutoFit/>
          </a:bodyPr>
          <a:lstStyle/>
          <a:p>
            <a:r>
              <a:rPr lang="en-US" sz="2730" b="1" dirty="0">
                <a:latin typeface="Calibri" panose="020F0502020204030204" pitchFamily="34" charset="0"/>
              </a:rPr>
              <a:t>Integrated Management of Bacterial Leaf Blight (</a:t>
            </a:r>
            <a:r>
              <a:rPr lang="en-US" sz="2730" b="1" dirty="0" err="1">
                <a:latin typeface="Calibri" panose="020F0502020204030204" pitchFamily="34" charset="0"/>
              </a:rPr>
              <a:t>Xanthomonas</a:t>
            </a:r>
            <a:r>
              <a:rPr lang="en-US" sz="2730" b="1" dirty="0">
                <a:latin typeface="Calibri" panose="020F0502020204030204" pitchFamily="34" charset="0"/>
              </a:rPr>
              <a:t> </a:t>
            </a:r>
            <a:r>
              <a:rPr lang="en-US" sz="2730" b="1" dirty="0" err="1">
                <a:latin typeface="Calibri" panose="020F0502020204030204" pitchFamily="34" charset="0"/>
              </a:rPr>
              <a:t>oryzae</a:t>
            </a:r>
            <a:r>
              <a:rPr lang="en-US" sz="2730" b="1" dirty="0">
                <a:latin typeface="Calibri" panose="020F0502020204030204" pitchFamily="34" charset="0"/>
              </a:rPr>
              <a:t>)</a:t>
            </a:r>
          </a:p>
        </p:txBody>
      </p:sp>
      <p:sp>
        <p:nvSpPr>
          <p:cNvPr id="14" name="TextBox 13"/>
          <p:cNvSpPr txBox="1"/>
          <p:nvPr/>
        </p:nvSpPr>
        <p:spPr>
          <a:xfrm>
            <a:off x="3348" y="903048"/>
            <a:ext cx="4823879" cy="461665"/>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rPr>
              <a:t>Importance/Symptoms</a:t>
            </a:r>
          </a:p>
        </p:txBody>
      </p:sp>
      <p:sp>
        <p:nvSpPr>
          <p:cNvPr id="16" name="TextBox 15"/>
          <p:cNvSpPr txBox="1"/>
          <p:nvPr/>
        </p:nvSpPr>
        <p:spPr>
          <a:xfrm>
            <a:off x="7356064" y="886796"/>
            <a:ext cx="4823879" cy="461665"/>
          </a:xfrm>
          <a:prstGeom prst="rect">
            <a:avLst/>
          </a:prstGeom>
          <a:noFill/>
        </p:spPr>
        <p:txBody>
          <a:bodyPr wrap="square" rtlCol="0">
            <a:spAutoFit/>
          </a:bodyPr>
          <a:lstStyle/>
          <a:p>
            <a:pPr algn="ctr"/>
            <a:r>
              <a:rPr lang="en-US" sz="2400" b="1" dirty="0">
                <a:solidFill>
                  <a:srgbClr val="840234"/>
                </a:solidFill>
                <a:latin typeface="Calibri" panose="020F0502020204030204" pitchFamily="34" charset="0"/>
              </a:rPr>
              <a:t>Cultural/Management</a:t>
            </a:r>
          </a:p>
        </p:txBody>
      </p:sp>
      <p:sp>
        <p:nvSpPr>
          <p:cNvPr id="17" name="TextBox 16"/>
          <p:cNvSpPr txBox="1"/>
          <p:nvPr/>
        </p:nvSpPr>
        <p:spPr>
          <a:xfrm>
            <a:off x="-111873" y="3929198"/>
            <a:ext cx="4823879" cy="461665"/>
          </a:xfrm>
          <a:prstGeom prst="rect">
            <a:avLst/>
          </a:prstGeom>
          <a:noFill/>
        </p:spPr>
        <p:txBody>
          <a:bodyPr wrap="square" rtlCol="0">
            <a:spAutoFit/>
          </a:bodyPr>
          <a:lstStyle/>
          <a:p>
            <a:pPr algn="ctr"/>
            <a:r>
              <a:rPr lang="en-US" sz="2400" b="1" dirty="0">
                <a:solidFill>
                  <a:srgbClr val="B4C7E7"/>
                </a:solidFill>
                <a:latin typeface="Calibri" panose="020F0502020204030204" pitchFamily="34" charset="0"/>
              </a:rPr>
              <a:t>Chemical Control</a:t>
            </a:r>
          </a:p>
        </p:txBody>
      </p:sp>
      <p:sp>
        <p:nvSpPr>
          <p:cNvPr id="18" name="TextBox 17"/>
          <p:cNvSpPr txBox="1"/>
          <p:nvPr/>
        </p:nvSpPr>
        <p:spPr>
          <a:xfrm>
            <a:off x="7361088" y="3879698"/>
            <a:ext cx="4823879" cy="461665"/>
          </a:xfrm>
          <a:prstGeom prst="rect">
            <a:avLst/>
          </a:prstGeom>
          <a:noFill/>
        </p:spPr>
        <p:txBody>
          <a:bodyPr wrap="square" rtlCol="0">
            <a:spAutoFit/>
          </a:bodyPr>
          <a:lstStyle/>
          <a:p>
            <a:pPr algn="ctr"/>
            <a:r>
              <a:rPr lang="en-US" sz="2400" b="1" dirty="0">
                <a:solidFill>
                  <a:srgbClr val="FEBED6"/>
                </a:solidFill>
                <a:latin typeface="Calibri" panose="020F0502020204030204" pitchFamily="34" charset="0"/>
              </a:rPr>
              <a:t>Pesticides Exceeding MRL’s</a:t>
            </a:r>
            <a:endParaRPr lang="en-US" b="1" dirty="0">
              <a:solidFill>
                <a:srgbClr val="FEBED6"/>
              </a:solidFill>
              <a:latin typeface="Calibri" panose="020F0502020204030204" pitchFamily="34" charset="0"/>
            </a:endParaRPr>
          </a:p>
        </p:txBody>
      </p:sp>
      <p:sp>
        <p:nvSpPr>
          <p:cNvPr id="19" name="TextBox 18"/>
          <p:cNvSpPr txBox="1"/>
          <p:nvPr/>
        </p:nvSpPr>
        <p:spPr>
          <a:xfrm>
            <a:off x="-12727" y="1439928"/>
            <a:ext cx="4828567" cy="2046714"/>
          </a:xfrm>
          <a:prstGeom prst="rect">
            <a:avLst/>
          </a:prstGeom>
          <a:noFill/>
        </p:spPr>
        <p:txBody>
          <a:bodyPr wrap="square" rtlCol="0">
            <a:spAutoFit/>
          </a:bodyPr>
          <a:lstStyle/>
          <a:p>
            <a:pPr marL="342900" indent="-342900">
              <a:buAutoNum type="arabicPeriod"/>
            </a:pPr>
            <a:r>
              <a:rPr lang="en-US" sz="2000" b="1" dirty="0">
                <a:solidFill>
                  <a:srgbClr val="002060"/>
                </a:solidFill>
                <a:latin typeface="Calibri" panose="020F0502020204030204" pitchFamily="34" charset="0"/>
              </a:rPr>
              <a:t>Lemon-colored irregular-shaped patches</a:t>
            </a:r>
          </a:p>
          <a:p>
            <a:pPr marL="342900" indent="-342900">
              <a:buAutoNum type="arabicPeriod"/>
            </a:pPr>
            <a:r>
              <a:rPr lang="en-US" sz="2000" b="1" dirty="0">
                <a:solidFill>
                  <a:srgbClr val="002060"/>
                </a:solidFill>
                <a:latin typeface="Calibri" panose="020F0502020204030204" pitchFamily="34" charset="0"/>
              </a:rPr>
              <a:t>Disease starts from the lower region and travels upwards </a:t>
            </a:r>
          </a:p>
          <a:p>
            <a:pPr marL="342900" indent="-342900">
              <a:buAutoNum type="arabicPeriod"/>
            </a:pPr>
            <a:r>
              <a:rPr lang="en-US" sz="2000" b="1" dirty="0">
                <a:solidFill>
                  <a:srgbClr val="002060"/>
                </a:solidFill>
                <a:latin typeface="Calibri" panose="020F0502020204030204" pitchFamily="34" charset="0"/>
              </a:rPr>
              <a:t>May result in complete drying of leaves (</a:t>
            </a:r>
            <a:r>
              <a:rPr lang="en-US" sz="2000" b="1" dirty="0" err="1">
                <a:solidFill>
                  <a:srgbClr val="002060"/>
                </a:solidFill>
                <a:latin typeface="Calibri" panose="020F0502020204030204" pitchFamily="34" charset="0"/>
              </a:rPr>
              <a:t>Kresek</a:t>
            </a:r>
            <a:r>
              <a:rPr lang="en-US" sz="2000" b="1" dirty="0">
                <a:solidFill>
                  <a:srgbClr val="002060"/>
                </a:solidFill>
                <a:latin typeface="Calibri" panose="020F0502020204030204" pitchFamily="34" charset="0"/>
              </a:rPr>
              <a:t> phase) </a:t>
            </a:r>
          </a:p>
          <a:p>
            <a:pPr marL="342900" indent="-342900">
              <a:lnSpc>
                <a:spcPct val="150000"/>
              </a:lnSpc>
              <a:buAutoNum type="arabicPeriod"/>
            </a:pPr>
            <a:endParaRPr lang="en-US" b="1" dirty="0">
              <a:solidFill>
                <a:srgbClr val="002060"/>
              </a:solidFill>
              <a:latin typeface="Calibri" panose="020F0502020204030204" pitchFamily="34" charset="0"/>
            </a:endParaRPr>
          </a:p>
        </p:txBody>
      </p:sp>
      <p:sp>
        <p:nvSpPr>
          <p:cNvPr id="20" name="TextBox 19"/>
          <p:cNvSpPr txBox="1"/>
          <p:nvPr/>
        </p:nvSpPr>
        <p:spPr>
          <a:xfrm>
            <a:off x="184216" y="4530552"/>
            <a:ext cx="4553243" cy="1569660"/>
          </a:xfrm>
          <a:prstGeom prst="rect">
            <a:avLst/>
          </a:prstGeom>
          <a:noFill/>
        </p:spPr>
        <p:txBody>
          <a:bodyPr wrap="square" rtlCol="0">
            <a:spAutoFit/>
          </a:bodyPr>
          <a:lstStyle/>
          <a:p>
            <a:r>
              <a:rPr lang="en-US" sz="2400" b="1" dirty="0" err="1">
                <a:solidFill>
                  <a:srgbClr val="B4C7E7"/>
                </a:solidFill>
                <a:latin typeface="Calibri" panose="020F0502020204030204" pitchFamily="34" charset="0"/>
              </a:rPr>
              <a:t>Benzisothiazolinone</a:t>
            </a:r>
            <a:r>
              <a:rPr lang="en-US" sz="2400" b="1" dirty="0">
                <a:solidFill>
                  <a:srgbClr val="B4C7E7"/>
                </a:solidFill>
                <a:latin typeface="Calibri" panose="020F0502020204030204" pitchFamily="34" charset="0"/>
              </a:rPr>
              <a:t> (U)</a:t>
            </a:r>
          </a:p>
          <a:p>
            <a:r>
              <a:rPr lang="en-US" sz="2400" b="1" dirty="0">
                <a:solidFill>
                  <a:srgbClr val="B4C7E7"/>
                </a:solidFill>
                <a:latin typeface="Calibri" panose="020F0502020204030204" pitchFamily="34" charset="0"/>
              </a:rPr>
              <a:t>Zinc </a:t>
            </a:r>
            <a:r>
              <a:rPr lang="en-US" sz="2400" b="1" dirty="0" err="1">
                <a:solidFill>
                  <a:srgbClr val="B4C7E7"/>
                </a:solidFill>
                <a:latin typeface="Calibri" panose="020F0502020204030204" pitchFamily="34" charset="0"/>
              </a:rPr>
              <a:t>thiazole</a:t>
            </a:r>
            <a:r>
              <a:rPr lang="en-US" sz="2400" b="1" dirty="0">
                <a:solidFill>
                  <a:srgbClr val="B4C7E7"/>
                </a:solidFill>
                <a:latin typeface="Calibri" panose="020F0502020204030204" pitchFamily="34" charset="0"/>
              </a:rPr>
              <a:t> (bactericide)</a:t>
            </a:r>
          </a:p>
          <a:p>
            <a:r>
              <a:rPr lang="en-US" sz="2400" b="1" dirty="0" err="1">
                <a:solidFill>
                  <a:srgbClr val="B4C7E7"/>
                </a:solidFill>
                <a:latin typeface="Calibri" panose="020F0502020204030204" pitchFamily="34" charset="0"/>
              </a:rPr>
              <a:t>Kresoxim</a:t>
            </a:r>
            <a:r>
              <a:rPr lang="en-US" sz="2400" b="1" dirty="0">
                <a:solidFill>
                  <a:srgbClr val="B4C7E7"/>
                </a:solidFill>
                <a:latin typeface="Calibri" panose="020F0502020204030204" pitchFamily="34" charset="0"/>
              </a:rPr>
              <a:t> Methyl + </a:t>
            </a:r>
            <a:r>
              <a:rPr lang="en-US" sz="2400" b="1" dirty="0" err="1">
                <a:solidFill>
                  <a:srgbClr val="B4C7E7"/>
                </a:solidFill>
                <a:latin typeface="Calibri" panose="020F0502020204030204" pitchFamily="34" charset="0"/>
              </a:rPr>
              <a:t>Fenoxilin</a:t>
            </a:r>
            <a:r>
              <a:rPr lang="en-US" sz="2400" b="1" dirty="0">
                <a:solidFill>
                  <a:srgbClr val="B4C7E7"/>
                </a:solidFill>
                <a:latin typeface="Calibri" panose="020F0502020204030204" pitchFamily="34" charset="0"/>
              </a:rPr>
              <a:t> (  III + U )</a:t>
            </a:r>
          </a:p>
        </p:txBody>
      </p:sp>
      <p:sp>
        <p:nvSpPr>
          <p:cNvPr id="22" name="TextBox 21"/>
          <p:cNvSpPr txBox="1"/>
          <p:nvPr/>
        </p:nvSpPr>
        <p:spPr>
          <a:xfrm>
            <a:off x="7465257" y="1476095"/>
            <a:ext cx="4821870" cy="2554545"/>
          </a:xfrm>
          <a:prstGeom prst="rect">
            <a:avLst/>
          </a:prstGeom>
          <a:noFill/>
        </p:spPr>
        <p:txBody>
          <a:bodyPr wrap="square" rtlCol="0">
            <a:spAutoFit/>
          </a:bodyPr>
          <a:lstStyle/>
          <a:p>
            <a:pPr marL="342900" indent="-342900">
              <a:buAutoNum type="arabicPeriod"/>
            </a:pPr>
            <a:r>
              <a:rPr lang="en-US" sz="2000" b="1" dirty="0">
                <a:solidFill>
                  <a:srgbClr val="840234"/>
                </a:solidFill>
                <a:latin typeface="Calibri" panose="020F0502020204030204" pitchFamily="34" charset="0"/>
              </a:rPr>
              <a:t>Use resistant varieties </a:t>
            </a:r>
          </a:p>
          <a:p>
            <a:pPr marL="342900" indent="-342900">
              <a:buAutoNum type="arabicPeriod"/>
            </a:pPr>
            <a:r>
              <a:rPr lang="en-US" sz="2000" b="1" dirty="0">
                <a:solidFill>
                  <a:srgbClr val="840234"/>
                </a:solidFill>
                <a:latin typeface="Calibri" panose="020F0502020204030204" pitchFamily="34" charset="0"/>
              </a:rPr>
              <a:t>Balanced nutrition </a:t>
            </a:r>
          </a:p>
          <a:p>
            <a:pPr marL="342900" indent="-342900">
              <a:buAutoNum type="arabicPeriod"/>
            </a:pPr>
            <a:r>
              <a:rPr lang="en-US" sz="2000" b="1" dirty="0">
                <a:solidFill>
                  <a:srgbClr val="840234"/>
                </a:solidFill>
                <a:latin typeface="Calibri" panose="020F0502020204030204" pitchFamily="34" charset="0"/>
              </a:rPr>
              <a:t>Good drainage </a:t>
            </a:r>
          </a:p>
          <a:p>
            <a:pPr marL="342900" indent="-342900">
              <a:buAutoNum type="arabicPeriod"/>
            </a:pPr>
            <a:r>
              <a:rPr lang="en-US" sz="2000" b="1" dirty="0">
                <a:solidFill>
                  <a:srgbClr val="840234"/>
                </a:solidFill>
                <a:latin typeface="Calibri" panose="020F0502020204030204" pitchFamily="34" charset="0"/>
              </a:rPr>
              <a:t>Field Hygiene </a:t>
            </a:r>
          </a:p>
          <a:p>
            <a:pPr marL="342900" indent="-342900">
              <a:buAutoNum type="arabicPeriod"/>
            </a:pPr>
            <a:r>
              <a:rPr lang="en-US" sz="2000" b="1" dirty="0">
                <a:solidFill>
                  <a:srgbClr val="840234"/>
                </a:solidFill>
                <a:latin typeface="Calibri" panose="020F0502020204030204" pitchFamily="34" charset="0"/>
              </a:rPr>
              <a:t>Keeping pH alkaline using bleach </a:t>
            </a:r>
          </a:p>
          <a:p>
            <a:pPr marL="342900" indent="-342900">
              <a:buAutoNum type="arabicPeriod"/>
            </a:pPr>
            <a:r>
              <a:rPr lang="en-US" sz="2000" b="1" dirty="0">
                <a:solidFill>
                  <a:srgbClr val="840234"/>
                </a:solidFill>
                <a:latin typeface="Calibri" panose="020F0502020204030204" pitchFamily="34" charset="0"/>
              </a:rPr>
              <a:t>Removing weeds </a:t>
            </a:r>
          </a:p>
          <a:p>
            <a:pPr marL="342900" indent="-342900">
              <a:buAutoNum type="arabicPeriod"/>
            </a:pPr>
            <a:r>
              <a:rPr lang="en-US" sz="2000" b="1" dirty="0">
                <a:solidFill>
                  <a:srgbClr val="840234"/>
                </a:solidFill>
                <a:latin typeface="Calibri" panose="020F0502020204030204" pitchFamily="34" charset="0"/>
              </a:rPr>
              <a:t>Plough under rice stubbles</a:t>
            </a:r>
          </a:p>
          <a:p>
            <a:pPr marL="342900" indent="-342900">
              <a:buAutoNum type="arabicPeriod"/>
            </a:pPr>
            <a:endParaRPr lang="en-US" sz="2000" b="1" dirty="0">
              <a:solidFill>
                <a:srgbClr val="840234"/>
              </a:solidFill>
              <a:latin typeface="Calibri" panose="020F0502020204030204" pitchFamily="34" charset="0"/>
            </a:endParaRPr>
          </a:p>
        </p:txBody>
      </p:sp>
      <p:sp>
        <p:nvSpPr>
          <p:cNvPr id="23" name="TextBox 22"/>
          <p:cNvSpPr txBox="1"/>
          <p:nvPr/>
        </p:nvSpPr>
        <p:spPr>
          <a:xfrm>
            <a:off x="7632727" y="4641070"/>
            <a:ext cx="4035017" cy="830997"/>
          </a:xfrm>
          <a:prstGeom prst="rect">
            <a:avLst/>
          </a:prstGeom>
          <a:noFill/>
        </p:spPr>
        <p:txBody>
          <a:bodyPr wrap="square" rtlCol="0">
            <a:spAutoFit/>
          </a:bodyPr>
          <a:lstStyle/>
          <a:p>
            <a:r>
              <a:rPr lang="en-US" sz="2400" b="1" dirty="0" err="1">
                <a:solidFill>
                  <a:srgbClr val="FEBED6"/>
                </a:solidFill>
                <a:latin typeface="Calibri" panose="020F0502020204030204" pitchFamily="34" charset="0"/>
              </a:rPr>
              <a:t>Jingangmycin</a:t>
            </a:r>
            <a:r>
              <a:rPr lang="en-US" sz="2400" b="1" dirty="0">
                <a:solidFill>
                  <a:srgbClr val="FEBED6"/>
                </a:solidFill>
                <a:latin typeface="Calibri" panose="020F0502020204030204" pitchFamily="34" charset="0"/>
              </a:rPr>
              <a:t> + </a:t>
            </a:r>
            <a:r>
              <a:rPr lang="en-US" sz="2400" b="1" dirty="0" err="1">
                <a:solidFill>
                  <a:srgbClr val="FFFF00"/>
                </a:solidFill>
                <a:latin typeface="Calibri" panose="020F0502020204030204" pitchFamily="34" charset="0"/>
              </a:rPr>
              <a:t>Tebuconazole</a:t>
            </a:r>
            <a:r>
              <a:rPr lang="en-US" sz="2400" b="1" dirty="0">
                <a:solidFill>
                  <a:srgbClr val="FEBED6"/>
                </a:solidFill>
                <a:latin typeface="Calibri" panose="020F0502020204030204" pitchFamily="34" charset="0"/>
              </a:rPr>
              <a:t> (U + II)</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840" y="851065"/>
            <a:ext cx="2546921" cy="301403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916" y="3865098"/>
            <a:ext cx="2526157" cy="2979839"/>
          </a:xfrm>
          <a:prstGeom prst="rect">
            <a:avLst/>
          </a:prstGeom>
        </p:spPr>
      </p:pic>
    </p:spTree>
    <p:extLst>
      <p:ext uri="{BB962C8B-B14F-4D97-AF65-F5344CB8AC3E}">
        <p14:creationId xmlns:p14="http://schemas.microsoft.com/office/powerpoint/2010/main" val="2398009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alibri" panose="020F0502020204030204" pitchFamily="34" charset="0"/>
            </a:endParaRPr>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Rectangle 8"/>
          <p:cNvSpPr/>
          <p:nvPr/>
        </p:nvSpPr>
        <p:spPr>
          <a:xfrm>
            <a:off x="0" y="6531"/>
            <a:ext cx="12192000" cy="859134"/>
          </a:xfrm>
          <a:prstGeom prst="rect">
            <a:avLst/>
          </a:prstGeom>
          <a:solidFill>
            <a:srgbClr val="398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3" name="TextBox 12"/>
          <p:cNvSpPr txBox="1"/>
          <p:nvPr/>
        </p:nvSpPr>
        <p:spPr>
          <a:xfrm>
            <a:off x="-5359" y="193180"/>
            <a:ext cx="12192000" cy="523220"/>
          </a:xfrm>
          <a:prstGeom prst="rect">
            <a:avLst/>
          </a:prstGeom>
          <a:noFill/>
        </p:spPr>
        <p:txBody>
          <a:bodyPr wrap="square" rtlCol="0">
            <a:spAutoFit/>
          </a:bodyPr>
          <a:lstStyle/>
          <a:p>
            <a:pPr algn="ctr"/>
            <a:r>
              <a:rPr lang="en-US" sz="2800" b="1" dirty="0">
                <a:latin typeface="Calibri" panose="020F0502020204030204" pitchFamily="34" charset="0"/>
              </a:rPr>
              <a:t>Integrated Management of False Smut (</a:t>
            </a:r>
            <a:r>
              <a:rPr lang="en-US" sz="2800" b="1" dirty="0" err="1">
                <a:latin typeface="Calibri" panose="020F0502020204030204" pitchFamily="34" charset="0"/>
              </a:rPr>
              <a:t>Ustilaginoidea</a:t>
            </a:r>
            <a:r>
              <a:rPr lang="en-US" sz="2800" b="1" dirty="0">
                <a:latin typeface="Calibri" panose="020F0502020204030204" pitchFamily="34" charset="0"/>
              </a:rPr>
              <a:t> </a:t>
            </a:r>
            <a:r>
              <a:rPr lang="en-US" sz="2800" b="1" dirty="0" err="1">
                <a:latin typeface="Calibri" panose="020F0502020204030204" pitchFamily="34" charset="0"/>
              </a:rPr>
              <a:t>virens</a:t>
            </a:r>
            <a:r>
              <a:rPr lang="en-US" sz="2800" b="1" dirty="0">
                <a:latin typeface="Calibri" panose="020F0502020204030204" pitchFamily="34" charset="0"/>
              </a:rPr>
              <a:t>)</a:t>
            </a:r>
          </a:p>
        </p:txBody>
      </p:sp>
      <p:sp>
        <p:nvSpPr>
          <p:cNvPr id="14" name="TextBox 13"/>
          <p:cNvSpPr txBox="1"/>
          <p:nvPr/>
        </p:nvSpPr>
        <p:spPr>
          <a:xfrm>
            <a:off x="3348" y="903048"/>
            <a:ext cx="4823879" cy="461665"/>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rPr>
              <a:t>Importance/Symptoms</a:t>
            </a:r>
          </a:p>
        </p:txBody>
      </p:sp>
      <p:sp>
        <p:nvSpPr>
          <p:cNvPr id="16" name="TextBox 15"/>
          <p:cNvSpPr txBox="1"/>
          <p:nvPr/>
        </p:nvSpPr>
        <p:spPr>
          <a:xfrm>
            <a:off x="7356064" y="886796"/>
            <a:ext cx="4823879" cy="461665"/>
          </a:xfrm>
          <a:prstGeom prst="rect">
            <a:avLst/>
          </a:prstGeom>
          <a:noFill/>
        </p:spPr>
        <p:txBody>
          <a:bodyPr wrap="square" rtlCol="0">
            <a:spAutoFit/>
          </a:bodyPr>
          <a:lstStyle/>
          <a:p>
            <a:pPr algn="ctr"/>
            <a:r>
              <a:rPr lang="en-US" sz="2400" b="1" dirty="0">
                <a:solidFill>
                  <a:srgbClr val="840234"/>
                </a:solidFill>
                <a:latin typeface="Calibri" panose="020F0502020204030204" pitchFamily="34" charset="0"/>
              </a:rPr>
              <a:t>Cultural/Management</a:t>
            </a:r>
          </a:p>
        </p:txBody>
      </p:sp>
      <p:sp>
        <p:nvSpPr>
          <p:cNvPr id="17" name="TextBox 16"/>
          <p:cNvSpPr txBox="1"/>
          <p:nvPr/>
        </p:nvSpPr>
        <p:spPr>
          <a:xfrm>
            <a:off x="-111873" y="3929198"/>
            <a:ext cx="4823879" cy="461665"/>
          </a:xfrm>
          <a:prstGeom prst="rect">
            <a:avLst/>
          </a:prstGeom>
          <a:noFill/>
        </p:spPr>
        <p:txBody>
          <a:bodyPr wrap="square" rtlCol="0">
            <a:spAutoFit/>
          </a:bodyPr>
          <a:lstStyle/>
          <a:p>
            <a:pPr algn="ctr"/>
            <a:r>
              <a:rPr lang="en-US" sz="2400" b="1" dirty="0">
                <a:solidFill>
                  <a:srgbClr val="B4C7E7"/>
                </a:solidFill>
                <a:latin typeface="Calibri" panose="020F0502020204030204" pitchFamily="34" charset="0"/>
              </a:rPr>
              <a:t>Chemical</a:t>
            </a:r>
            <a:r>
              <a:rPr lang="en-US" sz="2400" dirty="0">
                <a:solidFill>
                  <a:srgbClr val="B4C7E7"/>
                </a:solidFill>
                <a:latin typeface="Calibri" panose="020F0502020204030204" pitchFamily="34" charset="0"/>
              </a:rPr>
              <a:t> </a:t>
            </a:r>
            <a:r>
              <a:rPr lang="en-US" sz="2400" b="1" dirty="0">
                <a:solidFill>
                  <a:srgbClr val="B4C7E7"/>
                </a:solidFill>
                <a:latin typeface="Calibri" panose="020F0502020204030204" pitchFamily="34" charset="0"/>
              </a:rPr>
              <a:t>Control</a:t>
            </a:r>
          </a:p>
        </p:txBody>
      </p:sp>
      <p:sp>
        <p:nvSpPr>
          <p:cNvPr id="18" name="TextBox 17"/>
          <p:cNvSpPr txBox="1"/>
          <p:nvPr/>
        </p:nvSpPr>
        <p:spPr>
          <a:xfrm>
            <a:off x="7361088" y="3879698"/>
            <a:ext cx="4823879" cy="461665"/>
          </a:xfrm>
          <a:prstGeom prst="rect">
            <a:avLst/>
          </a:prstGeom>
          <a:noFill/>
        </p:spPr>
        <p:txBody>
          <a:bodyPr wrap="square" rtlCol="0">
            <a:spAutoFit/>
          </a:bodyPr>
          <a:lstStyle/>
          <a:p>
            <a:pPr algn="ctr"/>
            <a:r>
              <a:rPr lang="en-US" sz="2400" b="1" dirty="0">
                <a:solidFill>
                  <a:srgbClr val="FEBED6"/>
                </a:solidFill>
                <a:latin typeface="Calibri" panose="020F0502020204030204" pitchFamily="34" charset="0"/>
              </a:rPr>
              <a:t>Pesticides Exceeding MRL’s</a:t>
            </a:r>
            <a:endParaRPr lang="en-US" dirty="0">
              <a:solidFill>
                <a:srgbClr val="FEBED6"/>
              </a:solidFill>
              <a:latin typeface="Calibri" panose="020F0502020204030204" pitchFamily="34" charset="0"/>
            </a:endParaRPr>
          </a:p>
        </p:txBody>
      </p:sp>
      <p:sp>
        <p:nvSpPr>
          <p:cNvPr id="19" name="TextBox 18"/>
          <p:cNvSpPr txBox="1"/>
          <p:nvPr/>
        </p:nvSpPr>
        <p:spPr>
          <a:xfrm>
            <a:off x="-12727" y="1281037"/>
            <a:ext cx="4828567" cy="2308324"/>
          </a:xfrm>
          <a:prstGeom prst="rect">
            <a:avLst/>
          </a:prstGeom>
          <a:noFill/>
        </p:spPr>
        <p:txBody>
          <a:bodyPr wrap="square" rtlCol="0">
            <a:spAutoFit/>
          </a:bodyPr>
          <a:lstStyle/>
          <a:p>
            <a:pPr marL="342900" indent="-342900">
              <a:buAutoNum type="arabicPeriod"/>
            </a:pPr>
            <a:r>
              <a:rPr lang="en-US" b="1" dirty="0">
                <a:solidFill>
                  <a:srgbClr val="002060"/>
                </a:solidFill>
                <a:latin typeface="Calibri" panose="020F0502020204030204" pitchFamily="34" charset="0"/>
              </a:rPr>
              <a:t>Causes chalkiness in grains and results in reduction in grain weight </a:t>
            </a:r>
          </a:p>
          <a:p>
            <a:pPr marL="342900" indent="-342900">
              <a:buAutoNum type="arabicPeriod"/>
            </a:pPr>
            <a:r>
              <a:rPr lang="en-US" b="1" dirty="0">
                <a:solidFill>
                  <a:srgbClr val="002060"/>
                </a:solidFill>
                <a:latin typeface="Calibri" panose="020F0502020204030204" pitchFamily="34" charset="0"/>
              </a:rPr>
              <a:t>Occurs in humid areas temperatures between 25-35 C</a:t>
            </a:r>
          </a:p>
          <a:p>
            <a:pPr marL="342900" indent="-342900">
              <a:buAutoNum type="arabicPeriod"/>
            </a:pPr>
            <a:r>
              <a:rPr lang="en-US" b="1" dirty="0">
                <a:solidFill>
                  <a:srgbClr val="002060"/>
                </a:solidFill>
                <a:latin typeface="Calibri" panose="020F0502020204030204" pitchFamily="34" charset="0"/>
              </a:rPr>
              <a:t>Velvety smut balls on spikelet </a:t>
            </a:r>
          </a:p>
          <a:p>
            <a:pPr marL="342900" indent="-342900">
              <a:buAutoNum type="arabicPeriod"/>
            </a:pPr>
            <a:r>
              <a:rPr lang="en-US" b="1" dirty="0">
                <a:solidFill>
                  <a:srgbClr val="002060"/>
                </a:solidFill>
                <a:latin typeface="Calibri" panose="020F0502020204030204" pitchFamily="34" charset="0"/>
              </a:rPr>
              <a:t>Infest early flowering stage and also when spikelet reach maturity </a:t>
            </a:r>
          </a:p>
          <a:p>
            <a:pPr marL="342900" indent="-342900">
              <a:buAutoNum type="arabicPeriod"/>
            </a:pPr>
            <a:r>
              <a:rPr lang="en-US" b="1" dirty="0">
                <a:solidFill>
                  <a:srgbClr val="002060"/>
                </a:solidFill>
                <a:latin typeface="Calibri" panose="020F0502020204030204" pitchFamily="34" charset="0"/>
              </a:rPr>
              <a:t>Does nor produce ergot </a:t>
            </a:r>
          </a:p>
        </p:txBody>
      </p:sp>
      <p:sp>
        <p:nvSpPr>
          <p:cNvPr id="22" name="TextBox 21"/>
          <p:cNvSpPr txBox="1"/>
          <p:nvPr/>
        </p:nvSpPr>
        <p:spPr>
          <a:xfrm>
            <a:off x="7470616" y="1283232"/>
            <a:ext cx="4821870" cy="2893100"/>
          </a:xfrm>
          <a:prstGeom prst="rect">
            <a:avLst/>
          </a:prstGeom>
          <a:noFill/>
        </p:spPr>
        <p:txBody>
          <a:bodyPr wrap="square" rtlCol="0">
            <a:spAutoFit/>
          </a:bodyPr>
          <a:lstStyle/>
          <a:p>
            <a:pPr marL="342900" indent="-342900">
              <a:buAutoNum type="arabicPeriod"/>
            </a:pPr>
            <a:r>
              <a:rPr lang="en-US" b="1" dirty="0">
                <a:solidFill>
                  <a:srgbClr val="840234"/>
                </a:solidFill>
                <a:latin typeface="Calibri" panose="020F0502020204030204" pitchFamily="34" charset="0"/>
              </a:rPr>
              <a:t>Keep the field clean </a:t>
            </a:r>
          </a:p>
          <a:p>
            <a:pPr marL="342900" indent="-342900">
              <a:buAutoNum type="arabicPeriod"/>
            </a:pPr>
            <a:r>
              <a:rPr lang="en-US" b="1" dirty="0">
                <a:solidFill>
                  <a:srgbClr val="840234"/>
                </a:solidFill>
                <a:latin typeface="Calibri" panose="020F0502020204030204" pitchFamily="34" charset="0"/>
              </a:rPr>
              <a:t>Removal of plant debris after harvest </a:t>
            </a:r>
          </a:p>
          <a:p>
            <a:pPr marL="342900" indent="-342900">
              <a:buAutoNum type="arabicPeriod"/>
            </a:pPr>
            <a:r>
              <a:rPr lang="en-US" b="1" dirty="0">
                <a:solidFill>
                  <a:srgbClr val="840234"/>
                </a:solidFill>
                <a:latin typeface="Calibri" panose="020F0502020204030204" pitchFamily="34" charset="0"/>
              </a:rPr>
              <a:t>Adopt alternate wetting and drying instead of continuous flooding </a:t>
            </a:r>
          </a:p>
          <a:p>
            <a:pPr marL="342900" indent="-342900">
              <a:buAutoNum type="arabicPeriod"/>
            </a:pPr>
            <a:r>
              <a:rPr lang="en-US" b="1" dirty="0">
                <a:solidFill>
                  <a:srgbClr val="840234"/>
                </a:solidFill>
                <a:latin typeface="Calibri" panose="020F0502020204030204" pitchFamily="34" charset="0"/>
              </a:rPr>
              <a:t>Don’t use excess nitrogen </a:t>
            </a:r>
          </a:p>
          <a:p>
            <a:pPr marL="342900" indent="-342900">
              <a:buAutoNum type="arabicPeriod"/>
            </a:pPr>
            <a:r>
              <a:rPr lang="en-US" b="1" dirty="0">
                <a:solidFill>
                  <a:srgbClr val="840234"/>
                </a:solidFill>
                <a:latin typeface="Calibri" panose="020F0502020204030204" pitchFamily="34" charset="0"/>
              </a:rPr>
              <a:t>Use certified seeds </a:t>
            </a:r>
          </a:p>
          <a:p>
            <a:pPr marL="342900" indent="-342900">
              <a:buAutoNum type="arabicPeriod"/>
            </a:pPr>
            <a:r>
              <a:rPr lang="en-US" b="1" dirty="0">
                <a:solidFill>
                  <a:srgbClr val="840234"/>
                </a:solidFill>
                <a:latin typeface="Calibri" panose="020F0502020204030204" pitchFamily="34" charset="0"/>
              </a:rPr>
              <a:t>Heat treatment of seeds before sowing </a:t>
            </a:r>
          </a:p>
          <a:p>
            <a:pPr marL="342900" indent="-342900">
              <a:buAutoNum type="arabicPeriod"/>
            </a:pPr>
            <a:r>
              <a:rPr lang="en-US" b="1" dirty="0">
                <a:solidFill>
                  <a:srgbClr val="840234"/>
                </a:solidFill>
                <a:latin typeface="Calibri" panose="020F0502020204030204" pitchFamily="34" charset="0"/>
              </a:rPr>
              <a:t>Use of resistant varieties </a:t>
            </a:r>
          </a:p>
          <a:p>
            <a:pPr marL="342900" indent="-342900">
              <a:buAutoNum type="arabicPeriod"/>
            </a:pPr>
            <a:r>
              <a:rPr lang="en-US" b="1" dirty="0">
                <a:solidFill>
                  <a:srgbClr val="840234"/>
                </a:solidFill>
                <a:latin typeface="Calibri" panose="020F0502020204030204" pitchFamily="34" charset="0"/>
              </a:rPr>
              <a:t>Planting rice earlier</a:t>
            </a:r>
          </a:p>
          <a:p>
            <a:pPr marL="342900" indent="-342900">
              <a:buAutoNum type="arabicPeriod"/>
            </a:pPr>
            <a:endParaRPr lang="en-US" sz="2000" b="1" dirty="0">
              <a:solidFill>
                <a:srgbClr val="840234"/>
              </a:solidFill>
              <a:latin typeface="Calibri" panose="020F0502020204030204" pitchFamily="34" charset="0"/>
            </a:endParaRPr>
          </a:p>
        </p:txBody>
      </p:sp>
      <p:sp>
        <p:nvSpPr>
          <p:cNvPr id="23" name="TextBox 22"/>
          <p:cNvSpPr txBox="1"/>
          <p:nvPr/>
        </p:nvSpPr>
        <p:spPr>
          <a:xfrm>
            <a:off x="7671916" y="4572768"/>
            <a:ext cx="4821870" cy="646331"/>
          </a:xfrm>
          <a:prstGeom prst="rect">
            <a:avLst/>
          </a:prstGeom>
          <a:noFill/>
        </p:spPr>
        <p:txBody>
          <a:bodyPr wrap="square" rtlCol="0">
            <a:spAutoFit/>
          </a:bodyPr>
          <a:lstStyle/>
          <a:p>
            <a:r>
              <a:rPr lang="en-US" b="1" dirty="0" err="1">
                <a:solidFill>
                  <a:srgbClr val="FFFF00"/>
                </a:solidFill>
                <a:latin typeface="Calibri" panose="020F0502020204030204" pitchFamily="34" charset="0"/>
              </a:rPr>
              <a:t>Carbendazim</a:t>
            </a:r>
            <a:r>
              <a:rPr lang="en-US" b="1" dirty="0">
                <a:solidFill>
                  <a:srgbClr val="FEBED6"/>
                </a:solidFill>
                <a:latin typeface="Calibri" panose="020F0502020204030204" pitchFamily="34" charset="0"/>
              </a:rPr>
              <a:t> + </a:t>
            </a:r>
            <a:r>
              <a:rPr lang="en-US" b="1" dirty="0" err="1">
                <a:solidFill>
                  <a:srgbClr val="FFFF00"/>
                </a:solidFill>
                <a:latin typeface="Calibri" panose="020F0502020204030204" pitchFamily="34" charset="0"/>
              </a:rPr>
              <a:t>Tebuconazole</a:t>
            </a:r>
            <a:r>
              <a:rPr lang="en-US" b="1" dirty="0">
                <a:solidFill>
                  <a:srgbClr val="FEBED6"/>
                </a:solidFill>
                <a:latin typeface="Calibri" panose="020F0502020204030204" pitchFamily="34" charset="0"/>
              </a:rPr>
              <a:t> ( II + II)</a:t>
            </a:r>
          </a:p>
          <a:p>
            <a:r>
              <a:rPr lang="en-US" b="1" dirty="0" err="1">
                <a:solidFill>
                  <a:srgbClr val="FEBED6"/>
                </a:solidFill>
                <a:latin typeface="Calibri" panose="020F0502020204030204" pitchFamily="34" charset="0"/>
              </a:rPr>
              <a:t>Jingangmycin</a:t>
            </a:r>
            <a:r>
              <a:rPr lang="en-US" b="1" dirty="0">
                <a:solidFill>
                  <a:srgbClr val="FEBED6"/>
                </a:solidFill>
                <a:latin typeface="Calibri" panose="020F0502020204030204" pitchFamily="34" charset="0"/>
              </a:rPr>
              <a:t> + </a:t>
            </a:r>
            <a:r>
              <a:rPr lang="en-US" b="1" dirty="0" err="1">
                <a:solidFill>
                  <a:srgbClr val="FFFF00"/>
                </a:solidFill>
                <a:latin typeface="Calibri" panose="020F0502020204030204" pitchFamily="34" charset="0"/>
              </a:rPr>
              <a:t>Tebuconazole</a:t>
            </a:r>
            <a:r>
              <a:rPr lang="en-US" b="1" dirty="0">
                <a:solidFill>
                  <a:srgbClr val="FEBED6"/>
                </a:solidFill>
                <a:latin typeface="Calibri" panose="020F0502020204030204" pitchFamily="34" charset="0"/>
              </a:rPr>
              <a:t> (U + II)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594" y="3845503"/>
            <a:ext cx="2517115" cy="299943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840" y="865664"/>
            <a:ext cx="2545248" cy="2999433"/>
          </a:xfrm>
          <a:prstGeom prst="rect">
            <a:avLst/>
          </a:prstGeom>
        </p:spPr>
      </p:pic>
    </p:spTree>
    <p:extLst>
      <p:ext uri="{BB962C8B-B14F-4D97-AF65-F5344CB8AC3E}">
        <p14:creationId xmlns:p14="http://schemas.microsoft.com/office/powerpoint/2010/main" val="4080008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alibri" panose="020F0502020204030204" pitchFamily="34" charset="0"/>
            </a:endParaRPr>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Rectangle 8"/>
          <p:cNvSpPr/>
          <p:nvPr/>
        </p:nvSpPr>
        <p:spPr>
          <a:xfrm>
            <a:off x="0" y="6531"/>
            <a:ext cx="12192000" cy="859134"/>
          </a:xfrm>
          <a:prstGeom prst="rect">
            <a:avLst/>
          </a:prstGeom>
          <a:solidFill>
            <a:srgbClr val="398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3" name="TextBox 12"/>
          <p:cNvSpPr txBox="1"/>
          <p:nvPr/>
        </p:nvSpPr>
        <p:spPr>
          <a:xfrm>
            <a:off x="-5359" y="193180"/>
            <a:ext cx="12192000" cy="523220"/>
          </a:xfrm>
          <a:prstGeom prst="rect">
            <a:avLst/>
          </a:prstGeom>
          <a:noFill/>
        </p:spPr>
        <p:txBody>
          <a:bodyPr wrap="square" rtlCol="0">
            <a:spAutoFit/>
          </a:bodyPr>
          <a:lstStyle/>
          <a:p>
            <a:pPr algn="ctr"/>
            <a:r>
              <a:rPr lang="en-US" sz="2800" b="1" dirty="0">
                <a:latin typeface="Calibri" panose="020F0502020204030204" pitchFamily="34" charset="0"/>
              </a:rPr>
              <a:t>Integrated Management of </a:t>
            </a:r>
            <a:r>
              <a:rPr lang="en-US" sz="2800" b="1" dirty="0" err="1">
                <a:latin typeface="Calibri" panose="020F0502020204030204" pitchFamily="34" charset="0"/>
              </a:rPr>
              <a:t>Bakanae</a:t>
            </a:r>
            <a:r>
              <a:rPr lang="en-US" sz="2800" b="1" dirty="0">
                <a:latin typeface="Calibri" panose="020F0502020204030204" pitchFamily="34" charset="0"/>
              </a:rPr>
              <a:t> Disease (</a:t>
            </a:r>
            <a:r>
              <a:rPr lang="en-US" sz="2800" b="1" dirty="0" err="1">
                <a:latin typeface="Calibri" panose="020F0502020204030204" pitchFamily="34" charset="0"/>
              </a:rPr>
              <a:t>Gibbella</a:t>
            </a:r>
            <a:r>
              <a:rPr lang="en-US" sz="2800" b="1" dirty="0">
                <a:latin typeface="Calibri" panose="020F0502020204030204" pitchFamily="34" charset="0"/>
              </a:rPr>
              <a:t> </a:t>
            </a:r>
            <a:r>
              <a:rPr lang="en-US" sz="2800" b="1" dirty="0" err="1">
                <a:latin typeface="Calibri" panose="020F0502020204030204" pitchFamily="34" charset="0"/>
              </a:rPr>
              <a:t>fujikuroi</a:t>
            </a:r>
            <a:r>
              <a:rPr lang="en-US" sz="2800" b="1" dirty="0">
                <a:latin typeface="Calibri" panose="020F0502020204030204" pitchFamily="34" charset="0"/>
              </a:rPr>
              <a:t>)</a:t>
            </a:r>
          </a:p>
        </p:txBody>
      </p:sp>
      <p:sp>
        <p:nvSpPr>
          <p:cNvPr id="14" name="TextBox 13"/>
          <p:cNvSpPr txBox="1"/>
          <p:nvPr/>
        </p:nvSpPr>
        <p:spPr>
          <a:xfrm>
            <a:off x="3348" y="903048"/>
            <a:ext cx="4823879" cy="461665"/>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rPr>
              <a:t>Importance/Symptoms</a:t>
            </a:r>
          </a:p>
        </p:txBody>
      </p:sp>
      <p:sp>
        <p:nvSpPr>
          <p:cNvPr id="16" name="TextBox 15"/>
          <p:cNvSpPr txBox="1"/>
          <p:nvPr/>
        </p:nvSpPr>
        <p:spPr>
          <a:xfrm>
            <a:off x="7356064" y="886796"/>
            <a:ext cx="4823879" cy="461665"/>
          </a:xfrm>
          <a:prstGeom prst="rect">
            <a:avLst/>
          </a:prstGeom>
          <a:noFill/>
        </p:spPr>
        <p:txBody>
          <a:bodyPr wrap="square" rtlCol="0">
            <a:spAutoFit/>
          </a:bodyPr>
          <a:lstStyle/>
          <a:p>
            <a:pPr algn="ctr"/>
            <a:r>
              <a:rPr lang="en-US" sz="2400" b="1" dirty="0">
                <a:solidFill>
                  <a:srgbClr val="840234"/>
                </a:solidFill>
                <a:latin typeface="Calibri" panose="020F0502020204030204" pitchFamily="34" charset="0"/>
              </a:rPr>
              <a:t>Cultural/Management</a:t>
            </a:r>
          </a:p>
        </p:txBody>
      </p:sp>
      <p:sp>
        <p:nvSpPr>
          <p:cNvPr id="17" name="TextBox 16"/>
          <p:cNvSpPr txBox="1"/>
          <p:nvPr/>
        </p:nvSpPr>
        <p:spPr>
          <a:xfrm>
            <a:off x="-111873" y="3929198"/>
            <a:ext cx="4823879" cy="461665"/>
          </a:xfrm>
          <a:prstGeom prst="rect">
            <a:avLst/>
          </a:prstGeom>
          <a:noFill/>
        </p:spPr>
        <p:txBody>
          <a:bodyPr wrap="square" rtlCol="0">
            <a:spAutoFit/>
          </a:bodyPr>
          <a:lstStyle/>
          <a:p>
            <a:pPr algn="ctr"/>
            <a:r>
              <a:rPr lang="en-US" sz="2400" b="1" dirty="0">
                <a:solidFill>
                  <a:srgbClr val="B4C7E7"/>
                </a:solidFill>
                <a:latin typeface="Calibri" panose="020F0502020204030204" pitchFamily="34" charset="0"/>
              </a:rPr>
              <a:t>Chemical</a:t>
            </a:r>
            <a:r>
              <a:rPr lang="en-US" sz="2400" dirty="0">
                <a:solidFill>
                  <a:srgbClr val="B4C7E7"/>
                </a:solidFill>
                <a:latin typeface="Calibri" panose="020F0502020204030204" pitchFamily="34" charset="0"/>
              </a:rPr>
              <a:t> </a:t>
            </a:r>
            <a:r>
              <a:rPr lang="en-US" sz="2400" b="1" dirty="0">
                <a:solidFill>
                  <a:srgbClr val="B4C7E7"/>
                </a:solidFill>
                <a:latin typeface="Calibri" panose="020F0502020204030204" pitchFamily="34" charset="0"/>
              </a:rPr>
              <a:t>Control</a:t>
            </a:r>
          </a:p>
        </p:txBody>
      </p:sp>
      <p:sp>
        <p:nvSpPr>
          <p:cNvPr id="18" name="TextBox 17"/>
          <p:cNvSpPr txBox="1"/>
          <p:nvPr/>
        </p:nvSpPr>
        <p:spPr>
          <a:xfrm>
            <a:off x="7361088" y="3879698"/>
            <a:ext cx="4823879" cy="461665"/>
          </a:xfrm>
          <a:prstGeom prst="rect">
            <a:avLst/>
          </a:prstGeom>
          <a:noFill/>
        </p:spPr>
        <p:txBody>
          <a:bodyPr wrap="square" rtlCol="0">
            <a:spAutoFit/>
          </a:bodyPr>
          <a:lstStyle/>
          <a:p>
            <a:pPr algn="ctr"/>
            <a:r>
              <a:rPr lang="en-US" sz="2400" b="1" dirty="0">
                <a:solidFill>
                  <a:srgbClr val="FEBED6"/>
                </a:solidFill>
                <a:latin typeface="Calibri" panose="020F0502020204030204" pitchFamily="34" charset="0"/>
              </a:rPr>
              <a:t>Pesticides Exceeding MRL’s</a:t>
            </a:r>
            <a:endParaRPr lang="en-US" dirty="0">
              <a:solidFill>
                <a:srgbClr val="FEBED6"/>
              </a:solidFill>
              <a:latin typeface="Calibri" panose="020F0502020204030204" pitchFamily="34" charset="0"/>
            </a:endParaRPr>
          </a:p>
        </p:txBody>
      </p:sp>
      <p:sp>
        <p:nvSpPr>
          <p:cNvPr id="19" name="TextBox 18"/>
          <p:cNvSpPr txBox="1"/>
          <p:nvPr/>
        </p:nvSpPr>
        <p:spPr>
          <a:xfrm>
            <a:off x="-10047" y="1485345"/>
            <a:ext cx="4828567" cy="2308324"/>
          </a:xfrm>
          <a:prstGeom prst="rect">
            <a:avLst/>
          </a:prstGeom>
          <a:noFill/>
        </p:spPr>
        <p:txBody>
          <a:bodyPr wrap="square" rtlCol="0">
            <a:spAutoFit/>
          </a:bodyPr>
          <a:lstStyle/>
          <a:p>
            <a:pPr marL="342900" indent="-342900">
              <a:buAutoNum type="arabicPeriod"/>
            </a:pPr>
            <a:r>
              <a:rPr lang="en-US" sz="2400" b="1" dirty="0">
                <a:solidFill>
                  <a:srgbClr val="002060"/>
                </a:solidFill>
                <a:latin typeface="Calibri" panose="020F0502020204030204" pitchFamily="34" charset="0"/>
              </a:rPr>
              <a:t>Seed borne fungi </a:t>
            </a:r>
          </a:p>
          <a:p>
            <a:pPr marL="342900" indent="-342900">
              <a:buAutoNum type="arabicPeriod"/>
            </a:pPr>
            <a:r>
              <a:rPr lang="en-US" sz="2400" b="1" dirty="0">
                <a:solidFill>
                  <a:srgbClr val="002060"/>
                </a:solidFill>
                <a:latin typeface="Calibri" panose="020F0502020204030204" pitchFamily="34" charset="0"/>
              </a:rPr>
              <a:t>Infest after a month of planting </a:t>
            </a:r>
          </a:p>
          <a:p>
            <a:pPr marL="342900" indent="-342900">
              <a:buAutoNum type="arabicPeriod"/>
            </a:pPr>
            <a:r>
              <a:rPr lang="en-US" sz="2400" b="1" dirty="0">
                <a:solidFill>
                  <a:srgbClr val="002060"/>
                </a:solidFill>
                <a:latin typeface="Calibri" panose="020F0502020204030204" pitchFamily="34" charset="0"/>
              </a:rPr>
              <a:t>Infected plants are taller than the rest </a:t>
            </a:r>
          </a:p>
          <a:p>
            <a:pPr marL="342900" indent="-342900">
              <a:buAutoNum type="arabicPeriod"/>
            </a:pPr>
            <a:r>
              <a:rPr lang="en-US" sz="2400" b="1" dirty="0">
                <a:solidFill>
                  <a:srgbClr val="002060"/>
                </a:solidFill>
                <a:latin typeface="Calibri" panose="020F0502020204030204" pitchFamily="34" charset="0"/>
              </a:rPr>
              <a:t>On maturity infected plants tilt at the top</a:t>
            </a:r>
          </a:p>
        </p:txBody>
      </p:sp>
      <p:sp>
        <p:nvSpPr>
          <p:cNvPr id="20" name="TextBox 19"/>
          <p:cNvSpPr txBox="1"/>
          <p:nvPr/>
        </p:nvSpPr>
        <p:spPr>
          <a:xfrm>
            <a:off x="184216" y="4530552"/>
            <a:ext cx="4553243" cy="1938992"/>
          </a:xfrm>
          <a:prstGeom prst="rect">
            <a:avLst/>
          </a:prstGeom>
          <a:noFill/>
        </p:spPr>
        <p:txBody>
          <a:bodyPr wrap="square" rtlCol="0">
            <a:spAutoFit/>
          </a:bodyPr>
          <a:lstStyle/>
          <a:p>
            <a:r>
              <a:rPr lang="en-US" sz="2400" b="1" dirty="0" err="1">
                <a:solidFill>
                  <a:srgbClr val="B4C7E7"/>
                </a:solidFill>
                <a:latin typeface="Calibri" panose="020F0502020204030204" pitchFamily="34" charset="0"/>
              </a:rPr>
              <a:t>Fludioxonil</a:t>
            </a:r>
            <a:r>
              <a:rPr lang="en-US" sz="2400" b="1" dirty="0">
                <a:solidFill>
                  <a:srgbClr val="B4C7E7"/>
                </a:solidFill>
                <a:latin typeface="Calibri" panose="020F0502020204030204" pitchFamily="34" charset="0"/>
              </a:rPr>
              <a:t> (U)</a:t>
            </a:r>
          </a:p>
          <a:p>
            <a:r>
              <a:rPr lang="en-US" sz="2400" b="1" dirty="0" err="1">
                <a:solidFill>
                  <a:srgbClr val="B4C7E7"/>
                </a:solidFill>
                <a:latin typeface="Calibri" panose="020F0502020204030204" pitchFamily="34" charset="0"/>
              </a:rPr>
              <a:t>Fludioxonil</a:t>
            </a:r>
            <a:r>
              <a:rPr lang="en-US" sz="2400" b="1" dirty="0">
                <a:solidFill>
                  <a:srgbClr val="B4C7E7"/>
                </a:solidFill>
                <a:latin typeface="Calibri" panose="020F0502020204030204" pitchFamily="34" charset="0"/>
              </a:rPr>
              <a:t> + </a:t>
            </a:r>
            <a:r>
              <a:rPr lang="en-US" sz="2400" b="1" dirty="0" err="1">
                <a:solidFill>
                  <a:srgbClr val="B4C7E7"/>
                </a:solidFill>
                <a:latin typeface="Calibri" panose="020F0502020204030204" pitchFamily="34" charset="0"/>
              </a:rPr>
              <a:t>Metalaxyl</a:t>
            </a:r>
            <a:r>
              <a:rPr lang="en-US" sz="2400" b="1" dirty="0">
                <a:solidFill>
                  <a:srgbClr val="B4C7E7"/>
                </a:solidFill>
                <a:latin typeface="Calibri" panose="020F0502020204030204" pitchFamily="34" charset="0"/>
              </a:rPr>
              <a:t> – M (U + II )</a:t>
            </a:r>
          </a:p>
          <a:p>
            <a:r>
              <a:rPr lang="en-US" sz="2400" b="1" dirty="0" err="1">
                <a:solidFill>
                  <a:srgbClr val="B4C7E7"/>
                </a:solidFill>
                <a:latin typeface="Calibri" panose="020F0502020204030204" pitchFamily="34" charset="0"/>
              </a:rPr>
              <a:t>Thiophanate</a:t>
            </a:r>
            <a:r>
              <a:rPr lang="en-US" sz="2400" b="1" dirty="0">
                <a:solidFill>
                  <a:srgbClr val="B4C7E7"/>
                </a:solidFill>
                <a:latin typeface="Calibri" panose="020F0502020204030204" pitchFamily="34" charset="0"/>
              </a:rPr>
              <a:t> Methyl (U)</a:t>
            </a:r>
          </a:p>
          <a:p>
            <a:r>
              <a:rPr lang="en-US" sz="2400" b="1" dirty="0" err="1">
                <a:solidFill>
                  <a:srgbClr val="B4C7E7"/>
                </a:solidFill>
                <a:latin typeface="Calibri" panose="020F0502020204030204" pitchFamily="34" charset="0"/>
              </a:rPr>
              <a:t>Triflumizole</a:t>
            </a:r>
            <a:r>
              <a:rPr lang="en-US" sz="2400" b="1" dirty="0">
                <a:solidFill>
                  <a:srgbClr val="B4C7E7"/>
                </a:solidFill>
                <a:latin typeface="Calibri" panose="020F0502020204030204" pitchFamily="34" charset="0"/>
              </a:rPr>
              <a:t> (II)</a:t>
            </a:r>
          </a:p>
        </p:txBody>
      </p:sp>
      <p:sp>
        <p:nvSpPr>
          <p:cNvPr id="22" name="TextBox 21"/>
          <p:cNvSpPr txBox="1"/>
          <p:nvPr/>
        </p:nvSpPr>
        <p:spPr>
          <a:xfrm>
            <a:off x="7470616" y="1283232"/>
            <a:ext cx="4821870" cy="2308324"/>
          </a:xfrm>
          <a:prstGeom prst="rect">
            <a:avLst/>
          </a:prstGeom>
          <a:noFill/>
        </p:spPr>
        <p:txBody>
          <a:bodyPr wrap="square" rtlCol="0">
            <a:spAutoFit/>
          </a:bodyPr>
          <a:lstStyle/>
          <a:p>
            <a:pPr marL="342900" indent="-342900">
              <a:buAutoNum type="arabicPeriod"/>
            </a:pPr>
            <a:r>
              <a:rPr lang="en-US" sz="2400" b="1" dirty="0">
                <a:solidFill>
                  <a:srgbClr val="840234"/>
                </a:solidFill>
                <a:latin typeface="Calibri" panose="020F0502020204030204" pitchFamily="34" charset="0"/>
              </a:rPr>
              <a:t>Use clean seed </a:t>
            </a:r>
          </a:p>
          <a:p>
            <a:pPr marL="342900" indent="-342900">
              <a:buAutoNum type="arabicPeriod"/>
            </a:pPr>
            <a:r>
              <a:rPr lang="en-US" sz="2400" b="1" dirty="0">
                <a:solidFill>
                  <a:srgbClr val="840234"/>
                </a:solidFill>
                <a:latin typeface="Calibri" panose="020F0502020204030204" pitchFamily="34" charset="0"/>
              </a:rPr>
              <a:t>Separate lightweight seeds using saline water </a:t>
            </a:r>
          </a:p>
          <a:p>
            <a:pPr marL="342900" indent="-342900">
              <a:buAutoNum type="arabicPeriod"/>
            </a:pPr>
            <a:r>
              <a:rPr lang="en-US" sz="2400" b="1" dirty="0">
                <a:solidFill>
                  <a:srgbClr val="840234"/>
                </a:solidFill>
                <a:latin typeface="Calibri" panose="020F0502020204030204" pitchFamily="34" charset="0"/>
              </a:rPr>
              <a:t>Burn plant residues </a:t>
            </a:r>
          </a:p>
          <a:p>
            <a:pPr marL="342900" indent="-342900">
              <a:buAutoNum type="arabicPeriod"/>
            </a:pPr>
            <a:r>
              <a:rPr lang="en-US" sz="2400" b="1" dirty="0">
                <a:solidFill>
                  <a:srgbClr val="840234"/>
                </a:solidFill>
                <a:latin typeface="Calibri" panose="020F0502020204030204" pitchFamily="34" charset="0"/>
              </a:rPr>
              <a:t>Seed treatment</a:t>
            </a:r>
          </a:p>
          <a:p>
            <a:pPr marL="342900" indent="-342900">
              <a:buAutoNum type="arabicPeriod"/>
            </a:pPr>
            <a:endParaRPr lang="en-US" sz="2400" b="1" dirty="0">
              <a:solidFill>
                <a:srgbClr val="840234"/>
              </a:solidFill>
              <a:latin typeface="Calibri" panose="020F0502020204030204" pitchFamily="34" charset="0"/>
            </a:endParaRPr>
          </a:p>
        </p:txBody>
      </p:sp>
      <p:sp>
        <p:nvSpPr>
          <p:cNvPr id="23" name="TextBox 22"/>
          <p:cNvSpPr txBox="1"/>
          <p:nvPr/>
        </p:nvSpPr>
        <p:spPr>
          <a:xfrm>
            <a:off x="9357024" y="4938549"/>
            <a:ext cx="1289204" cy="523220"/>
          </a:xfrm>
          <a:prstGeom prst="rect">
            <a:avLst/>
          </a:prstGeom>
          <a:noFill/>
        </p:spPr>
        <p:txBody>
          <a:bodyPr wrap="square" rtlCol="0">
            <a:spAutoFit/>
          </a:bodyPr>
          <a:lstStyle/>
          <a:p>
            <a:r>
              <a:rPr lang="en-US" sz="2800" b="1" dirty="0">
                <a:solidFill>
                  <a:srgbClr val="FEBED6"/>
                </a:solidFill>
                <a:latin typeface="Calibri" panose="020F0502020204030204" pitchFamily="34" charset="0"/>
              </a:rPr>
              <a:t>NIL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925" y="3864695"/>
            <a:ext cx="2520130" cy="29802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578" y="868474"/>
            <a:ext cx="2532183" cy="3011224"/>
          </a:xfrm>
          <a:prstGeom prst="rect">
            <a:avLst/>
          </a:prstGeom>
        </p:spPr>
      </p:pic>
    </p:spTree>
    <p:extLst>
      <p:ext uri="{BB962C8B-B14F-4D97-AF65-F5344CB8AC3E}">
        <p14:creationId xmlns:p14="http://schemas.microsoft.com/office/powerpoint/2010/main" val="3914543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alibri" panose="020F0502020204030204" pitchFamily="34" charset="0"/>
            </a:endParaRPr>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Rectangle 8"/>
          <p:cNvSpPr/>
          <p:nvPr/>
        </p:nvSpPr>
        <p:spPr>
          <a:xfrm>
            <a:off x="0" y="6531"/>
            <a:ext cx="12192000" cy="859134"/>
          </a:xfrm>
          <a:prstGeom prst="rect">
            <a:avLst/>
          </a:prstGeom>
          <a:solidFill>
            <a:srgbClr val="398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3" name="TextBox 12"/>
          <p:cNvSpPr txBox="1"/>
          <p:nvPr/>
        </p:nvSpPr>
        <p:spPr>
          <a:xfrm>
            <a:off x="-49236" y="132527"/>
            <a:ext cx="12767770" cy="507831"/>
          </a:xfrm>
          <a:prstGeom prst="rect">
            <a:avLst/>
          </a:prstGeom>
          <a:noFill/>
        </p:spPr>
        <p:txBody>
          <a:bodyPr wrap="square" rtlCol="0">
            <a:spAutoFit/>
          </a:bodyPr>
          <a:lstStyle/>
          <a:p>
            <a:r>
              <a:rPr lang="en-US" sz="2700" b="1" dirty="0">
                <a:latin typeface="Calibri" panose="020F0502020204030204" pitchFamily="34" charset="0"/>
              </a:rPr>
              <a:t>Integrated Management of Rice Brown Spots (</a:t>
            </a:r>
            <a:r>
              <a:rPr lang="en-US" sz="2700" b="1" dirty="0" err="1">
                <a:latin typeface="Calibri" panose="020F0502020204030204" pitchFamily="34" charset="0"/>
              </a:rPr>
              <a:t>Cochilobotus</a:t>
            </a:r>
            <a:r>
              <a:rPr lang="en-US" sz="2700" b="1" dirty="0">
                <a:latin typeface="Calibri" panose="020F0502020204030204" pitchFamily="34" charset="0"/>
              </a:rPr>
              <a:t> </a:t>
            </a:r>
            <a:r>
              <a:rPr lang="en-US" sz="2700" b="1" dirty="0" err="1">
                <a:latin typeface="Calibri" panose="020F0502020204030204" pitchFamily="34" charset="0"/>
              </a:rPr>
              <a:t>miyabeanus</a:t>
            </a:r>
            <a:r>
              <a:rPr lang="en-US" sz="2700" b="1" dirty="0">
                <a:latin typeface="Calibri" panose="020F0502020204030204" pitchFamily="34" charset="0"/>
              </a:rPr>
              <a:t>)</a:t>
            </a:r>
          </a:p>
        </p:txBody>
      </p:sp>
      <p:sp>
        <p:nvSpPr>
          <p:cNvPr id="14" name="TextBox 13"/>
          <p:cNvSpPr txBox="1"/>
          <p:nvPr/>
        </p:nvSpPr>
        <p:spPr>
          <a:xfrm>
            <a:off x="3348" y="903048"/>
            <a:ext cx="4823879" cy="461665"/>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rPr>
              <a:t>Importance/Symptoms</a:t>
            </a:r>
          </a:p>
        </p:txBody>
      </p:sp>
      <p:sp>
        <p:nvSpPr>
          <p:cNvPr id="16" name="TextBox 15"/>
          <p:cNvSpPr txBox="1"/>
          <p:nvPr/>
        </p:nvSpPr>
        <p:spPr>
          <a:xfrm>
            <a:off x="7356064" y="886796"/>
            <a:ext cx="4823879" cy="461665"/>
          </a:xfrm>
          <a:prstGeom prst="rect">
            <a:avLst/>
          </a:prstGeom>
          <a:noFill/>
        </p:spPr>
        <p:txBody>
          <a:bodyPr wrap="square" rtlCol="0">
            <a:spAutoFit/>
          </a:bodyPr>
          <a:lstStyle/>
          <a:p>
            <a:pPr algn="ctr"/>
            <a:r>
              <a:rPr lang="en-US" sz="2400" b="1" dirty="0">
                <a:solidFill>
                  <a:srgbClr val="840234"/>
                </a:solidFill>
                <a:latin typeface="Calibri" panose="020F0502020204030204" pitchFamily="34" charset="0"/>
              </a:rPr>
              <a:t>Cultural/Management</a:t>
            </a:r>
          </a:p>
        </p:txBody>
      </p:sp>
      <p:sp>
        <p:nvSpPr>
          <p:cNvPr id="17" name="TextBox 16"/>
          <p:cNvSpPr txBox="1"/>
          <p:nvPr/>
        </p:nvSpPr>
        <p:spPr>
          <a:xfrm>
            <a:off x="-111873" y="3929198"/>
            <a:ext cx="4823879" cy="461665"/>
          </a:xfrm>
          <a:prstGeom prst="rect">
            <a:avLst/>
          </a:prstGeom>
          <a:noFill/>
        </p:spPr>
        <p:txBody>
          <a:bodyPr wrap="square" rtlCol="0">
            <a:spAutoFit/>
          </a:bodyPr>
          <a:lstStyle/>
          <a:p>
            <a:pPr algn="ctr"/>
            <a:r>
              <a:rPr lang="en-US" sz="2400" b="1" dirty="0">
                <a:solidFill>
                  <a:srgbClr val="B4C7E7"/>
                </a:solidFill>
                <a:latin typeface="Calibri" panose="020F0502020204030204" pitchFamily="34" charset="0"/>
              </a:rPr>
              <a:t>Chemical</a:t>
            </a:r>
            <a:r>
              <a:rPr lang="en-US" sz="2400" dirty="0">
                <a:solidFill>
                  <a:srgbClr val="B4C7E7"/>
                </a:solidFill>
                <a:latin typeface="Calibri" panose="020F0502020204030204" pitchFamily="34" charset="0"/>
              </a:rPr>
              <a:t> </a:t>
            </a:r>
            <a:r>
              <a:rPr lang="en-US" sz="2400" b="1" dirty="0">
                <a:solidFill>
                  <a:srgbClr val="B4C7E7"/>
                </a:solidFill>
                <a:latin typeface="Calibri" panose="020F0502020204030204" pitchFamily="34" charset="0"/>
              </a:rPr>
              <a:t>Control</a:t>
            </a:r>
          </a:p>
        </p:txBody>
      </p:sp>
      <p:sp>
        <p:nvSpPr>
          <p:cNvPr id="18" name="TextBox 17"/>
          <p:cNvSpPr txBox="1"/>
          <p:nvPr/>
        </p:nvSpPr>
        <p:spPr>
          <a:xfrm>
            <a:off x="7361088" y="3879698"/>
            <a:ext cx="4823879" cy="461665"/>
          </a:xfrm>
          <a:prstGeom prst="rect">
            <a:avLst/>
          </a:prstGeom>
          <a:noFill/>
        </p:spPr>
        <p:txBody>
          <a:bodyPr wrap="square" rtlCol="0">
            <a:spAutoFit/>
          </a:bodyPr>
          <a:lstStyle/>
          <a:p>
            <a:pPr algn="ctr"/>
            <a:r>
              <a:rPr lang="en-US" sz="2400" b="1" dirty="0">
                <a:solidFill>
                  <a:srgbClr val="FEBED6"/>
                </a:solidFill>
                <a:latin typeface="Calibri" panose="020F0502020204030204" pitchFamily="34" charset="0"/>
              </a:rPr>
              <a:t>Pesticides Exceeding MRL’s</a:t>
            </a:r>
            <a:endParaRPr lang="en-US" dirty="0">
              <a:solidFill>
                <a:srgbClr val="FEBED6"/>
              </a:solidFill>
              <a:latin typeface="Calibri" panose="020F0502020204030204" pitchFamily="34" charset="0"/>
            </a:endParaRPr>
          </a:p>
        </p:txBody>
      </p:sp>
      <p:sp>
        <p:nvSpPr>
          <p:cNvPr id="19" name="TextBox 18"/>
          <p:cNvSpPr txBox="1"/>
          <p:nvPr/>
        </p:nvSpPr>
        <p:spPr>
          <a:xfrm>
            <a:off x="255829" y="1427936"/>
            <a:ext cx="4088474" cy="1938992"/>
          </a:xfrm>
          <a:prstGeom prst="rect">
            <a:avLst/>
          </a:prstGeom>
          <a:noFill/>
        </p:spPr>
        <p:txBody>
          <a:bodyPr wrap="square" rtlCol="0">
            <a:spAutoFit/>
          </a:bodyPr>
          <a:lstStyle/>
          <a:p>
            <a:pPr marL="342900" indent="-342900">
              <a:buAutoNum type="arabicPeriod"/>
            </a:pPr>
            <a:r>
              <a:rPr lang="en-US" sz="2400" b="1" dirty="0">
                <a:solidFill>
                  <a:srgbClr val="002060"/>
                </a:solidFill>
                <a:latin typeface="Calibri" panose="020F0502020204030204" pitchFamily="34" charset="0"/>
              </a:rPr>
              <a:t>Characterized by brown spots in all parts of plant </a:t>
            </a:r>
          </a:p>
          <a:p>
            <a:pPr marL="342900" indent="-342900">
              <a:buAutoNum type="arabicPeriod"/>
            </a:pPr>
            <a:r>
              <a:rPr lang="en-US" sz="2400" b="1" dirty="0">
                <a:solidFill>
                  <a:srgbClr val="002060"/>
                </a:solidFill>
                <a:latin typeface="Calibri" panose="020F0502020204030204" pitchFamily="34" charset="0"/>
              </a:rPr>
              <a:t>Infest leaves, leaf sheath, panicle, branches, glumes and </a:t>
            </a:r>
            <a:r>
              <a:rPr lang="en-US" sz="2400" b="1" dirty="0" err="1">
                <a:solidFill>
                  <a:srgbClr val="002060"/>
                </a:solidFill>
                <a:latin typeface="Calibri" panose="020F0502020204030204" pitchFamily="34" charset="0"/>
              </a:rPr>
              <a:t>spikelets</a:t>
            </a:r>
            <a:r>
              <a:rPr lang="en-US" sz="2400" b="1" dirty="0">
                <a:solidFill>
                  <a:srgbClr val="002060"/>
                </a:solidFill>
                <a:latin typeface="Calibri" panose="020F0502020204030204" pitchFamily="34" charset="0"/>
              </a:rPr>
              <a:t>. </a:t>
            </a:r>
          </a:p>
        </p:txBody>
      </p:sp>
      <p:sp>
        <p:nvSpPr>
          <p:cNvPr id="20" name="TextBox 19"/>
          <p:cNvSpPr txBox="1"/>
          <p:nvPr/>
        </p:nvSpPr>
        <p:spPr>
          <a:xfrm>
            <a:off x="516070" y="4530552"/>
            <a:ext cx="4553243" cy="1938992"/>
          </a:xfrm>
          <a:prstGeom prst="rect">
            <a:avLst/>
          </a:prstGeom>
          <a:noFill/>
        </p:spPr>
        <p:txBody>
          <a:bodyPr wrap="square" rtlCol="0">
            <a:spAutoFit/>
          </a:bodyPr>
          <a:lstStyle/>
          <a:p>
            <a:r>
              <a:rPr lang="en-US" sz="2400" b="1" dirty="0" err="1">
                <a:solidFill>
                  <a:srgbClr val="B4C7E7"/>
                </a:solidFill>
                <a:latin typeface="Calibri" panose="020F0502020204030204" pitchFamily="34" charset="0"/>
              </a:rPr>
              <a:t>Kasugamycin</a:t>
            </a:r>
            <a:r>
              <a:rPr lang="en-US" sz="2400" b="1" dirty="0">
                <a:solidFill>
                  <a:srgbClr val="B4C7E7"/>
                </a:solidFill>
                <a:latin typeface="Calibri" panose="020F0502020204030204" pitchFamily="34" charset="0"/>
              </a:rPr>
              <a:t> Hydrochloride Hydrate (U)</a:t>
            </a:r>
          </a:p>
          <a:p>
            <a:r>
              <a:rPr lang="en-US" sz="2400" b="1" dirty="0" err="1">
                <a:solidFill>
                  <a:srgbClr val="B4C7E7"/>
                </a:solidFill>
                <a:latin typeface="Calibri" panose="020F0502020204030204" pitchFamily="34" charset="0"/>
              </a:rPr>
              <a:t>Propiconazole</a:t>
            </a:r>
            <a:r>
              <a:rPr lang="en-US" sz="2400" b="1" dirty="0">
                <a:solidFill>
                  <a:srgbClr val="B4C7E7"/>
                </a:solidFill>
                <a:latin typeface="Calibri" panose="020F0502020204030204" pitchFamily="34" charset="0"/>
              </a:rPr>
              <a:t> (II)</a:t>
            </a:r>
          </a:p>
          <a:p>
            <a:r>
              <a:rPr lang="en-US" sz="2400" b="1" dirty="0">
                <a:solidFill>
                  <a:srgbClr val="B4C7E7"/>
                </a:solidFill>
                <a:latin typeface="Calibri" panose="020F0502020204030204" pitchFamily="34" charset="0"/>
              </a:rPr>
              <a:t>Sulphur ( III )</a:t>
            </a:r>
          </a:p>
          <a:p>
            <a:r>
              <a:rPr lang="en-US" sz="2400" b="1" dirty="0" err="1">
                <a:solidFill>
                  <a:srgbClr val="B4C7E7"/>
                </a:solidFill>
                <a:latin typeface="Calibri" panose="020F0502020204030204" pitchFamily="34" charset="0"/>
              </a:rPr>
              <a:t>Triflumizole</a:t>
            </a:r>
            <a:r>
              <a:rPr lang="en-US" sz="2400" b="1" dirty="0">
                <a:solidFill>
                  <a:srgbClr val="B4C7E7"/>
                </a:solidFill>
                <a:latin typeface="Calibri" panose="020F0502020204030204" pitchFamily="34" charset="0"/>
              </a:rPr>
              <a:t> ( II)</a:t>
            </a:r>
          </a:p>
        </p:txBody>
      </p:sp>
      <p:sp>
        <p:nvSpPr>
          <p:cNvPr id="22" name="TextBox 21"/>
          <p:cNvSpPr txBox="1"/>
          <p:nvPr/>
        </p:nvSpPr>
        <p:spPr>
          <a:xfrm>
            <a:off x="7470616" y="1482374"/>
            <a:ext cx="4821870" cy="2677656"/>
          </a:xfrm>
          <a:prstGeom prst="rect">
            <a:avLst/>
          </a:prstGeom>
          <a:noFill/>
        </p:spPr>
        <p:txBody>
          <a:bodyPr wrap="square" rtlCol="0">
            <a:spAutoFit/>
          </a:bodyPr>
          <a:lstStyle/>
          <a:p>
            <a:pPr marL="342900" indent="-342900">
              <a:buAutoNum type="arabicPeriod"/>
            </a:pPr>
            <a:r>
              <a:rPr lang="en-US" sz="2400" b="1" dirty="0">
                <a:solidFill>
                  <a:srgbClr val="840234"/>
                </a:solidFill>
                <a:latin typeface="Calibri" panose="020F0502020204030204" pitchFamily="34" charset="0"/>
              </a:rPr>
              <a:t>Treat seed with hot water </a:t>
            </a:r>
          </a:p>
          <a:p>
            <a:pPr marL="342900" indent="-342900">
              <a:buAutoNum type="arabicPeriod"/>
            </a:pPr>
            <a:r>
              <a:rPr lang="en-US" sz="2400" b="1" dirty="0">
                <a:solidFill>
                  <a:srgbClr val="840234"/>
                </a:solidFill>
                <a:latin typeface="Calibri" panose="020F0502020204030204" pitchFamily="34" charset="0"/>
              </a:rPr>
              <a:t>Seed treatment </a:t>
            </a:r>
          </a:p>
          <a:p>
            <a:pPr marL="342900" indent="-342900">
              <a:buAutoNum type="arabicPeriod"/>
            </a:pPr>
            <a:r>
              <a:rPr lang="en-US" sz="2400" b="1" dirty="0">
                <a:solidFill>
                  <a:srgbClr val="840234"/>
                </a:solidFill>
                <a:latin typeface="Calibri" panose="020F0502020204030204" pitchFamily="34" charset="0"/>
              </a:rPr>
              <a:t>Nitrogen deficiency increases the disease </a:t>
            </a:r>
          </a:p>
          <a:p>
            <a:pPr marL="342900" indent="-342900">
              <a:buAutoNum type="arabicPeriod"/>
            </a:pPr>
            <a:r>
              <a:rPr lang="en-US" sz="2400" b="1" dirty="0">
                <a:solidFill>
                  <a:srgbClr val="840234"/>
                </a:solidFill>
                <a:latin typeface="Calibri" panose="020F0502020204030204" pitchFamily="34" charset="0"/>
              </a:rPr>
              <a:t>Using resistant varieties </a:t>
            </a:r>
          </a:p>
          <a:p>
            <a:pPr marL="342900" indent="-342900">
              <a:buAutoNum type="arabicPeriod"/>
            </a:pPr>
            <a:endParaRPr lang="en-US" sz="2400" b="1" dirty="0">
              <a:solidFill>
                <a:srgbClr val="840234"/>
              </a:solidFill>
              <a:latin typeface="Calibri" panose="020F0502020204030204" pitchFamily="34" charset="0"/>
            </a:endParaRPr>
          </a:p>
          <a:p>
            <a:pPr marL="342900" indent="-342900">
              <a:buAutoNum type="arabicPeriod"/>
            </a:pPr>
            <a:endParaRPr lang="en-US" sz="2400" b="1" dirty="0">
              <a:solidFill>
                <a:srgbClr val="840234"/>
              </a:solidFill>
              <a:latin typeface="Calibri" panose="020F0502020204030204" pitchFamily="34" charset="0"/>
            </a:endParaRPr>
          </a:p>
        </p:txBody>
      </p:sp>
      <p:sp>
        <p:nvSpPr>
          <p:cNvPr id="23" name="TextBox 22"/>
          <p:cNvSpPr txBox="1"/>
          <p:nvPr/>
        </p:nvSpPr>
        <p:spPr>
          <a:xfrm>
            <a:off x="7618411" y="4442743"/>
            <a:ext cx="4526280" cy="1938992"/>
          </a:xfrm>
          <a:prstGeom prst="rect">
            <a:avLst/>
          </a:prstGeom>
          <a:noFill/>
        </p:spPr>
        <p:txBody>
          <a:bodyPr wrap="square" rtlCol="0">
            <a:spAutoFit/>
          </a:bodyPr>
          <a:lstStyle/>
          <a:p>
            <a:r>
              <a:rPr lang="en-US" sz="2400" b="1" dirty="0" err="1">
                <a:solidFill>
                  <a:srgbClr val="FFFF00"/>
                </a:solidFill>
                <a:latin typeface="Calibri" panose="020F0502020204030204" pitchFamily="34" charset="0"/>
              </a:rPr>
              <a:t>Tebuconazole</a:t>
            </a:r>
            <a:r>
              <a:rPr lang="en-US" sz="2400" b="1" dirty="0">
                <a:solidFill>
                  <a:srgbClr val="FEBED6"/>
                </a:solidFill>
                <a:latin typeface="Calibri" panose="020F0502020204030204" pitchFamily="34" charset="0"/>
              </a:rPr>
              <a:t> + </a:t>
            </a:r>
            <a:r>
              <a:rPr lang="en-US" sz="2400" b="1" dirty="0" err="1">
                <a:solidFill>
                  <a:srgbClr val="FEBED6"/>
                </a:solidFill>
                <a:latin typeface="Calibri" panose="020F0502020204030204" pitchFamily="34" charset="0"/>
              </a:rPr>
              <a:t>Flutriafal</a:t>
            </a:r>
            <a:r>
              <a:rPr lang="en-US" sz="2400" b="1" dirty="0">
                <a:solidFill>
                  <a:srgbClr val="FEBED6"/>
                </a:solidFill>
                <a:latin typeface="Calibri" panose="020F0502020204030204" pitchFamily="34" charset="0"/>
              </a:rPr>
              <a:t> (II)</a:t>
            </a:r>
          </a:p>
          <a:p>
            <a:r>
              <a:rPr lang="en-US" sz="2400" b="1" dirty="0" err="1">
                <a:solidFill>
                  <a:srgbClr val="FEBED6"/>
                </a:solidFill>
                <a:latin typeface="Calibri" panose="020F0502020204030204" pitchFamily="34" charset="0"/>
              </a:rPr>
              <a:t>Trifloxystrobin</a:t>
            </a:r>
            <a:r>
              <a:rPr lang="en-US" sz="2400" b="1" dirty="0">
                <a:solidFill>
                  <a:srgbClr val="FEBED6"/>
                </a:solidFill>
                <a:latin typeface="Calibri" panose="020F0502020204030204" pitchFamily="34" charset="0"/>
              </a:rPr>
              <a:t> + </a:t>
            </a:r>
            <a:r>
              <a:rPr lang="en-US" sz="2400" b="1" dirty="0" err="1">
                <a:solidFill>
                  <a:srgbClr val="FFFF00"/>
                </a:solidFill>
                <a:latin typeface="Calibri" panose="020F0502020204030204" pitchFamily="34" charset="0"/>
              </a:rPr>
              <a:t>Tebuconazole</a:t>
            </a:r>
            <a:r>
              <a:rPr lang="en-US" sz="2400" b="1" dirty="0">
                <a:solidFill>
                  <a:srgbClr val="FEBED6"/>
                </a:solidFill>
                <a:latin typeface="Calibri" panose="020F0502020204030204" pitchFamily="34" charset="0"/>
              </a:rPr>
              <a:t> ( U + II)</a:t>
            </a:r>
          </a:p>
          <a:p>
            <a:r>
              <a:rPr lang="en-US" sz="2400" b="1" dirty="0" err="1">
                <a:solidFill>
                  <a:srgbClr val="FFFF00"/>
                </a:solidFill>
                <a:latin typeface="Calibri" panose="020F0502020204030204" pitchFamily="34" charset="0"/>
              </a:rPr>
              <a:t>Difenoconazole</a:t>
            </a:r>
            <a:r>
              <a:rPr lang="en-US" sz="2400" b="1" dirty="0">
                <a:solidFill>
                  <a:srgbClr val="FEBED6"/>
                </a:solidFill>
                <a:latin typeface="Calibri" panose="020F0502020204030204" pitchFamily="34" charset="0"/>
              </a:rPr>
              <a:t> + </a:t>
            </a:r>
            <a:r>
              <a:rPr lang="en-US" sz="2400" b="1" dirty="0" err="1">
                <a:solidFill>
                  <a:srgbClr val="FEBED6"/>
                </a:solidFill>
                <a:latin typeface="Calibri" panose="020F0502020204030204" pitchFamily="34" charset="0"/>
              </a:rPr>
              <a:t>Propioconazole</a:t>
            </a:r>
            <a:r>
              <a:rPr lang="en-US" sz="2400" b="1" dirty="0">
                <a:solidFill>
                  <a:srgbClr val="FEBED6"/>
                </a:solidFill>
                <a:latin typeface="Calibri" panose="020F0502020204030204" pitchFamily="34" charset="0"/>
              </a:rPr>
              <a:t> (II + II)</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605" y="866284"/>
            <a:ext cx="2536204" cy="299881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756" y="3858567"/>
            <a:ext cx="2545249" cy="2992902"/>
          </a:xfrm>
          <a:prstGeom prst="rect">
            <a:avLst/>
          </a:prstGeom>
        </p:spPr>
      </p:pic>
    </p:spTree>
    <p:extLst>
      <p:ext uri="{BB962C8B-B14F-4D97-AF65-F5344CB8AC3E}">
        <p14:creationId xmlns:p14="http://schemas.microsoft.com/office/powerpoint/2010/main" val="96148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627321" y="511687"/>
            <a:ext cx="10134369" cy="1002552"/>
          </a:xfrm>
        </p:spPr>
        <p:txBody>
          <a:bodyPr/>
          <a:lstStyle/>
          <a:p>
            <a:pPr algn="ctr"/>
            <a:r>
              <a:rPr lang="en-US" sz="4000" b="1" dirty="0">
                <a:solidFill>
                  <a:srgbClr val="766F54"/>
                </a:solidFill>
                <a:latin typeface="Calibri" panose="020F0502020204030204" pitchFamily="34" charset="0"/>
              </a:rPr>
              <a:t>IMPORTANCE OF RICE FOR PAKISTAN’S ECONOMY</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1627319" y="1726522"/>
            <a:ext cx="10134371" cy="4849283"/>
          </a:xfrm>
        </p:spPr>
        <p:txBody>
          <a:bodyPr>
            <a:noAutofit/>
          </a:bodyPr>
          <a:lstStyle/>
          <a:p>
            <a:pPr marL="285750" indent="-285750">
              <a:lnSpc>
                <a:spcPct val="150000"/>
              </a:lnSpc>
              <a:buFont typeface="Arial" panose="020B0604020202020204" pitchFamily="34" charset="0"/>
              <a:buChar char="•"/>
            </a:pPr>
            <a:r>
              <a:rPr lang="en-US" sz="2550" b="1" dirty="0">
                <a:latin typeface="Calibri" panose="020F0502020204030204" pitchFamily="34" charset="0"/>
                <a:ea typeface="Times New Roman" panose="02020603050405020304" pitchFamily="18" charset="0"/>
                <a:cs typeface="Calibri" panose="020F0502020204030204" pitchFamily="34" charset="0"/>
              </a:rPr>
              <a:t> After  wheat, rice is the second staple crop </a:t>
            </a:r>
          </a:p>
          <a:p>
            <a:pPr marL="285750" indent="-285750">
              <a:lnSpc>
                <a:spcPct val="150000"/>
              </a:lnSpc>
              <a:buFont typeface="Arial" panose="020B0604020202020204" pitchFamily="34" charset="0"/>
              <a:buChar char="•"/>
            </a:pPr>
            <a:r>
              <a:rPr lang="en-US" sz="2550" b="1" dirty="0">
                <a:latin typeface="Calibri" panose="020F0502020204030204" pitchFamily="34" charset="0"/>
              </a:rPr>
              <a:t>It is the second most exportable commodity, the first being cotton </a:t>
            </a:r>
          </a:p>
          <a:p>
            <a:pPr marL="285750" indent="-285750">
              <a:lnSpc>
                <a:spcPct val="150000"/>
              </a:lnSpc>
              <a:buFont typeface="Arial" panose="020B0604020202020204" pitchFamily="34" charset="0"/>
              <a:buChar char="•"/>
            </a:pPr>
            <a:r>
              <a:rPr lang="en-US" sz="2550" b="1" dirty="0">
                <a:latin typeface="Calibri" panose="020F0502020204030204" pitchFamily="34" charset="0"/>
              </a:rPr>
              <a:t>In 2021-2022 rice production equaled 9.32 million tons that declined to 7.32 million tons in 2022-2023. The decline was due to flooding in Sindh.</a:t>
            </a:r>
          </a:p>
          <a:p>
            <a:pPr marL="285750" indent="-285750">
              <a:lnSpc>
                <a:spcPct val="150000"/>
              </a:lnSpc>
              <a:buFont typeface="Arial" panose="020B0604020202020204" pitchFamily="34" charset="0"/>
              <a:buChar char="•"/>
            </a:pPr>
            <a:r>
              <a:rPr lang="en-US" sz="2550" b="1" dirty="0">
                <a:latin typeface="Calibri" panose="020F0502020204030204" pitchFamily="34" charset="0"/>
              </a:rPr>
              <a:t>Pakistan is the 10</a:t>
            </a:r>
            <a:r>
              <a:rPr lang="en-US" sz="2550" b="1" baseline="30000" dirty="0">
                <a:latin typeface="Calibri" panose="020F0502020204030204" pitchFamily="34" charset="0"/>
              </a:rPr>
              <a:t>th</a:t>
            </a:r>
            <a:r>
              <a:rPr lang="en-US" sz="2550" b="1" dirty="0">
                <a:latin typeface="Calibri" panose="020F0502020204030204" pitchFamily="34" charset="0"/>
              </a:rPr>
              <a:t> largest producer of rice and 4</a:t>
            </a:r>
            <a:r>
              <a:rPr lang="en-US" sz="2550" b="1" baseline="30000" dirty="0">
                <a:latin typeface="Calibri" panose="020F0502020204030204" pitchFamily="34" charset="0"/>
              </a:rPr>
              <a:t>th</a:t>
            </a:r>
            <a:r>
              <a:rPr lang="en-US" sz="2550" b="1" dirty="0">
                <a:latin typeface="Calibri" panose="020F0502020204030204" pitchFamily="34" charset="0"/>
              </a:rPr>
              <a:t> largest exporter of rice</a:t>
            </a:r>
          </a:p>
          <a:p>
            <a:pPr marL="285750" indent="-285750">
              <a:lnSpc>
                <a:spcPct val="150000"/>
              </a:lnSpc>
              <a:buFont typeface="Arial" panose="020B0604020202020204" pitchFamily="34" charset="0"/>
              <a:buChar char="•"/>
            </a:pPr>
            <a:r>
              <a:rPr lang="en-US" sz="2550" b="1" dirty="0">
                <a:latin typeface="Calibri" panose="020F0502020204030204" pitchFamily="34" charset="0"/>
              </a:rPr>
              <a:t>Pakistan is the largest exporter of rice in EU and export rice worth about 405 million USD</a:t>
            </a:r>
          </a:p>
        </p:txBody>
      </p:sp>
    </p:spTree>
    <p:extLst>
      <p:ext uri="{BB962C8B-B14F-4D97-AF65-F5344CB8AC3E}">
        <p14:creationId xmlns:p14="http://schemas.microsoft.com/office/powerpoint/2010/main" val="3686316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31"/>
            <a:ext cx="12192000" cy="859134"/>
          </a:xfrm>
          <a:prstGeom prst="rect">
            <a:avLst/>
          </a:prstGeom>
          <a:solidFill>
            <a:srgbClr val="398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9236" y="163298"/>
            <a:ext cx="13175398" cy="461665"/>
          </a:xfrm>
          <a:prstGeom prst="rect">
            <a:avLst/>
          </a:prstGeom>
          <a:noFill/>
        </p:spPr>
        <p:txBody>
          <a:bodyPr wrap="square" rtlCol="0">
            <a:spAutoFit/>
          </a:bodyPr>
          <a:lstStyle/>
          <a:p>
            <a:r>
              <a:rPr lang="en-US" sz="2300" b="1" dirty="0"/>
              <a:t>Integrated Management of Bacterial Sheath Brown Rot (</a:t>
            </a:r>
            <a:r>
              <a:rPr lang="en-US" sz="2300" b="1" dirty="0" err="1"/>
              <a:t>Pseudomonous</a:t>
            </a:r>
            <a:r>
              <a:rPr lang="en-US" sz="2300" b="1" dirty="0"/>
              <a:t> </a:t>
            </a:r>
            <a:r>
              <a:rPr lang="en-US" sz="2300" b="1" dirty="0" err="1"/>
              <a:t>fuscovaginae</a:t>
            </a:r>
            <a:r>
              <a:rPr lang="en-US" sz="2300" b="1" dirty="0"/>
              <a:t>)</a:t>
            </a:r>
          </a:p>
        </p:txBody>
      </p:sp>
      <p:sp>
        <p:nvSpPr>
          <p:cNvPr id="14" name="TextBox 13"/>
          <p:cNvSpPr txBox="1"/>
          <p:nvPr/>
        </p:nvSpPr>
        <p:spPr>
          <a:xfrm>
            <a:off x="3348" y="903048"/>
            <a:ext cx="4823879" cy="461665"/>
          </a:xfrm>
          <a:prstGeom prst="rect">
            <a:avLst/>
          </a:prstGeom>
          <a:noFill/>
        </p:spPr>
        <p:txBody>
          <a:bodyPr wrap="square" rtlCol="0">
            <a:spAutoFit/>
          </a:bodyPr>
          <a:lstStyle/>
          <a:p>
            <a:pPr algn="ctr"/>
            <a:r>
              <a:rPr lang="en-US" sz="2400" b="1" dirty="0">
                <a:solidFill>
                  <a:srgbClr val="002060"/>
                </a:solidFill>
              </a:rPr>
              <a:t>Importance/Symptoms</a:t>
            </a:r>
          </a:p>
        </p:txBody>
      </p:sp>
      <p:sp>
        <p:nvSpPr>
          <p:cNvPr id="16" name="TextBox 15"/>
          <p:cNvSpPr txBox="1"/>
          <p:nvPr/>
        </p:nvSpPr>
        <p:spPr>
          <a:xfrm>
            <a:off x="7356064" y="1069676"/>
            <a:ext cx="4823879" cy="461665"/>
          </a:xfrm>
          <a:prstGeom prst="rect">
            <a:avLst/>
          </a:prstGeom>
          <a:noFill/>
        </p:spPr>
        <p:txBody>
          <a:bodyPr wrap="square" rtlCol="0">
            <a:spAutoFit/>
          </a:bodyPr>
          <a:lstStyle/>
          <a:p>
            <a:pPr algn="ctr"/>
            <a:r>
              <a:rPr lang="en-US" sz="2400" b="1" dirty="0">
                <a:solidFill>
                  <a:srgbClr val="840234"/>
                </a:solidFill>
              </a:rPr>
              <a:t>Cultural/Management</a:t>
            </a:r>
          </a:p>
        </p:txBody>
      </p:sp>
      <p:sp>
        <p:nvSpPr>
          <p:cNvPr id="17" name="TextBox 16"/>
          <p:cNvSpPr txBox="1"/>
          <p:nvPr/>
        </p:nvSpPr>
        <p:spPr>
          <a:xfrm>
            <a:off x="-111873" y="3929198"/>
            <a:ext cx="4823879" cy="461665"/>
          </a:xfrm>
          <a:prstGeom prst="rect">
            <a:avLst/>
          </a:prstGeom>
          <a:noFill/>
        </p:spPr>
        <p:txBody>
          <a:bodyPr wrap="square" rtlCol="0">
            <a:spAutoFit/>
          </a:bodyPr>
          <a:lstStyle/>
          <a:p>
            <a:pPr algn="ctr"/>
            <a:r>
              <a:rPr lang="en-US" sz="2400" b="1" dirty="0">
                <a:solidFill>
                  <a:srgbClr val="B4C7E7"/>
                </a:solidFill>
              </a:rPr>
              <a:t>Chemical</a:t>
            </a:r>
            <a:r>
              <a:rPr lang="en-US" sz="2400" dirty="0">
                <a:solidFill>
                  <a:srgbClr val="B4C7E7"/>
                </a:solidFill>
              </a:rPr>
              <a:t> </a:t>
            </a:r>
            <a:r>
              <a:rPr lang="en-US" sz="2400" b="1" dirty="0">
                <a:solidFill>
                  <a:srgbClr val="B4C7E7"/>
                </a:solidFill>
              </a:rPr>
              <a:t>Control</a:t>
            </a:r>
          </a:p>
        </p:txBody>
      </p:sp>
      <p:sp>
        <p:nvSpPr>
          <p:cNvPr id="18" name="TextBox 17"/>
          <p:cNvSpPr txBox="1"/>
          <p:nvPr/>
        </p:nvSpPr>
        <p:spPr>
          <a:xfrm>
            <a:off x="7361088" y="3879698"/>
            <a:ext cx="4823879" cy="461665"/>
          </a:xfrm>
          <a:prstGeom prst="rect">
            <a:avLst/>
          </a:prstGeom>
          <a:noFill/>
        </p:spPr>
        <p:txBody>
          <a:bodyPr wrap="square" rtlCol="0">
            <a:spAutoFit/>
          </a:bodyPr>
          <a:lstStyle/>
          <a:p>
            <a:pPr algn="ctr"/>
            <a:r>
              <a:rPr lang="en-US" sz="2400" b="1" dirty="0">
                <a:solidFill>
                  <a:srgbClr val="FEBED6"/>
                </a:solidFill>
              </a:rPr>
              <a:t>Pesticides Exceeding MRL’s</a:t>
            </a:r>
            <a:endParaRPr lang="en-US" dirty="0">
              <a:solidFill>
                <a:srgbClr val="FEBED6"/>
              </a:solidFill>
            </a:endParaRPr>
          </a:p>
        </p:txBody>
      </p:sp>
      <p:sp>
        <p:nvSpPr>
          <p:cNvPr id="19" name="TextBox 18"/>
          <p:cNvSpPr txBox="1"/>
          <p:nvPr/>
        </p:nvSpPr>
        <p:spPr>
          <a:xfrm>
            <a:off x="-10047" y="1485345"/>
            <a:ext cx="4828567" cy="2246769"/>
          </a:xfrm>
          <a:prstGeom prst="rect">
            <a:avLst/>
          </a:prstGeom>
          <a:noFill/>
        </p:spPr>
        <p:txBody>
          <a:bodyPr wrap="square" rtlCol="0">
            <a:spAutoFit/>
          </a:bodyPr>
          <a:lstStyle/>
          <a:p>
            <a:pPr marL="342900" indent="-342900">
              <a:buAutoNum type="arabicPeriod"/>
            </a:pPr>
            <a:r>
              <a:rPr lang="en-US" sz="2000" b="1" dirty="0">
                <a:solidFill>
                  <a:srgbClr val="002060"/>
                </a:solidFill>
              </a:rPr>
              <a:t>Causes rotting in sheath and grains </a:t>
            </a:r>
          </a:p>
          <a:p>
            <a:pPr marL="342900" indent="-342900">
              <a:buAutoNum type="arabicPeriod"/>
            </a:pPr>
            <a:r>
              <a:rPr lang="en-US" sz="2000" b="1" dirty="0">
                <a:solidFill>
                  <a:srgbClr val="002060"/>
                </a:solidFill>
              </a:rPr>
              <a:t>Occurs in high altitude, low temperature and high humidity </a:t>
            </a:r>
          </a:p>
          <a:p>
            <a:pPr marL="342900" indent="-342900">
              <a:buAutoNum type="arabicPeriod"/>
            </a:pPr>
            <a:r>
              <a:rPr lang="en-US" sz="2000" b="1" dirty="0">
                <a:solidFill>
                  <a:srgbClr val="002060"/>
                </a:solidFill>
              </a:rPr>
              <a:t>Seed borne </a:t>
            </a:r>
          </a:p>
          <a:p>
            <a:pPr marL="342900" indent="-342900">
              <a:buAutoNum type="arabicPeriod"/>
            </a:pPr>
            <a:r>
              <a:rPr lang="en-US" sz="2000" b="1" dirty="0">
                <a:solidFill>
                  <a:srgbClr val="002060"/>
                </a:solidFill>
              </a:rPr>
              <a:t>Symptoms occur on leaf sheath. </a:t>
            </a:r>
          </a:p>
          <a:p>
            <a:pPr marL="342900" indent="-342900">
              <a:buAutoNum type="arabicPeriod"/>
            </a:pPr>
            <a:r>
              <a:rPr lang="en-US" sz="2000" b="1" dirty="0">
                <a:solidFill>
                  <a:srgbClr val="002060"/>
                </a:solidFill>
              </a:rPr>
              <a:t>Discoloration at seedling stage with yellow or brown </a:t>
            </a:r>
            <a:r>
              <a:rPr lang="en-US" sz="2000" b="1" dirty="0" err="1">
                <a:solidFill>
                  <a:srgbClr val="002060"/>
                </a:solidFill>
              </a:rPr>
              <a:t>colour</a:t>
            </a:r>
            <a:endParaRPr lang="en-US" sz="2000" b="1" dirty="0">
              <a:solidFill>
                <a:srgbClr val="002060"/>
              </a:solidFill>
            </a:endParaRPr>
          </a:p>
        </p:txBody>
      </p:sp>
      <p:sp>
        <p:nvSpPr>
          <p:cNvPr id="22" name="TextBox 21"/>
          <p:cNvSpPr txBox="1"/>
          <p:nvPr/>
        </p:nvSpPr>
        <p:spPr>
          <a:xfrm>
            <a:off x="7679622" y="1513979"/>
            <a:ext cx="4821870" cy="1938992"/>
          </a:xfrm>
          <a:prstGeom prst="rect">
            <a:avLst/>
          </a:prstGeom>
          <a:noFill/>
        </p:spPr>
        <p:txBody>
          <a:bodyPr wrap="square" rtlCol="0">
            <a:spAutoFit/>
          </a:bodyPr>
          <a:lstStyle/>
          <a:p>
            <a:pPr marL="342900" indent="-342900">
              <a:buAutoNum type="arabicPeriod"/>
            </a:pPr>
            <a:r>
              <a:rPr lang="en-US" sz="2400" b="1" dirty="0">
                <a:solidFill>
                  <a:srgbClr val="840234"/>
                </a:solidFill>
              </a:rPr>
              <a:t>Clean the field </a:t>
            </a:r>
          </a:p>
          <a:p>
            <a:pPr marL="342900" indent="-342900">
              <a:buAutoNum type="arabicPeriod"/>
            </a:pPr>
            <a:r>
              <a:rPr lang="en-US" sz="2400" b="1" dirty="0">
                <a:solidFill>
                  <a:srgbClr val="840234"/>
                </a:solidFill>
              </a:rPr>
              <a:t>Adjust sowing time </a:t>
            </a:r>
          </a:p>
          <a:p>
            <a:pPr marL="342900" indent="-342900">
              <a:buAutoNum type="arabicPeriod"/>
            </a:pPr>
            <a:r>
              <a:rPr lang="en-US" sz="2400" b="1" dirty="0">
                <a:solidFill>
                  <a:srgbClr val="840234"/>
                </a:solidFill>
              </a:rPr>
              <a:t>Use fresh seedlings </a:t>
            </a:r>
          </a:p>
          <a:p>
            <a:pPr marL="342900" indent="-342900">
              <a:buAutoNum type="arabicPeriod"/>
            </a:pPr>
            <a:r>
              <a:rPr lang="en-US" sz="2400" b="1" dirty="0">
                <a:solidFill>
                  <a:srgbClr val="840234"/>
                </a:solidFill>
              </a:rPr>
              <a:t>Treat seed with hot water </a:t>
            </a:r>
          </a:p>
          <a:p>
            <a:pPr marL="342900" indent="-342900">
              <a:buAutoNum type="arabicPeriod"/>
            </a:pPr>
            <a:r>
              <a:rPr lang="en-US" sz="2400" b="1" dirty="0">
                <a:solidFill>
                  <a:srgbClr val="840234"/>
                </a:solidFill>
              </a:rPr>
              <a:t>Treat seed with fungicide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850" y="3865099"/>
            <a:ext cx="2533860" cy="297983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029"/>
          <a:stretch/>
        </p:blipFill>
        <p:spPr>
          <a:xfrm>
            <a:off x="4817850" y="865664"/>
            <a:ext cx="2554959" cy="2999434"/>
          </a:xfrm>
          <a:prstGeom prst="rect">
            <a:avLst/>
          </a:prstGeom>
        </p:spPr>
      </p:pic>
      <p:sp>
        <p:nvSpPr>
          <p:cNvPr id="20" name="TextBox 19"/>
          <p:cNvSpPr txBox="1"/>
          <p:nvPr/>
        </p:nvSpPr>
        <p:spPr>
          <a:xfrm>
            <a:off x="85068" y="4587947"/>
            <a:ext cx="4749527" cy="1631216"/>
          </a:xfrm>
          <a:prstGeom prst="rect">
            <a:avLst/>
          </a:prstGeom>
          <a:noFill/>
        </p:spPr>
        <p:txBody>
          <a:bodyPr wrap="square" rtlCol="0">
            <a:spAutoFit/>
          </a:bodyPr>
          <a:lstStyle/>
          <a:p>
            <a:r>
              <a:rPr lang="en-US" sz="2000" b="1" dirty="0" err="1">
                <a:solidFill>
                  <a:srgbClr val="B4C7E7"/>
                </a:solidFill>
              </a:rPr>
              <a:t>Kasugamycin</a:t>
            </a:r>
            <a:r>
              <a:rPr lang="en-US" sz="2000" b="1" dirty="0">
                <a:solidFill>
                  <a:srgbClr val="B4C7E7"/>
                </a:solidFill>
              </a:rPr>
              <a:t> Hydrochloride Hydrate (U)</a:t>
            </a:r>
          </a:p>
          <a:p>
            <a:r>
              <a:rPr lang="en-US" sz="2000" b="1" dirty="0" err="1">
                <a:solidFill>
                  <a:srgbClr val="B4C7E7"/>
                </a:solidFill>
              </a:rPr>
              <a:t>Propiconazole</a:t>
            </a:r>
            <a:r>
              <a:rPr lang="en-US" sz="2000" b="1" dirty="0">
                <a:solidFill>
                  <a:srgbClr val="B4C7E7"/>
                </a:solidFill>
              </a:rPr>
              <a:t> (II)</a:t>
            </a:r>
          </a:p>
          <a:p>
            <a:r>
              <a:rPr lang="en-US" sz="2000" b="1" dirty="0">
                <a:solidFill>
                  <a:srgbClr val="B4C7E7"/>
                </a:solidFill>
              </a:rPr>
              <a:t>Sulphur ( III )</a:t>
            </a:r>
          </a:p>
          <a:p>
            <a:r>
              <a:rPr lang="en-US" sz="2000" b="1" dirty="0" err="1">
                <a:solidFill>
                  <a:srgbClr val="B4C7E7"/>
                </a:solidFill>
              </a:rPr>
              <a:t>Triflumizole</a:t>
            </a:r>
            <a:r>
              <a:rPr lang="en-US" sz="2000" b="1" dirty="0">
                <a:solidFill>
                  <a:srgbClr val="B4C7E7"/>
                </a:solidFill>
              </a:rPr>
              <a:t> ( II)</a:t>
            </a:r>
          </a:p>
        </p:txBody>
      </p:sp>
      <p:sp>
        <p:nvSpPr>
          <p:cNvPr id="23" name="TextBox 22"/>
          <p:cNvSpPr txBox="1"/>
          <p:nvPr/>
        </p:nvSpPr>
        <p:spPr>
          <a:xfrm>
            <a:off x="7413340" y="4530552"/>
            <a:ext cx="4936422" cy="1323439"/>
          </a:xfrm>
          <a:prstGeom prst="rect">
            <a:avLst/>
          </a:prstGeom>
          <a:noFill/>
        </p:spPr>
        <p:txBody>
          <a:bodyPr wrap="square" rtlCol="0">
            <a:spAutoFit/>
          </a:bodyPr>
          <a:lstStyle/>
          <a:p>
            <a:r>
              <a:rPr lang="en-US" sz="2000" b="1" dirty="0" err="1">
                <a:solidFill>
                  <a:srgbClr val="FFFF00"/>
                </a:solidFill>
              </a:rPr>
              <a:t>Tebuconazole</a:t>
            </a:r>
            <a:r>
              <a:rPr lang="en-US" sz="2000" b="1" dirty="0">
                <a:solidFill>
                  <a:srgbClr val="FEBED6"/>
                </a:solidFill>
              </a:rPr>
              <a:t> + </a:t>
            </a:r>
            <a:r>
              <a:rPr lang="en-US" sz="2000" b="1" dirty="0" err="1">
                <a:solidFill>
                  <a:srgbClr val="FEBED6"/>
                </a:solidFill>
              </a:rPr>
              <a:t>Flutriafal</a:t>
            </a:r>
            <a:r>
              <a:rPr lang="en-US" sz="2000" b="1" dirty="0">
                <a:solidFill>
                  <a:srgbClr val="FEBED6"/>
                </a:solidFill>
              </a:rPr>
              <a:t> (II)</a:t>
            </a:r>
          </a:p>
          <a:p>
            <a:r>
              <a:rPr lang="en-US" sz="2000" b="1" dirty="0" err="1">
                <a:solidFill>
                  <a:srgbClr val="FEBED6"/>
                </a:solidFill>
              </a:rPr>
              <a:t>Trifloxystrobin</a:t>
            </a:r>
            <a:r>
              <a:rPr lang="en-US" sz="2000" b="1" dirty="0">
                <a:solidFill>
                  <a:srgbClr val="FEBED6"/>
                </a:solidFill>
              </a:rPr>
              <a:t> + </a:t>
            </a:r>
            <a:r>
              <a:rPr lang="en-US" sz="2000" b="1" dirty="0" err="1">
                <a:solidFill>
                  <a:srgbClr val="FFFF00"/>
                </a:solidFill>
              </a:rPr>
              <a:t>Tebuconazole</a:t>
            </a:r>
            <a:r>
              <a:rPr lang="en-US" sz="2000" b="1" dirty="0">
                <a:solidFill>
                  <a:srgbClr val="FEBED6"/>
                </a:solidFill>
              </a:rPr>
              <a:t> ( U + II)</a:t>
            </a:r>
          </a:p>
          <a:p>
            <a:r>
              <a:rPr lang="en-US" sz="2000" b="1" dirty="0" err="1">
                <a:solidFill>
                  <a:srgbClr val="FEBED6"/>
                </a:solidFill>
              </a:rPr>
              <a:t>Difenoconazole</a:t>
            </a:r>
            <a:r>
              <a:rPr lang="en-US" sz="2000" b="1" dirty="0">
                <a:solidFill>
                  <a:srgbClr val="FEBED6"/>
                </a:solidFill>
              </a:rPr>
              <a:t> + </a:t>
            </a:r>
            <a:r>
              <a:rPr lang="en-US" sz="2000" b="1" dirty="0" err="1">
                <a:solidFill>
                  <a:srgbClr val="FEBED6"/>
                </a:solidFill>
              </a:rPr>
              <a:t>Propioconazole</a:t>
            </a:r>
            <a:r>
              <a:rPr lang="en-US" sz="2000" b="1" dirty="0">
                <a:solidFill>
                  <a:srgbClr val="FEBED6"/>
                </a:solidFill>
              </a:rPr>
              <a:t> (II + II)</a:t>
            </a:r>
          </a:p>
        </p:txBody>
      </p:sp>
    </p:spTree>
    <p:extLst>
      <p:ext uri="{BB962C8B-B14F-4D97-AF65-F5344CB8AC3E}">
        <p14:creationId xmlns:p14="http://schemas.microsoft.com/office/powerpoint/2010/main" val="3014949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Calibri" panose="020F0502020204030204" pitchFamily="34" charset="0"/>
            </a:endParaRPr>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9" name="Rectangle 8"/>
          <p:cNvSpPr/>
          <p:nvPr/>
        </p:nvSpPr>
        <p:spPr>
          <a:xfrm>
            <a:off x="0" y="6531"/>
            <a:ext cx="12192000" cy="859134"/>
          </a:xfrm>
          <a:prstGeom prst="rect">
            <a:avLst/>
          </a:prstGeom>
          <a:solidFill>
            <a:srgbClr val="398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13" name="TextBox 12"/>
          <p:cNvSpPr txBox="1"/>
          <p:nvPr/>
        </p:nvSpPr>
        <p:spPr>
          <a:xfrm>
            <a:off x="19092" y="-4104"/>
            <a:ext cx="12192000" cy="892552"/>
          </a:xfrm>
          <a:prstGeom prst="rect">
            <a:avLst/>
          </a:prstGeom>
          <a:solidFill>
            <a:srgbClr val="3988D0"/>
          </a:solidFill>
        </p:spPr>
        <p:txBody>
          <a:bodyPr wrap="square" rtlCol="0">
            <a:spAutoFit/>
          </a:bodyPr>
          <a:lstStyle/>
          <a:p>
            <a:pPr algn="ctr"/>
            <a:r>
              <a:rPr lang="en-US" sz="2400" b="1" dirty="0">
                <a:latin typeface="Calibri" panose="020F0502020204030204" pitchFamily="34" charset="0"/>
              </a:rPr>
              <a:t>Integrated Management of Stem </a:t>
            </a:r>
            <a:r>
              <a:rPr lang="en-US" sz="2400" b="1" dirty="0" err="1">
                <a:latin typeface="Calibri" panose="020F0502020204030204" pitchFamily="34" charset="0"/>
              </a:rPr>
              <a:t>borrer</a:t>
            </a:r>
            <a:r>
              <a:rPr lang="en-US" sz="2400" b="1" dirty="0">
                <a:latin typeface="Calibri" panose="020F0502020204030204" pitchFamily="34" charset="0"/>
              </a:rPr>
              <a:t> infestation in rice</a:t>
            </a:r>
          </a:p>
          <a:p>
            <a:pPr algn="ctr"/>
            <a:r>
              <a:rPr lang="en-US" sz="2400" b="1" dirty="0">
                <a:latin typeface="Calibri" panose="020F0502020204030204" pitchFamily="34" charset="0"/>
              </a:rPr>
              <a:t>(</a:t>
            </a:r>
            <a:r>
              <a:rPr lang="en-US" sz="2400" b="1" dirty="0" err="1">
                <a:latin typeface="Calibri" panose="020F0502020204030204" pitchFamily="34" charset="0"/>
              </a:rPr>
              <a:t>Scirpophaga</a:t>
            </a:r>
            <a:r>
              <a:rPr lang="en-US" sz="2400" b="1" dirty="0">
                <a:latin typeface="Calibri" panose="020F0502020204030204" pitchFamily="34" charset="0"/>
              </a:rPr>
              <a:t> </a:t>
            </a:r>
            <a:r>
              <a:rPr lang="en-US" sz="2400" b="1" dirty="0" err="1">
                <a:latin typeface="Calibri" panose="020F0502020204030204" pitchFamily="34" charset="0"/>
              </a:rPr>
              <a:t>incertulas</a:t>
            </a:r>
            <a:r>
              <a:rPr lang="en-US" sz="2400" b="1" dirty="0">
                <a:latin typeface="Calibri" panose="020F0502020204030204" pitchFamily="34" charset="0"/>
              </a:rPr>
              <a:t>, S. </a:t>
            </a:r>
            <a:r>
              <a:rPr lang="en-US" sz="2400" b="1" dirty="0" err="1">
                <a:latin typeface="Calibri" panose="020F0502020204030204" pitchFamily="34" charset="0"/>
              </a:rPr>
              <a:t>innotata</a:t>
            </a:r>
            <a:r>
              <a:rPr lang="en-US" sz="2400" b="1" dirty="0">
                <a:latin typeface="Calibri" panose="020F0502020204030204" pitchFamily="34" charset="0"/>
              </a:rPr>
              <a:t>, </a:t>
            </a:r>
            <a:r>
              <a:rPr lang="en-US" sz="2400" b="1" dirty="0" err="1">
                <a:latin typeface="Calibri" panose="020F0502020204030204" pitchFamily="34" charset="0"/>
              </a:rPr>
              <a:t>Chilo</a:t>
            </a:r>
            <a:r>
              <a:rPr lang="en-US" sz="2400" b="1" dirty="0">
                <a:latin typeface="Calibri" panose="020F0502020204030204" pitchFamily="34" charset="0"/>
              </a:rPr>
              <a:t> </a:t>
            </a:r>
            <a:r>
              <a:rPr lang="en-US" sz="2400" b="1" dirty="0" err="1">
                <a:latin typeface="Calibri" panose="020F0502020204030204" pitchFamily="34" charset="0"/>
              </a:rPr>
              <a:t>suppressalis</a:t>
            </a:r>
            <a:r>
              <a:rPr lang="en-US" sz="2400" b="1" dirty="0">
                <a:latin typeface="Calibri" panose="020F0502020204030204" pitchFamily="34" charset="0"/>
              </a:rPr>
              <a:t>, </a:t>
            </a:r>
            <a:r>
              <a:rPr lang="en-US" sz="2400" b="1" dirty="0" err="1">
                <a:latin typeface="Calibri" panose="020F0502020204030204" pitchFamily="34" charset="0"/>
              </a:rPr>
              <a:t>Sesamia</a:t>
            </a:r>
            <a:r>
              <a:rPr lang="en-US" sz="2400" b="1" dirty="0">
                <a:latin typeface="Calibri" panose="020F0502020204030204" pitchFamily="34" charset="0"/>
              </a:rPr>
              <a:t> </a:t>
            </a:r>
            <a:r>
              <a:rPr lang="en-US" sz="2400" b="1" dirty="0" err="1">
                <a:latin typeface="Calibri" panose="020F0502020204030204" pitchFamily="34" charset="0"/>
              </a:rPr>
              <a:t>inferens</a:t>
            </a:r>
            <a:r>
              <a:rPr lang="en-US" sz="2800" b="1" dirty="0">
                <a:latin typeface="Calibri" panose="020F0502020204030204" pitchFamily="34" charset="0"/>
              </a:rPr>
              <a:t>)</a:t>
            </a:r>
          </a:p>
        </p:txBody>
      </p:sp>
      <p:sp>
        <p:nvSpPr>
          <p:cNvPr id="14" name="TextBox 13"/>
          <p:cNvSpPr txBox="1"/>
          <p:nvPr/>
        </p:nvSpPr>
        <p:spPr>
          <a:xfrm>
            <a:off x="3348" y="903048"/>
            <a:ext cx="4823879" cy="461665"/>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rPr>
              <a:t>Importance/Symptoms</a:t>
            </a:r>
          </a:p>
        </p:txBody>
      </p:sp>
      <p:sp>
        <p:nvSpPr>
          <p:cNvPr id="16" name="TextBox 15"/>
          <p:cNvSpPr txBox="1"/>
          <p:nvPr/>
        </p:nvSpPr>
        <p:spPr>
          <a:xfrm>
            <a:off x="7090786" y="840061"/>
            <a:ext cx="4823879" cy="461665"/>
          </a:xfrm>
          <a:prstGeom prst="rect">
            <a:avLst/>
          </a:prstGeom>
          <a:noFill/>
        </p:spPr>
        <p:txBody>
          <a:bodyPr wrap="square" rtlCol="0">
            <a:spAutoFit/>
          </a:bodyPr>
          <a:lstStyle/>
          <a:p>
            <a:pPr algn="ctr"/>
            <a:r>
              <a:rPr lang="en-US" sz="2400" b="1" dirty="0">
                <a:solidFill>
                  <a:srgbClr val="840234"/>
                </a:solidFill>
                <a:latin typeface="Calibri" panose="020F0502020204030204" pitchFamily="34" charset="0"/>
              </a:rPr>
              <a:t>Cultural/Management</a:t>
            </a:r>
          </a:p>
        </p:txBody>
      </p:sp>
      <p:sp>
        <p:nvSpPr>
          <p:cNvPr id="17" name="TextBox 16"/>
          <p:cNvSpPr txBox="1"/>
          <p:nvPr/>
        </p:nvSpPr>
        <p:spPr>
          <a:xfrm>
            <a:off x="-111873" y="3929198"/>
            <a:ext cx="4823879" cy="461665"/>
          </a:xfrm>
          <a:prstGeom prst="rect">
            <a:avLst/>
          </a:prstGeom>
          <a:noFill/>
        </p:spPr>
        <p:txBody>
          <a:bodyPr wrap="square" rtlCol="0">
            <a:spAutoFit/>
          </a:bodyPr>
          <a:lstStyle/>
          <a:p>
            <a:pPr algn="ctr"/>
            <a:r>
              <a:rPr lang="en-US" sz="2400" b="1" dirty="0">
                <a:solidFill>
                  <a:srgbClr val="B4C7E7"/>
                </a:solidFill>
                <a:latin typeface="Calibri" panose="020F0502020204030204" pitchFamily="34" charset="0"/>
              </a:rPr>
              <a:t>Approved Pesticides</a:t>
            </a:r>
          </a:p>
        </p:txBody>
      </p:sp>
      <p:sp>
        <p:nvSpPr>
          <p:cNvPr id="18" name="TextBox 17"/>
          <p:cNvSpPr txBox="1"/>
          <p:nvPr/>
        </p:nvSpPr>
        <p:spPr>
          <a:xfrm>
            <a:off x="7387213" y="3879698"/>
            <a:ext cx="4823879" cy="461665"/>
          </a:xfrm>
          <a:prstGeom prst="rect">
            <a:avLst/>
          </a:prstGeom>
          <a:noFill/>
        </p:spPr>
        <p:txBody>
          <a:bodyPr wrap="square" rtlCol="0">
            <a:spAutoFit/>
          </a:bodyPr>
          <a:lstStyle/>
          <a:p>
            <a:pPr algn="ctr"/>
            <a:r>
              <a:rPr lang="en-US" sz="2400" b="1" dirty="0">
                <a:solidFill>
                  <a:srgbClr val="FEBED6"/>
                </a:solidFill>
                <a:latin typeface="Calibri" panose="020F0502020204030204" pitchFamily="34" charset="0"/>
              </a:rPr>
              <a:t>Approved Pesticides</a:t>
            </a:r>
            <a:endParaRPr lang="en-US" b="1" dirty="0">
              <a:solidFill>
                <a:srgbClr val="FEBED6"/>
              </a:solidFill>
              <a:latin typeface="Calibri" panose="020F0502020204030204" pitchFamily="34" charset="0"/>
            </a:endParaRPr>
          </a:p>
        </p:txBody>
      </p:sp>
      <p:sp>
        <p:nvSpPr>
          <p:cNvPr id="20" name="TextBox 19"/>
          <p:cNvSpPr txBox="1"/>
          <p:nvPr/>
        </p:nvSpPr>
        <p:spPr>
          <a:xfrm>
            <a:off x="118538" y="4312121"/>
            <a:ext cx="4659777" cy="2800767"/>
          </a:xfrm>
          <a:prstGeom prst="rect">
            <a:avLst/>
          </a:prstGeom>
          <a:noFill/>
        </p:spPr>
        <p:txBody>
          <a:bodyPr wrap="square" rtlCol="0">
            <a:spAutoFit/>
          </a:bodyPr>
          <a:lstStyle/>
          <a:p>
            <a:r>
              <a:rPr lang="en-US" sz="1600" b="1" dirty="0" err="1">
                <a:solidFill>
                  <a:srgbClr val="B4C7E7"/>
                </a:solidFill>
                <a:latin typeface="Calibri" panose="020F0502020204030204" pitchFamily="34" charset="0"/>
              </a:rPr>
              <a:t>Abamectin</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Methoxyfenozide</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Ib</a:t>
            </a:r>
            <a:r>
              <a:rPr lang="en-US" sz="1600" b="1" dirty="0">
                <a:solidFill>
                  <a:srgbClr val="B4C7E7"/>
                </a:solidFill>
                <a:latin typeface="Calibri" panose="020F0502020204030204" pitchFamily="34" charset="0"/>
              </a:rPr>
              <a:t> + U)</a:t>
            </a:r>
          </a:p>
          <a:p>
            <a:r>
              <a:rPr lang="en-US" sz="1600" b="1" dirty="0" err="1">
                <a:solidFill>
                  <a:srgbClr val="B4C7E7"/>
                </a:solidFill>
                <a:latin typeface="Calibri" panose="020F0502020204030204" pitchFamily="34" charset="0"/>
              </a:rPr>
              <a:t>Benfuracarb</a:t>
            </a:r>
            <a:r>
              <a:rPr lang="en-US" sz="1600" b="1" dirty="0">
                <a:solidFill>
                  <a:srgbClr val="B4C7E7"/>
                </a:solidFill>
                <a:latin typeface="Calibri" panose="020F0502020204030204" pitchFamily="34" charset="0"/>
              </a:rPr>
              <a:t> ( II )</a:t>
            </a:r>
          </a:p>
          <a:p>
            <a:r>
              <a:rPr lang="en-US" sz="1600" b="1" dirty="0" err="1">
                <a:solidFill>
                  <a:srgbClr val="B4C7E7"/>
                </a:solidFill>
                <a:latin typeface="Calibri" panose="020F0502020204030204" pitchFamily="34" charset="0"/>
              </a:rPr>
              <a:t>Chlorantraniliprole</a:t>
            </a:r>
            <a:r>
              <a:rPr lang="en-US" sz="1600" b="1" dirty="0">
                <a:solidFill>
                  <a:srgbClr val="B4C7E7"/>
                </a:solidFill>
                <a:latin typeface="Calibri" panose="020F0502020204030204" pitchFamily="34" charset="0"/>
              </a:rPr>
              <a:t> </a:t>
            </a:r>
          </a:p>
          <a:p>
            <a:r>
              <a:rPr lang="en-US" sz="1600" b="1" dirty="0" err="1">
                <a:solidFill>
                  <a:srgbClr val="B4C7E7"/>
                </a:solidFill>
                <a:latin typeface="Calibri" panose="020F0502020204030204" pitchFamily="34" charset="0"/>
              </a:rPr>
              <a:t>Fipronil</a:t>
            </a:r>
            <a:r>
              <a:rPr lang="en-US" sz="1600" b="1" dirty="0">
                <a:solidFill>
                  <a:srgbClr val="B4C7E7"/>
                </a:solidFill>
                <a:latin typeface="Calibri" panose="020F0502020204030204" pitchFamily="34" charset="0"/>
              </a:rPr>
              <a:t> ( II )</a:t>
            </a:r>
          </a:p>
          <a:p>
            <a:r>
              <a:rPr lang="en-US" sz="1600" b="1" dirty="0" err="1">
                <a:solidFill>
                  <a:srgbClr val="B4C7E7"/>
                </a:solidFill>
                <a:latin typeface="Calibri" panose="020F0502020204030204" pitchFamily="34" charset="0"/>
              </a:rPr>
              <a:t>Fipronil</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Cartap</a:t>
            </a:r>
            <a:r>
              <a:rPr lang="en-US" sz="1600" b="1" dirty="0">
                <a:solidFill>
                  <a:srgbClr val="B4C7E7"/>
                </a:solidFill>
                <a:latin typeface="Calibri" panose="020F0502020204030204" pitchFamily="34" charset="0"/>
              </a:rPr>
              <a:t> Hydrochloride ( II + II) </a:t>
            </a:r>
          </a:p>
          <a:p>
            <a:r>
              <a:rPr lang="en-US" sz="1600" b="1" dirty="0" err="1">
                <a:solidFill>
                  <a:srgbClr val="B4C7E7"/>
                </a:solidFill>
                <a:latin typeface="Calibri" panose="020F0502020204030204" pitchFamily="34" charset="0"/>
              </a:rPr>
              <a:t>Fipronil</a:t>
            </a:r>
            <a:r>
              <a:rPr lang="en-US" sz="1600" b="1" dirty="0">
                <a:solidFill>
                  <a:srgbClr val="B4C7E7"/>
                </a:solidFill>
                <a:latin typeface="Calibri" panose="020F0502020204030204" pitchFamily="34" charset="0"/>
              </a:rPr>
              <a:t> + Lambda-</a:t>
            </a:r>
            <a:r>
              <a:rPr lang="en-US" sz="1600" b="1" dirty="0" err="1">
                <a:solidFill>
                  <a:srgbClr val="B4C7E7"/>
                </a:solidFill>
                <a:latin typeface="Calibri" panose="020F0502020204030204" pitchFamily="34" charset="0"/>
              </a:rPr>
              <a:t>cyhalothrin</a:t>
            </a:r>
            <a:r>
              <a:rPr lang="en-US" sz="1600" b="1" dirty="0">
                <a:solidFill>
                  <a:srgbClr val="B4C7E7"/>
                </a:solidFill>
                <a:latin typeface="Calibri" panose="020F0502020204030204" pitchFamily="34" charset="0"/>
              </a:rPr>
              <a:t> ( II + II )</a:t>
            </a:r>
          </a:p>
          <a:p>
            <a:r>
              <a:rPr lang="en-US" sz="1600" b="1" dirty="0" err="1">
                <a:solidFill>
                  <a:srgbClr val="B4C7E7"/>
                </a:solidFill>
                <a:latin typeface="Calibri" panose="020F0502020204030204" pitchFamily="34" charset="0"/>
              </a:rPr>
              <a:t>Flubendiamide</a:t>
            </a:r>
            <a:r>
              <a:rPr lang="en-US" sz="1600" b="1" dirty="0">
                <a:solidFill>
                  <a:srgbClr val="B4C7E7"/>
                </a:solidFill>
                <a:latin typeface="Calibri" panose="020F0502020204030204" pitchFamily="34" charset="0"/>
              </a:rPr>
              <a:t> ( III )</a:t>
            </a:r>
          </a:p>
          <a:p>
            <a:r>
              <a:rPr lang="en-US" sz="1600" b="1" dirty="0">
                <a:solidFill>
                  <a:srgbClr val="B4C7E7"/>
                </a:solidFill>
                <a:latin typeface="Calibri" panose="020F0502020204030204" pitchFamily="34" charset="0"/>
              </a:rPr>
              <a:t>Lambda-</a:t>
            </a:r>
            <a:r>
              <a:rPr lang="en-US" sz="1600" b="1" dirty="0" err="1">
                <a:solidFill>
                  <a:srgbClr val="B4C7E7"/>
                </a:solidFill>
                <a:latin typeface="Calibri" panose="020F0502020204030204" pitchFamily="34" charset="0"/>
              </a:rPr>
              <a:t>cyhalothrin</a:t>
            </a:r>
            <a:r>
              <a:rPr lang="en-US" sz="1600" b="1" dirty="0">
                <a:solidFill>
                  <a:srgbClr val="B4C7E7"/>
                </a:solidFill>
                <a:latin typeface="Calibri" panose="020F0502020204030204" pitchFamily="34" charset="0"/>
              </a:rPr>
              <a:t> (II)</a:t>
            </a:r>
          </a:p>
          <a:p>
            <a:r>
              <a:rPr lang="en-US" sz="1600" b="1" dirty="0">
                <a:solidFill>
                  <a:srgbClr val="B4C7E7"/>
                </a:solidFill>
                <a:latin typeface="Calibri" panose="020F0502020204030204" pitchFamily="34" charset="0"/>
              </a:rPr>
              <a:t>Lambda-</a:t>
            </a:r>
            <a:r>
              <a:rPr lang="en-US" sz="1600" b="1" dirty="0" err="1">
                <a:solidFill>
                  <a:srgbClr val="B4C7E7"/>
                </a:solidFill>
                <a:latin typeface="Calibri" panose="020F0502020204030204" pitchFamily="34" charset="0"/>
              </a:rPr>
              <a:t>cyhalothrin</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clofentezine</a:t>
            </a:r>
            <a:r>
              <a:rPr lang="en-US" sz="1600" b="1" dirty="0">
                <a:solidFill>
                  <a:srgbClr val="B4C7E7"/>
                </a:solidFill>
                <a:latin typeface="Calibri" panose="020F0502020204030204" pitchFamily="34" charset="0"/>
              </a:rPr>
              <a:t>  (II + III)</a:t>
            </a:r>
          </a:p>
          <a:p>
            <a:r>
              <a:rPr lang="en-US" sz="1600" b="1" dirty="0" err="1">
                <a:solidFill>
                  <a:srgbClr val="B4C7E7"/>
                </a:solidFill>
                <a:latin typeface="Calibri" panose="020F0502020204030204" pitchFamily="34" charset="0"/>
              </a:rPr>
              <a:t>Monomehypo</a:t>
            </a:r>
            <a:r>
              <a:rPr lang="en-US" sz="1600" b="1" dirty="0">
                <a:solidFill>
                  <a:srgbClr val="B4C7E7"/>
                </a:solidFill>
                <a:latin typeface="Calibri" panose="020F0502020204030204" pitchFamily="34" charset="0"/>
              </a:rPr>
              <a:t> ( III )</a:t>
            </a:r>
          </a:p>
          <a:p>
            <a:endParaRPr lang="en-US" sz="1600" b="1" dirty="0">
              <a:solidFill>
                <a:srgbClr val="B4C7E7"/>
              </a:solidFill>
              <a:latin typeface="Calibri" panose="020F0502020204030204" pitchFamily="34" charset="0"/>
            </a:endParaRPr>
          </a:p>
        </p:txBody>
      </p:sp>
      <p:sp>
        <p:nvSpPr>
          <p:cNvPr id="22" name="TextBox 21"/>
          <p:cNvSpPr txBox="1"/>
          <p:nvPr/>
        </p:nvSpPr>
        <p:spPr>
          <a:xfrm>
            <a:off x="7433938" y="1273623"/>
            <a:ext cx="4821870" cy="2708434"/>
          </a:xfrm>
          <a:prstGeom prst="rect">
            <a:avLst/>
          </a:prstGeom>
          <a:noFill/>
        </p:spPr>
        <p:txBody>
          <a:bodyPr wrap="square" rtlCol="0">
            <a:spAutoFit/>
          </a:bodyPr>
          <a:lstStyle/>
          <a:p>
            <a:pPr marL="342900" indent="-342900">
              <a:buAutoNum type="arabicPeriod"/>
            </a:pPr>
            <a:r>
              <a:rPr lang="en-US" sz="1700" b="1" dirty="0">
                <a:solidFill>
                  <a:srgbClr val="840234"/>
                </a:solidFill>
                <a:latin typeface="Calibri" panose="020F0502020204030204" pitchFamily="34" charset="0"/>
              </a:rPr>
              <a:t>Nursery should not be sown before 20</a:t>
            </a:r>
            <a:r>
              <a:rPr lang="en-US" sz="1700" b="1" baseline="30000" dirty="0">
                <a:solidFill>
                  <a:srgbClr val="840234"/>
                </a:solidFill>
                <a:latin typeface="Calibri" panose="020F0502020204030204" pitchFamily="34" charset="0"/>
              </a:rPr>
              <a:t>th</a:t>
            </a:r>
            <a:r>
              <a:rPr lang="en-US" sz="1700" b="1" dirty="0">
                <a:solidFill>
                  <a:srgbClr val="840234"/>
                </a:solidFill>
                <a:latin typeface="Calibri" panose="020F0502020204030204" pitchFamily="34" charset="0"/>
              </a:rPr>
              <a:t> May and no later than first week of July</a:t>
            </a:r>
          </a:p>
          <a:p>
            <a:pPr marL="342900" indent="-342900">
              <a:buAutoNum type="arabicPeriod"/>
            </a:pPr>
            <a:r>
              <a:rPr lang="en-US" sz="1700" b="1" dirty="0">
                <a:solidFill>
                  <a:srgbClr val="840234"/>
                </a:solidFill>
                <a:latin typeface="Calibri" panose="020F0502020204030204" pitchFamily="34" charset="0"/>
              </a:rPr>
              <a:t>Avoid early or late sowing </a:t>
            </a:r>
          </a:p>
          <a:p>
            <a:pPr marL="342900" indent="-342900">
              <a:buAutoNum type="arabicPeriod"/>
            </a:pPr>
            <a:r>
              <a:rPr lang="en-US" sz="1700" b="1" dirty="0">
                <a:solidFill>
                  <a:srgbClr val="840234"/>
                </a:solidFill>
                <a:latin typeface="Calibri" panose="020F0502020204030204" pitchFamily="34" charset="0"/>
              </a:rPr>
              <a:t>Harvest close to ground </a:t>
            </a:r>
          </a:p>
          <a:p>
            <a:pPr marL="342900" indent="-342900">
              <a:buAutoNum type="arabicPeriod"/>
            </a:pPr>
            <a:r>
              <a:rPr lang="en-US" sz="1700" b="1" dirty="0">
                <a:solidFill>
                  <a:srgbClr val="840234"/>
                </a:solidFill>
                <a:latin typeface="Calibri" panose="020F0502020204030204" pitchFamily="34" charset="0"/>
              </a:rPr>
              <a:t>Destruction of stubbles and burning before February</a:t>
            </a:r>
          </a:p>
          <a:p>
            <a:pPr marL="342900" indent="-342900">
              <a:buAutoNum type="arabicPeriod"/>
            </a:pPr>
            <a:r>
              <a:rPr lang="en-US" sz="1700" b="1" dirty="0">
                <a:solidFill>
                  <a:srgbClr val="840234"/>
                </a:solidFill>
                <a:latin typeface="Calibri" panose="020F0502020204030204" pitchFamily="34" charset="0"/>
              </a:rPr>
              <a:t>Flooding of field in Dec-Jan for 5 days and then deep ploughing</a:t>
            </a:r>
          </a:p>
          <a:p>
            <a:pPr marL="342900" indent="-342900">
              <a:buAutoNum type="arabicPeriod"/>
            </a:pPr>
            <a:r>
              <a:rPr lang="en-US" sz="1700" b="1" dirty="0">
                <a:solidFill>
                  <a:srgbClr val="840234"/>
                </a:solidFill>
                <a:latin typeface="Calibri" panose="020F0502020204030204" pitchFamily="34" charset="0"/>
              </a:rPr>
              <a:t>Destruction of egg masses </a:t>
            </a:r>
          </a:p>
          <a:p>
            <a:pPr marL="342900" indent="-342900">
              <a:buAutoNum type="arabicPeriod"/>
            </a:pPr>
            <a:endParaRPr lang="en-US" sz="1700" b="1" dirty="0">
              <a:solidFill>
                <a:srgbClr val="840234"/>
              </a:solidFill>
              <a:latin typeface="Calibri" panose="020F0502020204030204" pitchFamily="34" charset="0"/>
            </a:endParaRPr>
          </a:p>
        </p:txBody>
      </p:sp>
      <p:sp>
        <p:nvSpPr>
          <p:cNvPr id="23" name="TextBox 22"/>
          <p:cNvSpPr txBox="1"/>
          <p:nvPr/>
        </p:nvSpPr>
        <p:spPr>
          <a:xfrm>
            <a:off x="7478653" y="4315759"/>
            <a:ext cx="4821870" cy="3139321"/>
          </a:xfrm>
          <a:prstGeom prst="rect">
            <a:avLst/>
          </a:prstGeom>
          <a:noFill/>
        </p:spPr>
        <p:txBody>
          <a:bodyPr wrap="square" rtlCol="0">
            <a:spAutoFit/>
          </a:bodyPr>
          <a:lstStyle/>
          <a:p>
            <a:r>
              <a:rPr lang="en-US" sz="1600" b="1" dirty="0" err="1">
                <a:solidFill>
                  <a:srgbClr val="FEBED6"/>
                </a:solidFill>
                <a:latin typeface="Calibri" panose="020F0502020204030204" pitchFamily="34" charset="0"/>
              </a:rPr>
              <a:t>Spinetoram</a:t>
            </a:r>
            <a:endParaRPr lang="en-US" sz="1600" b="1" dirty="0">
              <a:solidFill>
                <a:srgbClr val="FEBED6"/>
              </a:solidFill>
              <a:latin typeface="Calibri" panose="020F0502020204030204" pitchFamily="34" charset="0"/>
            </a:endParaRPr>
          </a:p>
          <a:p>
            <a:r>
              <a:rPr lang="en-US" sz="1600" b="1" dirty="0" err="1">
                <a:solidFill>
                  <a:srgbClr val="FEBED6"/>
                </a:solidFill>
                <a:latin typeface="Calibri" panose="020F0502020204030204" pitchFamily="34" charset="0"/>
              </a:rPr>
              <a:t>Thiocyclam</a:t>
            </a:r>
            <a:r>
              <a:rPr lang="en-US" sz="1600" b="1" dirty="0">
                <a:solidFill>
                  <a:srgbClr val="FEBED6"/>
                </a:solidFill>
                <a:latin typeface="Calibri" panose="020F0502020204030204" pitchFamily="34" charset="0"/>
              </a:rPr>
              <a:t> Hydrogen Oxalate ( II )</a:t>
            </a:r>
          </a:p>
          <a:p>
            <a:pPr algn="ctr"/>
            <a:endParaRPr lang="en-US" sz="1100" b="1" dirty="0">
              <a:latin typeface="Calibri" panose="020F0502020204030204" pitchFamily="34" charset="0"/>
            </a:endParaRPr>
          </a:p>
          <a:p>
            <a:pPr algn="ctr"/>
            <a:r>
              <a:rPr lang="en-US" sz="2400" b="1" dirty="0">
                <a:solidFill>
                  <a:srgbClr val="FEBED6"/>
                </a:solidFill>
                <a:latin typeface="Calibri" panose="020F0502020204030204" pitchFamily="34" charset="0"/>
              </a:rPr>
              <a:t>Pesticides Exceeding MRL’s</a:t>
            </a:r>
          </a:p>
          <a:p>
            <a:endParaRPr lang="en-US" sz="1200" b="1" dirty="0">
              <a:solidFill>
                <a:srgbClr val="FEBED6"/>
              </a:solidFill>
              <a:latin typeface="Calibri" panose="020F0502020204030204" pitchFamily="34" charset="0"/>
            </a:endParaRPr>
          </a:p>
          <a:p>
            <a:r>
              <a:rPr lang="en-US" sz="1600" b="1" dirty="0" err="1">
                <a:solidFill>
                  <a:srgbClr val="FEBED6"/>
                </a:solidFill>
                <a:latin typeface="Calibri" panose="020F0502020204030204" pitchFamily="34" charset="0"/>
              </a:rPr>
              <a:t>Abamectin</a:t>
            </a:r>
            <a:r>
              <a:rPr lang="en-US" sz="1600" b="1" dirty="0">
                <a:solidFill>
                  <a:srgbClr val="B4C7E7"/>
                </a:solidFill>
                <a:latin typeface="Calibri" panose="020F0502020204030204" pitchFamily="34" charset="0"/>
              </a:rPr>
              <a:t> + </a:t>
            </a:r>
            <a:r>
              <a:rPr lang="en-US" sz="1600" b="1" dirty="0" err="1">
                <a:solidFill>
                  <a:srgbClr val="FFFF00"/>
                </a:solidFill>
                <a:latin typeface="Calibri" panose="020F0502020204030204" pitchFamily="34" charset="0"/>
              </a:rPr>
              <a:t>Thiamethoxam</a:t>
            </a:r>
            <a:r>
              <a:rPr lang="en-US" sz="1600" b="1" dirty="0">
                <a:solidFill>
                  <a:srgbClr val="FEBED6"/>
                </a:solidFill>
                <a:latin typeface="Calibri" panose="020F0502020204030204" pitchFamily="34" charset="0"/>
              </a:rPr>
              <a:t> ( </a:t>
            </a:r>
            <a:r>
              <a:rPr lang="en-US" sz="1600" b="1" dirty="0" err="1">
                <a:solidFill>
                  <a:srgbClr val="FEBED6"/>
                </a:solidFill>
                <a:latin typeface="Calibri" panose="020F0502020204030204" pitchFamily="34" charset="0"/>
              </a:rPr>
              <a:t>Ib</a:t>
            </a:r>
            <a:r>
              <a:rPr lang="en-US" sz="1600" b="1" dirty="0">
                <a:solidFill>
                  <a:srgbClr val="FEBED6"/>
                </a:solidFill>
                <a:latin typeface="Calibri" panose="020F0502020204030204" pitchFamily="34" charset="0"/>
              </a:rPr>
              <a:t> + II)</a:t>
            </a:r>
          </a:p>
          <a:p>
            <a:r>
              <a:rPr lang="en-US" sz="1600" b="1" dirty="0" err="1">
                <a:solidFill>
                  <a:srgbClr val="FEBED6"/>
                </a:solidFill>
                <a:latin typeface="Calibri" panose="020F0502020204030204" pitchFamily="34" charset="0"/>
              </a:rPr>
              <a:t>Abamectin</a:t>
            </a:r>
            <a:r>
              <a:rPr lang="en-US" sz="1600" b="1" dirty="0">
                <a:solidFill>
                  <a:srgbClr val="FEBED6"/>
                </a:solidFill>
                <a:latin typeface="Calibri" panose="020F0502020204030204" pitchFamily="34" charset="0"/>
              </a:rPr>
              <a:t> + </a:t>
            </a:r>
            <a:r>
              <a:rPr lang="en-US" sz="1600" b="1" dirty="0" err="1">
                <a:solidFill>
                  <a:srgbClr val="FFFF00"/>
                </a:solidFill>
                <a:latin typeface="Calibri" panose="020F0502020204030204" pitchFamily="34" charset="0"/>
              </a:rPr>
              <a:t>Triazophos</a:t>
            </a:r>
            <a:r>
              <a:rPr lang="en-US" sz="1600" b="1" dirty="0">
                <a:solidFill>
                  <a:srgbClr val="FEBED6"/>
                </a:solidFill>
                <a:latin typeface="Calibri" panose="020F0502020204030204" pitchFamily="34" charset="0"/>
              </a:rPr>
              <a:t> ( </a:t>
            </a:r>
            <a:r>
              <a:rPr lang="en-US" sz="1600" b="1" dirty="0" err="1">
                <a:solidFill>
                  <a:srgbClr val="FEBED6"/>
                </a:solidFill>
                <a:latin typeface="Calibri" panose="020F0502020204030204" pitchFamily="34" charset="0"/>
              </a:rPr>
              <a:t>Ib</a:t>
            </a:r>
            <a:r>
              <a:rPr lang="en-US" sz="1600" b="1" dirty="0">
                <a:solidFill>
                  <a:srgbClr val="FEBED6"/>
                </a:solidFill>
                <a:latin typeface="Calibri" panose="020F0502020204030204" pitchFamily="34" charset="0"/>
              </a:rPr>
              <a:t> + </a:t>
            </a:r>
            <a:r>
              <a:rPr lang="en-US" sz="1600" b="1" dirty="0" err="1">
                <a:solidFill>
                  <a:srgbClr val="FEBED6"/>
                </a:solidFill>
                <a:latin typeface="Calibri" panose="020F0502020204030204" pitchFamily="34" charset="0"/>
              </a:rPr>
              <a:t>Ib</a:t>
            </a:r>
            <a:r>
              <a:rPr lang="en-US" sz="1600" b="1" dirty="0">
                <a:solidFill>
                  <a:srgbClr val="FEBED6"/>
                </a:solidFill>
                <a:latin typeface="Calibri" panose="020F0502020204030204" pitchFamily="34" charset="0"/>
              </a:rPr>
              <a:t>)</a:t>
            </a:r>
          </a:p>
          <a:p>
            <a:r>
              <a:rPr lang="en-US" sz="1600" b="1" dirty="0" err="1">
                <a:solidFill>
                  <a:srgbClr val="FEBED6"/>
                </a:solidFill>
                <a:latin typeface="Calibri" panose="020F0502020204030204" pitchFamily="34" charset="0"/>
              </a:rPr>
              <a:t>Chlorantraniliprole</a:t>
            </a:r>
            <a:r>
              <a:rPr lang="en-US" sz="1600" b="1" dirty="0">
                <a:solidFill>
                  <a:srgbClr val="FEBED6"/>
                </a:solidFill>
                <a:latin typeface="Calibri" panose="020F0502020204030204" pitchFamily="34" charset="0"/>
              </a:rPr>
              <a:t> + </a:t>
            </a:r>
            <a:r>
              <a:rPr lang="en-US" sz="1600" b="1" dirty="0" err="1">
                <a:solidFill>
                  <a:srgbClr val="FFFF00"/>
                </a:solidFill>
                <a:latin typeface="Calibri" panose="020F0502020204030204" pitchFamily="34" charset="0"/>
              </a:rPr>
              <a:t>Thiamethoxam</a:t>
            </a:r>
            <a:r>
              <a:rPr lang="en-US" sz="1600" b="1" dirty="0">
                <a:solidFill>
                  <a:srgbClr val="FFFF00"/>
                </a:solidFill>
                <a:latin typeface="Calibri" panose="020F0502020204030204" pitchFamily="34" charset="0"/>
              </a:rPr>
              <a:t> </a:t>
            </a:r>
            <a:r>
              <a:rPr lang="en-US" sz="1600" b="1" dirty="0">
                <a:solidFill>
                  <a:srgbClr val="FEBED6"/>
                </a:solidFill>
                <a:latin typeface="Calibri" panose="020F0502020204030204" pitchFamily="34" charset="0"/>
              </a:rPr>
              <a:t> ( U + II )</a:t>
            </a:r>
          </a:p>
          <a:p>
            <a:r>
              <a:rPr lang="en-US" sz="1600" b="1" dirty="0" err="1">
                <a:solidFill>
                  <a:srgbClr val="FEBED6"/>
                </a:solidFill>
                <a:latin typeface="Calibri" panose="020F0502020204030204" pitchFamily="34" charset="0"/>
              </a:rPr>
              <a:t>Chlorpyrifos</a:t>
            </a:r>
            <a:r>
              <a:rPr lang="en-US" sz="1600" b="1" dirty="0">
                <a:solidFill>
                  <a:srgbClr val="FEBED6"/>
                </a:solidFill>
                <a:latin typeface="Calibri" panose="020F0502020204030204" pitchFamily="34" charset="0"/>
              </a:rPr>
              <a:t> + </a:t>
            </a:r>
            <a:r>
              <a:rPr lang="en-US" sz="1600" b="1" dirty="0" err="1">
                <a:solidFill>
                  <a:srgbClr val="FFFF00"/>
                </a:solidFill>
                <a:latin typeface="Calibri" panose="020F0502020204030204" pitchFamily="34" charset="0"/>
              </a:rPr>
              <a:t>Triazophos</a:t>
            </a:r>
            <a:r>
              <a:rPr lang="en-US" sz="1600" b="1" dirty="0">
                <a:solidFill>
                  <a:srgbClr val="FEBED6"/>
                </a:solidFill>
                <a:latin typeface="Calibri" panose="020F0502020204030204" pitchFamily="34" charset="0"/>
              </a:rPr>
              <a:t> ( II + </a:t>
            </a:r>
            <a:r>
              <a:rPr lang="en-US" sz="1600" b="1" dirty="0" err="1">
                <a:solidFill>
                  <a:srgbClr val="FEBED6"/>
                </a:solidFill>
                <a:latin typeface="Calibri" panose="020F0502020204030204" pitchFamily="34" charset="0"/>
              </a:rPr>
              <a:t>Ib</a:t>
            </a:r>
            <a:r>
              <a:rPr lang="en-US" sz="1600" b="1" dirty="0">
                <a:solidFill>
                  <a:srgbClr val="FEBED6"/>
                </a:solidFill>
                <a:latin typeface="Calibri" panose="020F0502020204030204" pitchFamily="34" charset="0"/>
              </a:rPr>
              <a:t>)</a:t>
            </a:r>
          </a:p>
          <a:p>
            <a:r>
              <a:rPr lang="en-US" sz="1600" b="1" dirty="0" err="1">
                <a:solidFill>
                  <a:srgbClr val="FFFF00"/>
                </a:solidFill>
                <a:latin typeface="Calibri" panose="020F0502020204030204" pitchFamily="34" charset="0"/>
              </a:rPr>
              <a:t>Triazophos</a:t>
            </a:r>
            <a:r>
              <a:rPr lang="en-US" sz="1600" b="1" dirty="0">
                <a:solidFill>
                  <a:srgbClr val="FFFF00"/>
                </a:solidFill>
                <a:latin typeface="Calibri" panose="020F0502020204030204" pitchFamily="34" charset="0"/>
              </a:rPr>
              <a:t> ( </a:t>
            </a:r>
            <a:r>
              <a:rPr lang="en-US" sz="1600" b="1" dirty="0" err="1">
                <a:solidFill>
                  <a:srgbClr val="FFFF00"/>
                </a:solidFill>
                <a:latin typeface="Calibri" panose="020F0502020204030204" pitchFamily="34" charset="0"/>
              </a:rPr>
              <a:t>Ib</a:t>
            </a:r>
            <a:r>
              <a:rPr lang="en-US" sz="1600" b="1" dirty="0">
                <a:solidFill>
                  <a:srgbClr val="FFFF00"/>
                </a:solidFill>
                <a:latin typeface="Calibri" panose="020F0502020204030204" pitchFamily="34" charset="0"/>
              </a:rPr>
              <a:t>)</a:t>
            </a:r>
          </a:p>
          <a:p>
            <a:endParaRPr lang="en-US" sz="1600" b="1" dirty="0">
              <a:solidFill>
                <a:srgbClr val="FEBED6"/>
              </a:solidFill>
              <a:latin typeface="Calibri" panose="020F0502020204030204" pitchFamily="34" charset="0"/>
            </a:endParaRPr>
          </a:p>
          <a:p>
            <a:pPr marL="342900" indent="-342900">
              <a:buAutoNum type="arabicPeriod"/>
            </a:pPr>
            <a:endParaRPr lang="en-US" sz="1600" b="1" dirty="0">
              <a:solidFill>
                <a:srgbClr val="FEBED6"/>
              </a:solidFill>
              <a:latin typeface="Calibri" panose="020F0502020204030204" pitchFamily="34" charset="0"/>
            </a:endParaRPr>
          </a:p>
        </p:txBody>
      </p:sp>
      <p:sp>
        <p:nvSpPr>
          <p:cNvPr id="21" name="TextBox 20"/>
          <p:cNvSpPr txBox="1"/>
          <p:nvPr/>
        </p:nvSpPr>
        <p:spPr>
          <a:xfrm>
            <a:off x="1" y="1350071"/>
            <a:ext cx="4876132" cy="2308324"/>
          </a:xfrm>
          <a:prstGeom prst="rect">
            <a:avLst/>
          </a:prstGeom>
          <a:noFill/>
        </p:spPr>
        <p:txBody>
          <a:bodyPr wrap="square" rtlCol="0">
            <a:spAutoFit/>
          </a:bodyPr>
          <a:lstStyle/>
          <a:p>
            <a:pPr marL="342900" indent="-342900">
              <a:buFont typeface="+mj-lt"/>
              <a:buAutoNum type="arabicPeriod"/>
            </a:pPr>
            <a:r>
              <a:rPr lang="en-US" b="1" dirty="0">
                <a:solidFill>
                  <a:srgbClr val="002060"/>
                </a:solidFill>
                <a:latin typeface="Calibri" panose="020F0502020204030204" pitchFamily="34" charset="0"/>
              </a:rPr>
              <a:t>S. </a:t>
            </a:r>
            <a:r>
              <a:rPr lang="en-US" b="1" dirty="0" err="1">
                <a:solidFill>
                  <a:srgbClr val="002060"/>
                </a:solidFill>
                <a:latin typeface="Calibri" panose="020F0502020204030204" pitchFamily="34" charset="0"/>
              </a:rPr>
              <a:t>incertulas</a:t>
            </a:r>
            <a:r>
              <a:rPr lang="en-US" b="1" dirty="0">
                <a:solidFill>
                  <a:srgbClr val="002060"/>
                </a:solidFill>
                <a:latin typeface="Calibri" panose="020F0502020204030204" pitchFamily="34" charset="0"/>
              </a:rPr>
              <a:t> (YSB) and S. </a:t>
            </a:r>
            <a:r>
              <a:rPr lang="en-US" b="1" dirty="0" err="1">
                <a:solidFill>
                  <a:srgbClr val="002060"/>
                </a:solidFill>
                <a:latin typeface="Calibri" panose="020F0502020204030204" pitchFamily="34" charset="0"/>
              </a:rPr>
              <a:t>innotata</a:t>
            </a:r>
            <a:r>
              <a:rPr lang="en-US" b="1" dirty="0">
                <a:solidFill>
                  <a:srgbClr val="002060"/>
                </a:solidFill>
                <a:latin typeface="Calibri" panose="020F0502020204030204" pitchFamily="34" charset="0"/>
              </a:rPr>
              <a:t> (WSB) are major pests. The other two are minor.</a:t>
            </a:r>
          </a:p>
          <a:p>
            <a:pPr marL="342900" indent="-342900">
              <a:buFont typeface="+mj-lt"/>
              <a:buAutoNum type="arabicPeriod"/>
            </a:pPr>
            <a:r>
              <a:rPr lang="en-US" b="1" dirty="0">
                <a:solidFill>
                  <a:srgbClr val="002060"/>
                </a:solidFill>
                <a:latin typeface="Calibri" panose="020F0502020204030204" pitchFamily="34" charset="0"/>
              </a:rPr>
              <a:t>Can be very destructive with yield loss varying between 5-90%</a:t>
            </a:r>
          </a:p>
          <a:p>
            <a:pPr marL="342900" indent="-342900">
              <a:buFont typeface="+mj-lt"/>
              <a:buAutoNum type="arabicPeriod"/>
            </a:pPr>
            <a:r>
              <a:rPr lang="en-US" b="1" dirty="0">
                <a:solidFill>
                  <a:srgbClr val="002060"/>
                </a:solidFill>
                <a:latin typeface="Calibri" panose="020F0502020204030204" pitchFamily="34" charset="0"/>
              </a:rPr>
              <a:t>Hibernates in stubbles and becomes active from mid March to mid May</a:t>
            </a:r>
          </a:p>
          <a:p>
            <a:pPr marL="342900" indent="-342900">
              <a:buFont typeface="+mj-lt"/>
              <a:buAutoNum type="arabicPeriod"/>
            </a:pPr>
            <a:r>
              <a:rPr lang="en-US" b="1" dirty="0">
                <a:solidFill>
                  <a:srgbClr val="002060"/>
                </a:solidFill>
                <a:latin typeface="Calibri" panose="020F0502020204030204" pitchFamily="34" charset="0"/>
              </a:rPr>
              <a:t>Infestation starts in nursery and thereafter maximizes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927" y="3848847"/>
            <a:ext cx="2532834" cy="299609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97" t="3918" r="46185" b="5734"/>
          <a:stretch/>
        </p:blipFill>
        <p:spPr>
          <a:xfrm>
            <a:off x="4827227" y="865665"/>
            <a:ext cx="2546921" cy="2999433"/>
          </a:xfrm>
          <a:prstGeom prst="rect">
            <a:avLst/>
          </a:prstGeom>
        </p:spPr>
      </p:pic>
    </p:spTree>
    <p:extLst>
      <p:ext uri="{BB962C8B-B14F-4D97-AF65-F5344CB8AC3E}">
        <p14:creationId xmlns:p14="http://schemas.microsoft.com/office/powerpoint/2010/main" val="1753898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Calibri" panose="020F0502020204030204" pitchFamily="34" charset="0"/>
            </a:endParaRPr>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9" name="Rectangle 8"/>
          <p:cNvSpPr/>
          <p:nvPr/>
        </p:nvSpPr>
        <p:spPr>
          <a:xfrm>
            <a:off x="0" y="6531"/>
            <a:ext cx="12192000" cy="8591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13" name="TextBox 12"/>
          <p:cNvSpPr txBox="1"/>
          <p:nvPr/>
        </p:nvSpPr>
        <p:spPr>
          <a:xfrm>
            <a:off x="-2177" y="-31785"/>
            <a:ext cx="12192000" cy="892552"/>
          </a:xfrm>
          <a:prstGeom prst="rect">
            <a:avLst/>
          </a:prstGeom>
          <a:solidFill>
            <a:srgbClr val="3988D0"/>
          </a:solidFill>
        </p:spPr>
        <p:txBody>
          <a:bodyPr wrap="square" rtlCol="0">
            <a:spAutoFit/>
          </a:bodyPr>
          <a:lstStyle/>
          <a:p>
            <a:pPr algn="ctr"/>
            <a:r>
              <a:rPr lang="en-US" sz="2400" b="1" dirty="0">
                <a:latin typeface="Calibri" panose="020F0502020204030204" pitchFamily="34" charset="0"/>
              </a:rPr>
              <a:t>Integrated Management of </a:t>
            </a:r>
            <a:r>
              <a:rPr lang="en-US" sz="2400" b="1" dirty="0" err="1">
                <a:latin typeface="Calibri" panose="020F0502020204030204" pitchFamily="34" charset="0"/>
              </a:rPr>
              <a:t>Whitebacked</a:t>
            </a:r>
            <a:r>
              <a:rPr lang="en-US" sz="2400" b="1" dirty="0">
                <a:latin typeface="Calibri" panose="020F0502020204030204" pitchFamily="34" charset="0"/>
              </a:rPr>
              <a:t> </a:t>
            </a:r>
            <a:r>
              <a:rPr lang="en-US" sz="2400" b="1" dirty="0" err="1">
                <a:latin typeface="Calibri" panose="020F0502020204030204" pitchFamily="34" charset="0"/>
              </a:rPr>
              <a:t>Planthopper</a:t>
            </a:r>
            <a:r>
              <a:rPr lang="en-US" sz="2400" b="1" dirty="0">
                <a:latin typeface="Calibri" panose="020F0502020204030204" pitchFamily="34" charset="0"/>
              </a:rPr>
              <a:t> </a:t>
            </a:r>
          </a:p>
          <a:p>
            <a:pPr algn="ctr"/>
            <a:r>
              <a:rPr lang="en-US" sz="2400" b="1" dirty="0">
                <a:latin typeface="Calibri" panose="020F0502020204030204" pitchFamily="34" charset="0"/>
              </a:rPr>
              <a:t>(</a:t>
            </a:r>
            <a:r>
              <a:rPr lang="en-US" sz="2400" b="1" dirty="0" err="1">
                <a:latin typeface="Calibri" panose="020F0502020204030204" pitchFamily="34" charset="0"/>
              </a:rPr>
              <a:t>Sogottella</a:t>
            </a:r>
            <a:r>
              <a:rPr lang="en-US" sz="2400" b="1" dirty="0">
                <a:latin typeface="Calibri" panose="020F0502020204030204" pitchFamily="34" charset="0"/>
              </a:rPr>
              <a:t> </a:t>
            </a:r>
            <a:r>
              <a:rPr lang="en-US" sz="2400" b="1" dirty="0" err="1">
                <a:latin typeface="Calibri" panose="020F0502020204030204" pitchFamily="34" charset="0"/>
              </a:rPr>
              <a:t>furcifera</a:t>
            </a:r>
            <a:r>
              <a:rPr lang="en-US" sz="2400" b="1" dirty="0">
                <a:latin typeface="Calibri" panose="020F0502020204030204" pitchFamily="34" charset="0"/>
              </a:rPr>
              <a:t> and S. </a:t>
            </a:r>
            <a:r>
              <a:rPr lang="en-US" sz="2400" b="1" dirty="0" err="1">
                <a:latin typeface="Calibri" panose="020F0502020204030204" pitchFamily="34" charset="0"/>
              </a:rPr>
              <a:t>catoptron</a:t>
            </a:r>
            <a:r>
              <a:rPr lang="en-US" sz="2800" b="1" dirty="0">
                <a:latin typeface="Calibri" panose="020F0502020204030204" pitchFamily="34" charset="0"/>
              </a:rPr>
              <a:t>)</a:t>
            </a:r>
          </a:p>
        </p:txBody>
      </p:sp>
      <p:sp>
        <p:nvSpPr>
          <p:cNvPr id="14" name="TextBox 13"/>
          <p:cNvSpPr txBox="1"/>
          <p:nvPr/>
        </p:nvSpPr>
        <p:spPr>
          <a:xfrm>
            <a:off x="3348" y="903048"/>
            <a:ext cx="4823879" cy="461665"/>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rPr>
              <a:t>Importance/Symptoms</a:t>
            </a:r>
          </a:p>
        </p:txBody>
      </p:sp>
      <p:sp>
        <p:nvSpPr>
          <p:cNvPr id="16" name="TextBox 15"/>
          <p:cNvSpPr txBox="1"/>
          <p:nvPr/>
        </p:nvSpPr>
        <p:spPr>
          <a:xfrm>
            <a:off x="7356064" y="886796"/>
            <a:ext cx="4823879" cy="461665"/>
          </a:xfrm>
          <a:prstGeom prst="rect">
            <a:avLst/>
          </a:prstGeom>
          <a:noFill/>
        </p:spPr>
        <p:txBody>
          <a:bodyPr wrap="square" rtlCol="0">
            <a:spAutoFit/>
          </a:bodyPr>
          <a:lstStyle/>
          <a:p>
            <a:pPr algn="ctr"/>
            <a:r>
              <a:rPr lang="en-US" sz="2400" b="1" dirty="0">
                <a:solidFill>
                  <a:srgbClr val="840234"/>
                </a:solidFill>
                <a:latin typeface="Calibri" panose="020F0502020204030204" pitchFamily="34" charset="0"/>
              </a:rPr>
              <a:t>Cultural/Management</a:t>
            </a:r>
          </a:p>
        </p:txBody>
      </p:sp>
      <p:sp>
        <p:nvSpPr>
          <p:cNvPr id="17" name="TextBox 16"/>
          <p:cNvSpPr txBox="1"/>
          <p:nvPr/>
        </p:nvSpPr>
        <p:spPr>
          <a:xfrm>
            <a:off x="-111873" y="3929198"/>
            <a:ext cx="4823879" cy="461665"/>
          </a:xfrm>
          <a:prstGeom prst="rect">
            <a:avLst/>
          </a:prstGeom>
          <a:noFill/>
        </p:spPr>
        <p:txBody>
          <a:bodyPr wrap="square" rtlCol="0">
            <a:spAutoFit/>
          </a:bodyPr>
          <a:lstStyle/>
          <a:p>
            <a:pPr algn="ctr"/>
            <a:r>
              <a:rPr lang="en-US" sz="2400" b="1" dirty="0">
                <a:solidFill>
                  <a:srgbClr val="B4C7E7"/>
                </a:solidFill>
                <a:latin typeface="Calibri" panose="020F0502020204030204" pitchFamily="34" charset="0"/>
              </a:rPr>
              <a:t>Approved Pesticides</a:t>
            </a:r>
          </a:p>
        </p:txBody>
      </p:sp>
      <p:sp>
        <p:nvSpPr>
          <p:cNvPr id="20" name="TextBox 19"/>
          <p:cNvSpPr txBox="1"/>
          <p:nvPr/>
        </p:nvSpPr>
        <p:spPr>
          <a:xfrm>
            <a:off x="139672" y="4224360"/>
            <a:ext cx="4553243" cy="2677656"/>
          </a:xfrm>
          <a:prstGeom prst="rect">
            <a:avLst/>
          </a:prstGeom>
          <a:noFill/>
        </p:spPr>
        <p:txBody>
          <a:bodyPr wrap="square" rtlCol="0">
            <a:spAutoFit/>
          </a:bodyPr>
          <a:lstStyle/>
          <a:p>
            <a:r>
              <a:rPr lang="en-US" sz="1400" b="1" dirty="0" err="1">
                <a:solidFill>
                  <a:srgbClr val="B4C7E7"/>
                </a:solidFill>
                <a:latin typeface="Calibri" panose="020F0502020204030204" pitchFamily="34" charset="0"/>
              </a:rPr>
              <a:t>Buprofezin</a:t>
            </a:r>
            <a:r>
              <a:rPr lang="en-US" sz="1400" b="1" dirty="0">
                <a:solidFill>
                  <a:srgbClr val="B4C7E7"/>
                </a:solidFill>
                <a:latin typeface="Calibri" panose="020F0502020204030204" pitchFamily="34" charset="0"/>
              </a:rPr>
              <a:t> (III)</a:t>
            </a:r>
          </a:p>
          <a:p>
            <a:r>
              <a:rPr lang="en-US" sz="1400" b="1" dirty="0" err="1">
                <a:solidFill>
                  <a:srgbClr val="B4C7E7"/>
                </a:solidFill>
                <a:latin typeface="Calibri" panose="020F0502020204030204" pitchFamily="34" charset="0"/>
              </a:rPr>
              <a:t>Buprofezin</a:t>
            </a:r>
            <a:r>
              <a:rPr lang="en-US" sz="1400" b="1" dirty="0">
                <a:solidFill>
                  <a:srgbClr val="B4C7E7"/>
                </a:solidFill>
                <a:latin typeface="Calibri" panose="020F0502020204030204" pitchFamily="34" charset="0"/>
              </a:rPr>
              <a:t> + </a:t>
            </a:r>
            <a:r>
              <a:rPr lang="en-US" sz="1400" b="1" dirty="0" err="1">
                <a:solidFill>
                  <a:srgbClr val="B4C7E7"/>
                </a:solidFill>
                <a:latin typeface="Calibri" panose="020F0502020204030204" pitchFamily="34" charset="0"/>
              </a:rPr>
              <a:t>Abamectin</a:t>
            </a:r>
            <a:r>
              <a:rPr lang="en-US" sz="1400" b="1" dirty="0">
                <a:solidFill>
                  <a:srgbClr val="B4C7E7"/>
                </a:solidFill>
                <a:latin typeface="Calibri" panose="020F0502020204030204" pitchFamily="34" charset="0"/>
              </a:rPr>
              <a:t>  ( III + </a:t>
            </a:r>
            <a:r>
              <a:rPr lang="en-US" sz="1400" b="1" dirty="0" err="1">
                <a:solidFill>
                  <a:srgbClr val="B4C7E7"/>
                </a:solidFill>
                <a:latin typeface="Calibri" panose="020F0502020204030204" pitchFamily="34" charset="0"/>
              </a:rPr>
              <a:t>Ib</a:t>
            </a:r>
            <a:r>
              <a:rPr lang="en-US" sz="1400" b="1" dirty="0">
                <a:solidFill>
                  <a:srgbClr val="B4C7E7"/>
                </a:solidFill>
                <a:latin typeface="Calibri" panose="020F0502020204030204" pitchFamily="34" charset="0"/>
              </a:rPr>
              <a:t> )</a:t>
            </a:r>
          </a:p>
          <a:p>
            <a:r>
              <a:rPr lang="en-US" sz="1400" b="1" dirty="0" err="1">
                <a:solidFill>
                  <a:srgbClr val="B4C7E7"/>
                </a:solidFill>
                <a:latin typeface="Calibri" panose="020F0502020204030204" pitchFamily="34" charset="0"/>
              </a:rPr>
              <a:t>Buprofezin</a:t>
            </a:r>
            <a:r>
              <a:rPr lang="en-US" sz="1400" b="1" dirty="0">
                <a:solidFill>
                  <a:srgbClr val="B4C7E7"/>
                </a:solidFill>
                <a:latin typeface="Calibri" panose="020F0502020204030204" pitchFamily="34" charset="0"/>
              </a:rPr>
              <a:t> + </a:t>
            </a:r>
            <a:r>
              <a:rPr lang="en-US" sz="1400" b="1" dirty="0" err="1">
                <a:solidFill>
                  <a:srgbClr val="B4C7E7"/>
                </a:solidFill>
                <a:latin typeface="Calibri" panose="020F0502020204030204" pitchFamily="34" charset="0"/>
              </a:rPr>
              <a:t>Acephate</a:t>
            </a:r>
            <a:r>
              <a:rPr lang="en-US" sz="1400" b="1" dirty="0">
                <a:solidFill>
                  <a:srgbClr val="B4C7E7"/>
                </a:solidFill>
                <a:latin typeface="Calibri" panose="020F0502020204030204" pitchFamily="34" charset="0"/>
              </a:rPr>
              <a:t>  ( III + II )</a:t>
            </a:r>
          </a:p>
          <a:p>
            <a:r>
              <a:rPr lang="en-US" sz="1400" b="1" dirty="0" err="1">
                <a:solidFill>
                  <a:srgbClr val="B4C7E7"/>
                </a:solidFill>
                <a:latin typeface="Calibri" panose="020F0502020204030204" pitchFamily="34" charset="0"/>
              </a:rPr>
              <a:t>Buprofezin</a:t>
            </a:r>
            <a:r>
              <a:rPr lang="en-US" sz="1400" b="1" dirty="0">
                <a:solidFill>
                  <a:srgbClr val="B4C7E7"/>
                </a:solidFill>
                <a:latin typeface="Calibri" panose="020F0502020204030204" pitchFamily="34" charset="0"/>
              </a:rPr>
              <a:t> + </a:t>
            </a:r>
            <a:r>
              <a:rPr lang="en-US" sz="1400" b="1" dirty="0" err="1">
                <a:solidFill>
                  <a:srgbClr val="B4C7E7"/>
                </a:solidFill>
                <a:latin typeface="Calibri" panose="020F0502020204030204" pitchFamily="34" charset="0"/>
              </a:rPr>
              <a:t>Isoprocarb</a:t>
            </a:r>
            <a:r>
              <a:rPr lang="en-US" sz="1400" b="1" dirty="0">
                <a:solidFill>
                  <a:srgbClr val="B4C7E7"/>
                </a:solidFill>
                <a:latin typeface="Calibri" panose="020F0502020204030204" pitchFamily="34" charset="0"/>
              </a:rPr>
              <a:t> ( III + II )</a:t>
            </a:r>
          </a:p>
          <a:p>
            <a:r>
              <a:rPr lang="en-US" sz="1400" b="1" dirty="0" err="1">
                <a:solidFill>
                  <a:srgbClr val="B4C7E7"/>
                </a:solidFill>
                <a:latin typeface="Calibri" panose="020F0502020204030204" pitchFamily="34" charset="0"/>
              </a:rPr>
              <a:t>Buprofezin</a:t>
            </a:r>
            <a:r>
              <a:rPr lang="en-US" sz="1400" b="1" dirty="0">
                <a:solidFill>
                  <a:srgbClr val="B4C7E7"/>
                </a:solidFill>
                <a:latin typeface="Calibri" panose="020F0502020204030204" pitchFamily="34" charset="0"/>
              </a:rPr>
              <a:t> + </a:t>
            </a:r>
            <a:r>
              <a:rPr lang="en-US" sz="1400" b="1" dirty="0" err="1">
                <a:solidFill>
                  <a:srgbClr val="B4C7E7"/>
                </a:solidFill>
                <a:latin typeface="Calibri" panose="020F0502020204030204" pitchFamily="34" charset="0"/>
              </a:rPr>
              <a:t>Metolcarb</a:t>
            </a:r>
            <a:r>
              <a:rPr lang="en-US" sz="1400" b="1" dirty="0">
                <a:solidFill>
                  <a:srgbClr val="B4C7E7"/>
                </a:solidFill>
                <a:latin typeface="Calibri" panose="020F0502020204030204" pitchFamily="34" charset="0"/>
              </a:rPr>
              <a:t> ( III + II )</a:t>
            </a:r>
          </a:p>
          <a:p>
            <a:r>
              <a:rPr lang="en-US" sz="1400" b="1" dirty="0" err="1">
                <a:solidFill>
                  <a:srgbClr val="B4C7E7"/>
                </a:solidFill>
                <a:latin typeface="Calibri" panose="020F0502020204030204" pitchFamily="34" charset="0"/>
              </a:rPr>
              <a:t>Buprofezin</a:t>
            </a:r>
            <a:r>
              <a:rPr lang="en-US" sz="1400" b="1" dirty="0">
                <a:solidFill>
                  <a:srgbClr val="B4C7E7"/>
                </a:solidFill>
                <a:latin typeface="Calibri" panose="020F0502020204030204" pitchFamily="34" charset="0"/>
              </a:rPr>
              <a:t> + </a:t>
            </a:r>
            <a:r>
              <a:rPr lang="en-US" sz="1400" b="1" dirty="0" err="1">
                <a:solidFill>
                  <a:srgbClr val="B4C7E7"/>
                </a:solidFill>
                <a:latin typeface="Calibri" panose="020F0502020204030204" pitchFamily="34" charset="0"/>
              </a:rPr>
              <a:t>Nitenpyram</a:t>
            </a:r>
            <a:r>
              <a:rPr lang="en-US" sz="1400" b="1" dirty="0">
                <a:solidFill>
                  <a:srgbClr val="B4C7E7"/>
                </a:solidFill>
                <a:latin typeface="Calibri" panose="020F0502020204030204" pitchFamily="34" charset="0"/>
              </a:rPr>
              <a:t> ( III + II )</a:t>
            </a:r>
          </a:p>
          <a:p>
            <a:r>
              <a:rPr lang="en-US" sz="1400" b="1" dirty="0" err="1">
                <a:solidFill>
                  <a:srgbClr val="B4C7E7"/>
                </a:solidFill>
                <a:latin typeface="Calibri" panose="020F0502020204030204" pitchFamily="34" charset="0"/>
              </a:rPr>
              <a:t>Carbosulfan</a:t>
            </a:r>
            <a:r>
              <a:rPr lang="en-US" sz="1400" b="1" dirty="0">
                <a:solidFill>
                  <a:srgbClr val="B4C7E7"/>
                </a:solidFill>
                <a:latin typeface="Calibri" panose="020F0502020204030204" pitchFamily="34" charset="0"/>
              </a:rPr>
              <a:t> ( II )</a:t>
            </a:r>
          </a:p>
          <a:p>
            <a:r>
              <a:rPr lang="en-US" sz="1400" b="1" dirty="0" err="1">
                <a:solidFill>
                  <a:srgbClr val="B4C7E7"/>
                </a:solidFill>
                <a:latin typeface="Calibri" panose="020F0502020204030204" pitchFamily="34" charset="0"/>
              </a:rPr>
              <a:t>Chlorofenapyr</a:t>
            </a:r>
            <a:r>
              <a:rPr lang="en-US" sz="1400" b="1" dirty="0">
                <a:solidFill>
                  <a:srgbClr val="B4C7E7"/>
                </a:solidFill>
                <a:latin typeface="Calibri" panose="020F0502020204030204" pitchFamily="34" charset="0"/>
              </a:rPr>
              <a:t> + </a:t>
            </a:r>
            <a:r>
              <a:rPr lang="en-US" sz="1400" b="1" dirty="0" err="1">
                <a:solidFill>
                  <a:srgbClr val="B4C7E7"/>
                </a:solidFill>
                <a:latin typeface="Calibri" panose="020F0502020204030204" pitchFamily="34" charset="0"/>
              </a:rPr>
              <a:t>Spinosad</a:t>
            </a:r>
            <a:r>
              <a:rPr lang="en-US" sz="1400" b="1" dirty="0">
                <a:solidFill>
                  <a:srgbClr val="B4C7E7"/>
                </a:solidFill>
                <a:latin typeface="Calibri" panose="020F0502020204030204" pitchFamily="34" charset="0"/>
              </a:rPr>
              <a:t>  ( II + III )</a:t>
            </a:r>
          </a:p>
          <a:p>
            <a:r>
              <a:rPr lang="en-US" sz="1400" b="1" dirty="0" err="1">
                <a:solidFill>
                  <a:srgbClr val="B4C7E7"/>
                </a:solidFill>
                <a:latin typeface="Calibri" panose="020F0502020204030204" pitchFamily="34" charset="0"/>
              </a:rPr>
              <a:t>Dinotefuran</a:t>
            </a:r>
            <a:r>
              <a:rPr lang="en-US" sz="1400" b="1" dirty="0">
                <a:solidFill>
                  <a:srgbClr val="B4C7E7"/>
                </a:solidFill>
                <a:latin typeface="Calibri" panose="020F0502020204030204" pitchFamily="34" charset="0"/>
              </a:rPr>
              <a:t> + </a:t>
            </a:r>
            <a:r>
              <a:rPr lang="en-US" sz="1400" b="1" dirty="0" err="1">
                <a:solidFill>
                  <a:srgbClr val="B4C7E7"/>
                </a:solidFill>
                <a:latin typeface="Calibri" panose="020F0502020204030204" pitchFamily="34" charset="0"/>
              </a:rPr>
              <a:t>Pymetrozine</a:t>
            </a:r>
            <a:r>
              <a:rPr lang="en-US" sz="1400" b="1" dirty="0">
                <a:solidFill>
                  <a:srgbClr val="B4C7E7"/>
                </a:solidFill>
                <a:latin typeface="Calibri" panose="020F0502020204030204" pitchFamily="34" charset="0"/>
              </a:rPr>
              <a:t> ( III + III )</a:t>
            </a:r>
          </a:p>
          <a:p>
            <a:r>
              <a:rPr lang="en-US" sz="1400" b="1" dirty="0" err="1">
                <a:solidFill>
                  <a:srgbClr val="B4C7E7"/>
                </a:solidFill>
                <a:latin typeface="Calibri" panose="020F0502020204030204" pitchFamily="34" charset="0"/>
              </a:rPr>
              <a:t>Fenobucarb</a:t>
            </a:r>
            <a:r>
              <a:rPr lang="en-US" sz="1400" b="1" dirty="0">
                <a:solidFill>
                  <a:srgbClr val="B4C7E7"/>
                </a:solidFill>
                <a:latin typeface="Calibri" panose="020F0502020204030204" pitchFamily="34" charset="0"/>
              </a:rPr>
              <a:t> (II)</a:t>
            </a:r>
          </a:p>
          <a:p>
            <a:r>
              <a:rPr lang="en-US" sz="1400" b="1" dirty="0" err="1">
                <a:solidFill>
                  <a:srgbClr val="B4C7E7"/>
                </a:solidFill>
                <a:latin typeface="Calibri" panose="020F0502020204030204" pitchFamily="34" charset="0"/>
              </a:rPr>
              <a:t>Fenobucarb</a:t>
            </a:r>
            <a:r>
              <a:rPr lang="en-US" sz="1400" b="1" dirty="0">
                <a:solidFill>
                  <a:srgbClr val="B4C7E7"/>
                </a:solidFill>
                <a:latin typeface="Calibri" panose="020F0502020204030204" pitchFamily="34" charset="0"/>
              </a:rPr>
              <a:t>  +  </a:t>
            </a:r>
            <a:r>
              <a:rPr lang="en-US" sz="1400" b="1" dirty="0" err="1">
                <a:solidFill>
                  <a:srgbClr val="B4C7E7"/>
                </a:solidFill>
                <a:latin typeface="Calibri" panose="020F0502020204030204" pitchFamily="34" charset="0"/>
              </a:rPr>
              <a:t>Buprofezin</a:t>
            </a:r>
            <a:r>
              <a:rPr lang="en-US" sz="1400" b="1" dirty="0">
                <a:solidFill>
                  <a:srgbClr val="B4C7E7"/>
                </a:solidFill>
                <a:latin typeface="Calibri" panose="020F0502020204030204" pitchFamily="34" charset="0"/>
              </a:rPr>
              <a:t> ( II + III )</a:t>
            </a:r>
          </a:p>
          <a:p>
            <a:r>
              <a:rPr lang="en-US" sz="1400" b="1" dirty="0" err="1">
                <a:solidFill>
                  <a:srgbClr val="B4C7E7"/>
                </a:solidFill>
                <a:latin typeface="Calibri" panose="020F0502020204030204" pitchFamily="34" charset="0"/>
              </a:rPr>
              <a:t>Flonicamid</a:t>
            </a:r>
            <a:r>
              <a:rPr lang="en-US" sz="1400" b="1" dirty="0">
                <a:solidFill>
                  <a:srgbClr val="B4C7E7"/>
                </a:solidFill>
                <a:latin typeface="Calibri" panose="020F0502020204030204" pitchFamily="34" charset="0"/>
              </a:rPr>
              <a:t> ( II )</a:t>
            </a:r>
          </a:p>
        </p:txBody>
      </p:sp>
      <p:sp>
        <p:nvSpPr>
          <p:cNvPr id="22" name="TextBox 21"/>
          <p:cNvSpPr txBox="1"/>
          <p:nvPr/>
        </p:nvSpPr>
        <p:spPr>
          <a:xfrm>
            <a:off x="7470616" y="1283232"/>
            <a:ext cx="4821870" cy="2062103"/>
          </a:xfrm>
          <a:prstGeom prst="rect">
            <a:avLst/>
          </a:prstGeom>
          <a:noFill/>
        </p:spPr>
        <p:txBody>
          <a:bodyPr wrap="square" rtlCol="0">
            <a:spAutoFit/>
          </a:bodyPr>
          <a:lstStyle/>
          <a:p>
            <a:pPr marL="342900" indent="-342900">
              <a:buAutoNum type="arabicPeriod"/>
            </a:pPr>
            <a:r>
              <a:rPr lang="en-US" b="1" dirty="0">
                <a:solidFill>
                  <a:srgbClr val="840234"/>
                </a:solidFill>
                <a:latin typeface="Calibri" panose="020F0502020204030204" pitchFamily="34" charset="0"/>
              </a:rPr>
              <a:t>Fertilizer management as nitrogen influences host-insect interaction </a:t>
            </a:r>
          </a:p>
          <a:p>
            <a:pPr marL="342900" indent="-342900">
              <a:buAutoNum type="arabicPeriod"/>
            </a:pPr>
            <a:r>
              <a:rPr lang="en-US" b="1" dirty="0">
                <a:solidFill>
                  <a:srgbClr val="840234"/>
                </a:solidFill>
                <a:latin typeface="Calibri" panose="020F0502020204030204" pitchFamily="34" charset="0"/>
              </a:rPr>
              <a:t>Potassium deficiency increases the attack </a:t>
            </a:r>
          </a:p>
          <a:p>
            <a:pPr marL="342900" indent="-342900">
              <a:buAutoNum type="arabicPeriod"/>
            </a:pPr>
            <a:r>
              <a:rPr lang="en-US" b="1" dirty="0">
                <a:solidFill>
                  <a:srgbClr val="840234"/>
                </a:solidFill>
                <a:latin typeface="Calibri" panose="020F0502020204030204" pitchFamily="34" charset="0"/>
              </a:rPr>
              <a:t>Insect attack increases with stagnant water </a:t>
            </a:r>
          </a:p>
          <a:p>
            <a:pPr marL="342900" indent="-342900">
              <a:buAutoNum type="arabicPeriod"/>
            </a:pPr>
            <a:r>
              <a:rPr lang="en-US" b="1" dirty="0">
                <a:solidFill>
                  <a:srgbClr val="840234"/>
                </a:solidFill>
                <a:latin typeface="Calibri" panose="020F0502020204030204" pitchFamily="34" charset="0"/>
              </a:rPr>
              <a:t>Extremely high and low  temperatures inhibit the attack </a:t>
            </a:r>
            <a:endParaRPr lang="en-US" sz="2000" b="1" dirty="0">
              <a:solidFill>
                <a:srgbClr val="840234"/>
              </a:solidFill>
              <a:latin typeface="Calibri" panose="020F0502020204030204" pitchFamily="34" charset="0"/>
            </a:endParaRPr>
          </a:p>
          <a:p>
            <a:pPr marL="342900" indent="-342900">
              <a:buAutoNum type="arabicPeriod"/>
            </a:pPr>
            <a:endParaRPr lang="en-US" sz="2000" b="1" dirty="0">
              <a:solidFill>
                <a:srgbClr val="840234"/>
              </a:solidFill>
              <a:latin typeface="Calibri" panose="020F0502020204030204" pitchFamily="34" charset="0"/>
            </a:endParaRPr>
          </a:p>
        </p:txBody>
      </p:sp>
      <p:sp>
        <p:nvSpPr>
          <p:cNvPr id="23" name="TextBox 22"/>
          <p:cNvSpPr txBox="1"/>
          <p:nvPr/>
        </p:nvSpPr>
        <p:spPr>
          <a:xfrm>
            <a:off x="7417695" y="3852745"/>
            <a:ext cx="4821870" cy="3108543"/>
          </a:xfrm>
          <a:prstGeom prst="rect">
            <a:avLst/>
          </a:prstGeom>
          <a:noFill/>
        </p:spPr>
        <p:txBody>
          <a:bodyPr wrap="square" rtlCol="0">
            <a:spAutoFit/>
          </a:bodyPr>
          <a:lstStyle/>
          <a:p>
            <a:r>
              <a:rPr lang="en-US" sz="1375" b="1" dirty="0" err="1">
                <a:solidFill>
                  <a:srgbClr val="FEBED6"/>
                </a:solidFill>
                <a:latin typeface="Calibri" panose="020F0502020204030204" pitchFamily="34" charset="0"/>
              </a:rPr>
              <a:t>Methoxyfenozide</a:t>
            </a:r>
            <a:r>
              <a:rPr lang="en-US" sz="1375" b="1" dirty="0">
                <a:solidFill>
                  <a:srgbClr val="FEBED6"/>
                </a:solidFill>
                <a:latin typeface="Calibri" panose="020F0502020204030204" pitchFamily="34" charset="0"/>
              </a:rPr>
              <a:t> + </a:t>
            </a:r>
            <a:r>
              <a:rPr lang="en-US" sz="1375" b="1" dirty="0" err="1">
                <a:solidFill>
                  <a:srgbClr val="FEBED6"/>
                </a:solidFill>
                <a:latin typeface="Calibri" panose="020F0502020204030204" pitchFamily="34" charset="0"/>
              </a:rPr>
              <a:t>Abamectin</a:t>
            </a:r>
            <a:r>
              <a:rPr lang="en-US" sz="1375" b="1" dirty="0">
                <a:solidFill>
                  <a:srgbClr val="FEBED6"/>
                </a:solidFill>
                <a:latin typeface="Calibri" panose="020F0502020204030204" pitchFamily="34" charset="0"/>
              </a:rPr>
              <a:t> ( U + </a:t>
            </a:r>
            <a:r>
              <a:rPr lang="en-US" sz="1375" b="1" dirty="0" err="1">
                <a:solidFill>
                  <a:srgbClr val="FEBED6"/>
                </a:solidFill>
                <a:latin typeface="Calibri" panose="020F0502020204030204" pitchFamily="34" charset="0"/>
              </a:rPr>
              <a:t>Ib</a:t>
            </a:r>
            <a:r>
              <a:rPr lang="en-US" sz="1375" b="1" dirty="0">
                <a:solidFill>
                  <a:srgbClr val="FEBED6"/>
                </a:solidFill>
                <a:latin typeface="Calibri" panose="020F0502020204030204" pitchFamily="34" charset="0"/>
              </a:rPr>
              <a:t> )</a:t>
            </a:r>
          </a:p>
          <a:p>
            <a:r>
              <a:rPr lang="en-US" sz="1375" b="1" dirty="0" err="1">
                <a:solidFill>
                  <a:srgbClr val="FEBED6"/>
                </a:solidFill>
                <a:latin typeface="Calibri" panose="020F0502020204030204" pitchFamily="34" charset="0"/>
              </a:rPr>
              <a:t>Nitenpyram</a:t>
            </a:r>
            <a:r>
              <a:rPr lang="en-US" sz="1375" b="1" dirty="0">
                <a:solidFill>
                  <a:srgbClr val="FEBED6"/>
                </a:solidFill>
                <a:latin typeface="Calibri" panose="020F0502020204030204" pitchFamily="34" charset="0"/>
              </a:rPr>
              <a:t>  + </a:t>
            </a:r>
            <a:r>
              <a:rPr lang="en-US" sz="1375" b="1" dirty="0" err="1">
                <a:solidFill>
                  <a:srgbClr val="FEBED6"/>
                </a:solidFill>
                <a:latin typeface="Calibri" panose="020F0502020204030204" pitchFamily="34" charset="0"/>
              </a:rPr>
              <a:t>Pymetrozine</a:t>
            </a:r>
            <a:r>
              <a:rPr lang="en-US" sz="1375" b="1" dirty="0">
                <a:solidFill>
                  <a:srgbClr val="FEBED6"/>
                </a:solidFill>
                <a:latin typeface="Calibri" panose="020F0502020204030204" pitchFamily="34" charset="0"/>
              </a:rPr>
              <a:t>  ( II + III )</a:t>
            </a:r>
          </a:p>
          <a:p>
            <a:r>
              <a:rPr lang="en-US" sz="1375" b="1" dirty="0" err="1">
                <a:solidFill>
                  <a:srgbClr val="FEBED6"/>
                </a:solidFill>
                <a:latin typeface="Calibri" panose="020F0502020204030204" pitchFamily="34" charset="0"/>
              </a:rPr>
              <a:t>Pymetrozine</a:t>
            </a:r>
            <a:r>
              <a:rPr lang="en-US" sz="1375" b="1" dirty="0">
                <a:solidFill>
                  <a:srgbClr val="FEBED6"/>
                </a:solidFill>
                <a:latin typeface="Calibri" panose="020F0502020204030204" pitchFamily="34" charset="0"/>
              </a:rPr>
              <a:t> (III)</a:t>
            </a:r>
          </a:p>
          <a:p>
            <a:r>
              <a:rPr lang="en-US" sz="1375" b="1" dirty="0" err="1">
                <a:solidFill>
                  <a:srgbClr val="FEBED6"/>
                </a:solidFill>
                <a:latin typeface="Calibri" panose="020F0502020204030204" pitchFamily="34" charset="0"/>
              </a:rPr>
              <a:t>Pymetrozine</a:t>
            </a:r>
            <a:r>
              <a:rPr lang="en-US" sz="1375" b="1" dirty="0">
                <a:solidFill>
                  <a:srgbClr val="FEBED6"/>
                </a:solidFill>
                <a:latin typeface="Calibri" panose="020F0502020204030204" pitchFamily="34" charset="0"/>
              </a:rPr>
              <a:t> + </a:t>
            </a:r>
            <a:r>
              <a:rPr lang="en-US" sz="1375" b="1" dirty="0" err="1">
                <a:solidFill>
                  <a:srgbClr val="FEBED6"/>
                </a:solidFill>
                <a:latin typeface="Calibri" panose="020F0502020204030204" pitchFamily="34" charset="0"/>
              </a:rPr>
              <a:t>Buprofezin</a:t>
            </a:r>
            <a:r>
              <a:rPr lang="en-US" sz="1375" b="1" dirty="0">
                <a:solidFill>
                  <a:srgbClr val="FEBED6"/>
                </a:solidFill>
                <a:latin typeface="Calibri" panose="020F0502020204030204" pitchFamily="34" charset="0"/>
              </a:rPr>
              <a:t> (III + III)</a:t>
            </a:r>
          </a:p>
          <a:p>
            <a:r>
              <a:rPr lang="en-US" sz="1375" b="1" dirty="0" err="1">
                <a:solidFill>
                  <a:srgbClr val="FEBED6"/>
                </a:solidFill>
                <a:latin typeface="Calibri" panose="020F0502020204030204" pitchFamily="34" charset="0"/>
              </a:rPr>
              <a:t>Pymetrozine</a:t>
            </a:r>
            <a:r>
              <a:rPr lang="en-US" sz="1375" b="1" dirty="0">
                <a:solidFill>
                  <a:srgbClr val="FEBED6"/>
                </a:solidFill>
                <a:latin typeface="Calibri" panose="020F0502020204030204" pitchFamily="34" charset="0"/>
              </a:rPr>
              <a:t> + </a:t>
            </a:r>
            <a:r>
              <a:rPr lang="en-US" sz="1375" b="1" dirty="0" err="1">
                <a:solidFill>
                  <a:srgbClr val="FEBED6"/>
                </a:solidFill>
                <a:latin typeface="Calibri" panose="020F0502020204030204" pitchFamily="34" charset="0"/>
              </a:rPr>
              <a:t>Dinotefuran</a:t>
            </a:r>
            <a:r>
              <a:rPr lang="en-US" sz="1375" b="1" dirty="0">
                <a:solidFill>
                  <a:srgbClr val="FEBED6"/>
                </a:solidFill>
                <a:latin typeface="Calibri" panose="020F0502020204030204" pitchFamily="34" charset="0"/>
              </a:rPr>
              <a:t> (III + III)</a:t>
            </a:r>
          </a:p>
          <a:p>
            <a:r>
              <a:rPr lang="en-US" sz="1375" b="1" dirty="0" err="1">
                <a:solidFill>
                  <a:srgbClr val="FEBED6"/>
                </a:solidFill>
                <a:latin typeface="Calibri" panose="020F0502020204030204" pitchFamily="34" charset="0"/>
              </a:rPr>
              <a:t>Abamectin</a:t>
            </a:r>
            <a:r>
              <a:rPr lang="en-US" sz="1375" b="1" dirty="0">
                <a:solidFill>
                  <a:srgbClr val="FEBED6"/>
                </a:solidFill>
                <a:latin typeface="Calibri" panose="020F0502020204030204" pitchFamily="34" charset="0"/>
              </a:rPr>
              <a:t> + </a:t>
            </a:r>
            <a:r>
              <a:rPr lang="en-US" sz="1375" b="1" dirty="0" err="1">
                <a:solidFill>
                  <a:srgbClr val="FEBED6"/>
                </a:solidFill>
                <a:latin typeface="Calibri" panose="020F0502020204030204" pitchFamily="34" charset="0"/>
              </a:rPr>
              <a:t>Thiamethoxam</a:t>
            </a:r>
            <a:r>
              <a:rPr lang="en-US" sz="1375" b="1" dirty="0">
                <a:solidFill>
                  <a:srgbClr val="FEBED6"/>
                </a:solidFill>
                <a:latin typeface="Calibri" panose="020F0502020204030204" pitchFamily="34" charset="0"/>
              </a:rPr>
              <a:t> ( </a:t>
            </a:r>
            <a:r>
              <a:rPr lang="en-US" sz="1375" b="1" dirty="0" err="1">
                <a:solidFill>
                  <a:srgbClr val="FEBED6"/>
                </a:solidFill>
                <a:latin typeface="Calibri" panose="020F0502020204030204" pitchFamily="34" charset="0"/>
              </a:rPr>
              <a:t>Ib</a:t>
            </a:r>
            <a:r>
              <a:rPr lang="en-US" sz="1375" b="1" dirty="0">
                <a:solidFill>
                  <a:srgbClr val="FEBED6"/>
                </a:solidFill>
                <a:latin typeface="Calibri" panose="020F0502020204030204" pitchFamily="34" charset="0"/>
              </a:rPr>
              <a:t> + II )</a:t>
            </a:r>
          </a:p>
          <a:p>
            <a:pPr algn="ctr"/>
            <a:r>
              <a:rPr lang="en-US" sz="1600" b="1" dirty="0">
                <a:latin typeface="Calibri" panose="020F0502020204030204" pitchFamily="34" charset="0"/>
              </a:rPr>
              <a:t>Pesticides Exceeding MRLs</a:t>
            </a:r>
          </a:p>
          <a:p>
            <a:r>
              <a:rPr lang="en-US" sz="1375" b="1" dirty="0" err="1">
                <a:solidFill>
                  <a:srgbClr val="FFFF00"/>
                </a:solidFill>
                <a:latin typeface="Calibri" panose="020F0502020204030204" pitchFamily="34" charset="0"/>
              </a:rPr>
              <a:t>Clothianidin</a:t>
            </a:r>
            <a:r>
              <a:rPr lang="en-US" sz="1375" b="1" dirty="0">
                <a:solidFill>
                  <a:srgbClr val="FEBED6"/>
                </a:solidFill>
                <a:latin typeface="Calibri" panose="020F0502020204030204" pitchFamily="34" charset="0"/>
              </a:rPr>
              <a:t> ( II )</a:t>
            </a:r>
          </a:p>
          <a:p>
            <a:r>
              <a:rPr lang="en-US" sz="1375" b="1" dirty="0" err="1">
                <a:solidFill>
                  <a:srgbClr val="FFFF00"/>
                </a:solidFill>
                <a:latin typeface="Calibri" panose="020F0502020204030204" pitchFamily="34" charset="0"/>
              </a:rPr>
              <a:t>Imidacloprid</a:t>
            </a:r>
            <a:r>
              <a:rPr lang="en-US" sz="1375" b="1" dirty="0">
                <a:solidFill>
                  <a:srgbClr val="FEBED6"/>
                </a:solidFill>
                <a:latin typeface="Calibri" panose="020F0502020204030204" pitchFamily="34" charset="0"/>
              </a:rPr>
              <a:t> ( II )</a:t>
            </a:r>
          </a:p>
          <a:p>
            <a:r>
              <a:rPr lang="en-US" sz="1375" b="1" dirty="0" err="1">
                <a:solidFill>
                  <a:srgbClr val="FFFF00"/>
                </a:solidFill>
                <a:latin typeface="Calibri" panose="020F0502020204030204" pitchFamily="34" charset="0"/>
              </a:rPr>
              <a:t>Imidacloprid</a:t>
            </a:r>
            <a:r>
              <a:rPr lang="en-US" sz="1375" b="1" dirty="0">
                <a:solidFill>
                  <a:srgbClr val="FEBED6"/>
                </a:solidFill>
                <a:latin typeface="Calibri" panose="020F0502020204030204" pitchFamily="34" charset="0"/>
              </a:rPr>
              <a:t> + Beta-</a:t>
            </a:r>
            <a:r>
              <a:rPr lang="en-US" sz="1375" b="1" dirty="0" err="1">
                <a:solidFill>
                  <a:srgbClr val="FEBED6"/>
                </a:solidFill>
                <a:latin typeface="Calibri" panose="020F0502020204030204" pitchFamily="34" charset="0"/>
              </a:rPr>
              <a:t>cyfluthrin</a:t>
            </a:r>
            <a:r>
              <a:rPr lang="en-US" sz="1375" b="1" dirty="0">
                <a:solidFill>
                  <a:srgbClr val="FEBED6"/>
                </a:solidFill>
                <a:latin typeface="Calibri" panose="020F0502020204030204" pitchFamily="34" charset="0"/>
              </a:rPr>
              <a:t> ( II + </a:t>
            </a:r>
            <a:r>
              <a:rPr lang="en-US" sz="1375" b="1" dirty="0" err="1">
                <a:solidFill>
                  <a:srgbClr val="FEBED6"/>
                </a:solidFill>
                <a:latin typeface="Calibri" panose="020F0502020204030204" pitchFamily="34" charset="0"/>
              </a:rPr>
              <a:t>Ib</a:t>
            </a:r>
            <a:r>
              <a:rPr lang="en-US" sz="1375" b="1" dirty="0">
                <a:solidFill>
                  <a:srgbClr val="FEBED6"/>
                </a:solidFill>
                <a:latin typeface="Calibri" panose="020F0502020204030204" pitchFamily="34" charset="0"/>
              </a:rPr>
              <a:t> )</a:t>
            </a:r>
          </a:p>
          <a:p>
            <a:r>
              <a:rPr lang="en-US" sz="1375" b="1" dirty="0" err="1">
                <a:solidFill>
                  <a:srgbClr val="FEBED6"/>
                </a:solidFill>
                <a:latin typeface="Calibri" panose="020F0502020204030204" pitchFamily="34" charset="0"/>
              </a:rPr>
              <a:t>Pymetrozine</a:t>
            </a:r>
            <a:r>
              <a:rPr lang="en-US" sz="1375" b="1" dirty="0">
                <a:solidFill>
                  <a:srgbClr val="FEBED6"/>
                </a:solidFill>
                <a:latin typeface="Calibri" panose="020F0502020204030204" pitchFamily="34" charset="0"/>
              </a:rPr>
              <a:t> + </a:t>
            </a:r>
            <a:r>
              <a:rPr lang="en-US" sz="1375" b="1" dirty="0" err="1">
                <a:solidFill>
                  <a:srgbClr val="FFFF00"/>
                </a:solidFill>
                <a:latin typeface="Calibri" panose="020F0502020204030204" pitchFamily="34" charset="0"/>
              </a:rPr>
              <a:t>Chlorpyrifos</a:t>
            </a:r>
            <a:r>
              <a:rPr lang="en-US" sz="1375" b="1" dirty="0">
                <a:solidFill>
                  <a:srgbClr val="FEBED6"/>
                </a:solidFill>
                <a:latin typeface="Calibri" panose="020F0502020204030204" pitchFamily="34" charset="0"/>
              </a:rPr>
              <a:t>  (III + II)</a:t>
            </a:r>
          </a:p>
          <a:p>
            <a:r>
              <a:rPr lang="en-US" sz="1375" b="1" dirty="0" err="1">
                <a:solidFill>
                  <a:srgbClr val="FFFF00"/>
                </a:solidFill>
                <a:latin typeface="Calibri" panose="020F0502020204030204" pitchFamily="34" charset="0"/>
              </a:rPr>
              <a:t>Thiamethoxam</a:t>
            </a:r>
            <a:r>
              <a:rPr lang="en-US" sz="1375" b="1" dirty="0">
                <a:solidFill>
                  <a:srgbClr val="FEBED6"/>
                </a:solidFill>
                <a:latin typeface="Calibri" panose="020F0502020204030204" pitchFamily="34" charset="0"/>
              </a:rPr>
              <a:t> ( II )</a:t>
            </a:r>
            <a:br>
              <a:rPr lang="en-US" sz="1375" b="1" dirty="0">
                <a:solidFill>
                  <a:srgbClr val="FEBED6"/>
                </a:solidFill>
                <a:latin typeface="Calibri" panose="020F0502020204030204" pitchFamily="34" charset="0"/>
              </a:rPr>
            </a:br>
            <a:r>
              <a:rPr lang="en-US" sz="1375" b="1" dirty="0" err="1">
                <a:solidFill>
                  <a:srgbClr val="FFFF00"/>
                </a:solidFill>
                <a:latin typeface="Calibri" panose="020F0502020204030204" pitchFamily="34" charset="0"/>
              </a:rPr>
              <a:t>Thiamethoxam</a:t>
            </a:r>
            <a:r>
              <a:rPr lang="en-US" sz="1375" b="1" dirty="0">
                <a:solidFill>
                  <a:srgbClr val="FEBED6"/>
                </a:solidFill>
                <a:latin typeface="Calibri" panose="020F0502020204030204" pitchFamily="34" charset="0"/>
              </a:rPr>
              <a:t> + </a:t>
            </a:r>
            <a:r>
              <a:rPr lang="en-US" sz="1375" b="1" dirty="0" err="1">
                <a:solidFill>
                  <a:srgbClr val="FEBED6"/>
                </a:solidFill>
                <a:latin typeface="Calibri" panose="020F0502020204030204" pitchFamily="34" charset="0"/>
              </a:rPr>
              <a:t>Buprofezin</a:t>
            </a:r>
            <a:r>
              <a:rPr lang="en-US" sz="1375" b="1" dirty="0">
                <a:solidFill>
                  <a:srgbClr val="FEBED6"/>
                </a:solidFill>
                <a:latin typeface="Calibri" panose="020F0502020204030204" pitchFamily="34" charset="0"/>
              </a:rPr>
              <a:t>  ( II + III)</a:t>
            </a:r>
          </a:p>
          <a:p>
            <a:r>
              <a:rPr lang="en-US" sz="1375" b="1" dirty="0" err="1">
                <a:solidFill>
                  <a:srgbClr val="FFFF00"/>
                </a:solidFill>
                <a:latin typeface="Calibri" panose="020F0502020204030204" pitchFamily="34" charset="0"/>
              </a:rPr>
              <a:t>Thiamethoxam</a:t>
            </a:r>
            <a:r>
              <a:rPr lang="en-US" sz="1375" b="1" dirty="0">
                <a:solidFill>
                  <a:srgbClr val="FEBED6"/>
                </a:solidFill>
                <a:latin typeface="Calibri" panose="020F0502020204030204" pitchFamily="34" charset="0"/>
              </a:rPr>
              <a:t>  + </a:t>
            </a:r>
            <a:r>
              <a:rPr lang="en-US" sz="1375" b="1" dirty="0" err="1">
                <a:solidFill>
                  <a:srgbClr val="FEBED6"/>
                </a:solidFill>
                <a:latin typeface="Calibri" panose="020F0502020204030204" pitchFamily="34" charset="0"/>
              </a:rPr>
              <a:t>Nitenpyram</a:t>
            </a:r>
            <a:r>
              <a:rPr lang="en-US" sz="1375" b="1" dirty="0">
                <a:solidFill>
                  <a:srgbClr val="FEBED6"/>
                </a:solidFill>
                <a:latin typeface="Calibri" panose="020F0502020204030204" pitchFamily="34" charset="0"/>
              </a:rPr>
              <a:t> ( II + II )</a:t>
            </a:r>
          </a:p>
        </p:txBody>
      </p:sp>
      <p:sp>
        <p:nvSpPr>
          <p:cNvPr id="21" name="TextBox 20"/>
          <p:cNvSpPr txBox="1"/>
          <p:nvPr/>
        </p:nvSpPr>
        <p:spPr>
          <a:xfrm>
            <a:off x="1" y="1350071"/>
            <a:ext cx="4876132" cy="2031325"/>
          </a:xfrm>
          <a:prstGeom prst="rect">
            <a:avLst/>
          </a:prstGeom>
          <a:noFill/>
        </p:spPr>
        <p:txBody>
          <a:bodyPr wrap="square" rtlCol="0">
            <a:spAutoFit/>
          </a:bodyPr>
          <a:lstStyle/>
          <a:p>
            <a:pPr marL="342900" indent="-342900">
              <a:buFont typeface="+mj-lt"/>
              <a:buAutoNum type="arabicPeriod"/>
            </a:pPr>
            <a:r>
              <a:rPr lang="en-US" b="1" dirty="0">
                <a:solidFill>
                  <a:srgbClr val="002060"/>
                </a:solidFill>
                <a:latin typeface="Calibri" panose="020F0502020204030204" pitchFamily="34" charset="0"/>
              </a:rPr>
              <a:t>They are long winged sucking insects. Adults are light brown to black. </a:t>
            </a:r>
          </a:p>
          <a:p>
            <a:pPr marL="342900" indent="-342900">
              <a:buFont typeface="+mj-lt"/>
              <a:buAutoNum type="arabicPeriod"/>
            </a:pPr>
            <a:r>
              <a:rPr lang="en-US" b="1" dirty="0">
                <a:solidFill>
                  <a:srgbClr val="002060"/>
                </a:solidFill>
                <a:latin typeface="Calibri" panose="020F0502020204030204" pitchFamily="34" charset="0"/>
              </a:rPr>
              <a:t>Females are long and short winged. The short wing lays more eggs. </a:t>
            </a:r>
          </a:p>
          <a:p>
            <a:pPr marL="342900" indent="-342900">
              <a:buFont typeface="+mj-lt"/>
              <a:buAutoNum type="arabicPeriod"/>
            </a:pPr>
            <a:r>
              <a:rPr lang="en-US" b="1" dirty="0">
                <a:solidFill>
                  <a:srgbClr val="002060"/>
                </a:solidFill>
                <a:latin typeface="Calibri" panose="020F0502020204030204" pitchFamily="34" charset="0"/>
              </a:rPr>
              <a:t>The forewings have a dark brown mark </a:t>
            </a:r>
          </a:p>
          <a:p>
            <a:pPr marL="342900" indent="-342900">
              <a:buFont typeface="+mj-lt"/>
              <a:buAutoNum type="arabicPeriod"/>
            </a:pPr>
            <a:r>
              <a:rPr lang="en-US" b="1" dirty="0">
                <a:solidFill>
                  <a:srgbClr val="002060"/>
                </a:solidFill>
                <a:latin typeface="Calibri" panose="020F0502020204030204" pitchFamily="34" charset="0"/>
              </a:rPr>
              <a:t>Leads to yellowing (hopper burns), wilting, stunting with reduced grain production. </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0830" r="19497"/>
          <a:stretch/>
        </p:blipFill>
        <p:spPr>
          <a:xfrm>
            <a:off x="4833256" y="3865098"/>
            <a:ext cx="2534195" cy="3002699"/>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081" r="14241"/>
          <a:stretch/>
        </p:blipFill>
        <p:spPr>
          <a:xfrm>
            <a:off x="4820194" y="855868"/>
            <a:ext cx="2547258" cy="3005963"/>
          </a:xfrm>
          <a:prstGeom prst="rect">
            <a:avLst/>
          </a:prstGeom>
        </p:spPr>
      </p:pic>
    </p:spTree>
    <p:extLst>
      <p:ext uri="{BB962C8B-B14F-4D97-AF65-F5344CB8AC3E}">
        <p14:creationId xmlns:p14="http://schemas.microsoft.com/office/powerpoint/2010/main" val="3638121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Calibri" panose="020F0502020204030204" pitchFamily="34" charset="0"/>
            </a:endParaRPr>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9" name="Rectangle 8"/>
          <p:cNvSpPr/>
          <p:nvPr/>
        </p:nvSpPr>
        <p:spPr>
          <a:xfrm>
            <a:off x="0" y="6531"/>
            <a:ext cx="12192000" cy="859134"/>
          </a:xfrm>
          <a:prstGeom prst="rect">
            <a:avLst/>
          </a:prstGeom>
          <a:solidFill>
            <a:srgbClr val="398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13" name="TextBox 12"/>
          <p:cNvSpPr txBox="1"/>
          <p:nvPr/>
        </p:nvSpPr>
        <p:spPr>
          <a:xfrm>
            <a:off x="7874" y="9836"/>
            <a:ext cx="12192000" cy="830997"/>
          </a:xfrm>
          <a:prstGeom prst="rect">
            <a:avLst/>
          </a:prstGeom>
          <a:solidFill>
            <a:srgbClr val="3988D0"/>
          </a:solidFill>
        </p:spPr>
        <p:txBody>
          <a:bodyPr wrap="square" rtlCol="0">
            <a:spAutoFit/>
          </a:bodyPr>
          <a:lstStyle/>
          <a:p>
            <a:pPr algn="ctr"/>
            <a:r>
              <a:rPr lang="en-US" sz="2400" b="1" dirty="0">
                <a:latin typeface="Calibri" panose="020F0502020204030204" pitchFamily="34" charset="0"/>
              </a:rPr>
              <a:t>Integrated Management of Rice Leaf Folder </a:t>
            </a:r>
          </a:p>
          <a:p>
            <a:pPr algn="ctr"/>
            <a:r>
              <a:rPr lang="en-US" sz="2400" b="1" dirty="0">
                <a:latin typeface="Calibri" panose="020F0502020204030204" pitchFamily="34" charset="0"/>
              </a:rPr>
              <a:t>(</a:t>
            </a:r>
            <a:r>
              <a:rPr lang="en-US" sz="2400" b="1" dirty="0" err="1">
                <a:latin typeface="Calibri" panose="020F0502020204030204" pitchFamily="34" charset="0"/>
              </a:rPr>
              <a:t>Cnaphalocrocis</a:t>
            </a:r>
            <a:r>
              <a:rPr lang="en-US" sz="2400" b="1" dirty="0">
                <a:latin typeface="Calibri" panose="020F0502020204030204" pitchFamily="34" charset="0"/>
              </a:rPr>
              <a:t> </a:t>
            </a:r>
            <a:r>
              <a:rPr lang="en-US" sz="2400" b="1" dirty="0" err="1">
                <a:latin typeface="Calibri" panose="020F0502020204030204" pitchFamily="34" charset="0"/>
              </a:rPr>
              <a:t>medinalis</a:t>
            </a:r>
            <a:r>
              <a:rPr lang="en-US" sz="2400" b="1" dirty="0">
                <a:latin typeface="Calibri" panose="020F0502020204030204" pitchFamily="34" charset="0"/>
              </a:rPr>
              <a:t>)</a:t>
            </a:r>
            <a:endParaRPr lang="en-US" sz="2800" b="1" dirty="0">
              <a:latin typeface="Calibri" panose="020F0502020204030204" pitchFamily="34" charset="0"/>
            </a:endParaRPr>
          </a:p>
        </p:txBody>
      </p:sp>
      <p:sp>
        <p:nvSpPr>
          <p:cNvPr id="14" name="TextBox 13"/>
          <p:cNvSpPr txBox="1"/>
          <p:nvPr/>
        </p:nvSpPr>
        <p:spPr>
          <a:xfrm>
            <a:off x="3348" y="903048"/>
            <a:ext cx="4823879" cy="461665"/>
          </a:xfrm>
          <a:prstGeom prst="rect">
            <a:avLst/>
          </a:prstGeom>
          <a:noFill/>
        </p:spPr>
        <p:txBody>
          <a:bodyPr wrap="square" rtlCol="0">
            <a:spAutoFit/>
          </a:bodyPr>
          <a:lstStyle/>
          <a:p>
            <a:pPr algn="ctr"/>
            <a:r>
              <a:rPr lang="en-US" sz="2400" b="1" dirty="0">
                <a:solidFill>
                  <a:srgbClr val="002060"/>
                </a:solidFill>
                <a:latin typeface="Calibri" panose="020F0502020204030204" pitchFamily="34" charset="0"/>
              </a:rPr>
              <a:t>Importance/Symptoms</a:t>
            </a:r>
          </a:p>
        </p:txBody>
      </p:sp>
      <p:sp>
        <p:nvSpPr>
          <p:cNvPr id="16" name="TextBox 15"/>
          <p:cNvSpPr txBox="1"/>
          <p:nvPr/>
        </p:nvSpPr>
        <p:spPr>
          <a:xfrm>
            <a:off x="7356064" y="886796"/>
            <a:ext cx="4823879" cy="461665"/>
          </a:xfrm>
          <a:prstGeom prst="rect">
            <a:avLst/>
          </a:prstGeom>
          <a:noFill/>
        </p:spPr>
        <p:txBody>
          <a:bodyPr wrap="square" rtlCol="0">
            <a:spAutoFit/>
          </a:bodyPr>
          <a:lstStyle/>
          <a:p>
            <a:pPr algn="ctr"/>
            <a:r>
              <a:rPr lang="en-US" sz="2400" b="1" dirty="0">
                <a:solidFill>
                  <a:srgbClr val="840234"/>
                </a:solidFill>
                <a:latin typeface="Calibri" panose="020F0502020204030204" pitchFamily="34" charset="0"/>
              </a:rPr>
              <a:t>Cultural/Management</a:t>
            </a:r>
          </a:p>
        </p:txBody>
      </p:sp>
      <p:sp>
        <p:nvSpPr>
          <p:cNvPr id="17" name="TextBox 16"/>
          <p:cNvSpPr txBox="1"/>
          <p:nvPr/>
        </p:nvSpPr>
        <p:spPr>
          <a:xfrm>
            <a:off x="-108520" y="3828051"/>
            <a:ext cx="4823879" cy="461665"/>
          </a:xfrm>
          <a:prstGeom prst="rect">
            <a:avLst/>
          </a:prstGeom>
          <a:noFill/>
        </p:spPr>
        <p:txBody>
          <a:bodyPr wrap="square" rtlCol="0">
            <a:spAutoFit/>
          </a:bodyPr>
          <a:lstStyle/>
          <a:p>
            <a:pPr algn="ctr"/>
            <a:r>
              <a:rPr lang="en-US" sz="2400" b="1" dirty="0">
                <a:solidFill>
                  <a:srgbClr val="B4C7E7"/>
                </a:solidFill>
                <a:latin typeface="Calibri" panose="020F0502020204030204" pitchFamily="34" charset="0"/>
              </a:rPr>
              <a:t>Approved Pesticides</a:t>
            </a:r>
          </a:p>
        </p:txBody>
      </p:sp>
      <p:sp>
        <p:nvSpPr>
          <p:cNvPr id="20" name="TextBox 19"/>
          <p:cNvSpPr txBox="1"/>
          <p:nvPr/>
        </p:nvSpPr>
        <p:spPr>
          <a:xfrm>
            <a:off x="139672" y="4224360"/>
            <a:ext cx="4736461" cy="2308324"/>
          </a:xfrm>
          <a:prstGeom prst="rect">
            <a:avLst/>
          </a:prstGeom>
          <a:noFill/>
        </p:spPr>
        <p:txBody>
          <a:bodyPr wrap="square" rtlCol="0">
            <a:spAutoFit/>
          </a:bodyPr>
          <a:lstStyle/>
          <a:p>
            <a:r>
              <a:rPr lang="en-US" sz="1600" b="1" dirty="0" err="1">
                <a:solidFill>
                  <a:srgbClr val="B4C7E7"/>
                </a:solidFill>
                <a:latin typeface="Calibri" panose="020F0502020204030204" pitchFamily="34" charset="0"/>
              </a:rPr>
              <a:t>Azadirachtin</a:t>
            </a:r>
            <a:r>
              <a:rPr lang="en-US" sz="1600" b="1" dirty="0">
                <a:solidFill>
                  <a:srgbClr val="B4C7E7"/>
                </a:solidFill>
                <a:latin typeface="Calibri" panose="020F0502020204030204" pitchFamily="34" charset="0"/>
              </a:rPr>
              <a:t> ( U )</a:t>
            </a:r>
          </a:p>
          <a:p>
            <a:r>
              <a:rPr lang="en-US" sz="1600" b="1" dirty="0" err="1">
                <a:solidFill>
                  <a:srgbClr val="B4C7E7"/>
                </a:solidFill>
                <a:latin typeface="Calibri" panose="020F0502020204030204" pitchFamily="34" charset="0"/>
              </a:rPr>
              <a:t>Chlorantraniliprole</a:t>
            </a:r>
            <a:r>
              <a:rPr lang="en-US" sz="1600" b="1" dirty="0">
                <a:solidFill>
                  <a:srgbClr val="B4C7E7"/>
                </a:solidFill>
                <a:latin typeface="Calibri" panose="020F0502020204030204" pitchFamily="34" charset="0"/>
              </a:rPr>
              <a:t> ( U )</a:t>
            </a:r>
          </a:p>
          <a:p>
            <a:r>
              <a:rPr lang="en-US" sz="1600" b="1" dirty="0" err="1">
                <a:solidFill>
                  <a:srgbClr val="B4C7E7"/>
                </a:solidFill>
                <a:latin typeface="Calibri" panose="020F0502020204030204" pitchFamily="34" charset="0"/>
              </a:rPr>
              <a:t>Emamectin</a:t>
            </a:r>
            <a:r>
              <a:rPr lang="en-US" sz="1600" b="1" dirty="0">
                <a:solidFill>
                  <a:srgbClr val="B4C7E7"/>
                </a:solidFill>
                <a:latin typeface="Calibri" panose="020F0502020204030204" pitchFamily="34" charset="0"/>
              </a:rPr>
              <a:t> Benzoate + </a:t>
            </a:r>
            <a:r>
              <a:rPr lang="en-US" sz="1600" b="1" dirty="0" err="1">
                <a:solidFill>
                  <a:srgbClr val="B4C7E7"/>
                </a:solidFill>
                <a:latin typeface="Calibri" panose="020F0502020204030204" pitchFamily="34" charset="0"/>
              </a:rPr>
              <a:t>Indoxacarb</a:t>
            </a:r>
            <a:r>
              <a:rPr lang="en-US" sz="1600" b="1" dirty="0">
                <a:solidFill>
                  <a:srgbClr val="B4C7E7"/>
                </a:solidFill>
                <a:latin typeface="Calibri" panose="020F0502020204030204" pitchFamily="34" charset="0"/>
              </a:rPr>
              <a:t> ( III + II ) </a:t>
            </a:r>
          </a:p>
          <a:p>
            <a:r>
              <a:rPr lang="en-US" sz="1600" b="1" dirty="0" err="1">
                <a:solidFill>
                  <a:srgbClr val="B4C7E7"/>
                </a:solidFill>
                <a:latin typeface="Calibri" panose="020F0502020204030204" pitchFamily="34" charset="0"/>
              </a:rPr>
              <a:t>Emamectin</a:t>
            </a:r>
            <a:r>
              <a:rPr lang="en-US" sz="1600" b="1" dirty="0">
                <a:solidFill>
                  <a:srgbClr val="B4C7E7"/>
                </a:solidFill>
                <a:latin typeface="Calibri" panose="020F0502020204030204" pitchFamily="34" charset="0"/>
              </a:rPr>
              <a:t> Benzoate + </a:t>
            </a:r>
            <a:r>
              <a:rPr lang="en-US" sz="1600" b="1" dirty="0" err="1">
                <a:solidFill>
                  <a:srgbClr val="B4C7E7"/>
                </a:solidFill>
                <a:latin typeface="Calibri" panose="020F0502020204030204" pitchFamily="34" charset="0"/>
              </a:rPr>
              <a:t>Lambdacyhalothrin</a:t>
            </a:r>
            <a:r>
              <a:rPr lang="en-US" sz="1600" b="1" dirty="0">
                <a:solidFill>
                  <a:srgbClr val="B4C7E7"/>
                </a:solidFill>
                <a:latin typeface="Calibri" panose="020F0502020204030204" pitchFamily="34" charset="0"/>
              </a:rPr>
              <a:t> ( II + II )</a:t>
            </a:r>
          </a:p>
          <a:p>
            <a:r>
              <a:rPr lang="en-US" sz="1600" b="1" dirty="0" err="1">
                <a:solidFill>
                  <a:srgbClr val="B4C7E7"/>
                </a:solidFill>
                <a:latin typeface="Calibri" panose="020F0502020204030204" pitchFamily="34" charset="0"/>
              </a:rPr>
              <a:t>Etofenoprox</a:t>
            </a:r>
            <a:r>
              <a:rPr lang="en-US" sz="1600" b="1" dirty="0">
                <a:solidFill>
                  <a:srgbClr val="B4C7E7"/>
                </a:solidFill>
                <a:latin typeface="Calibri" panose="020F0502020204030204" pitchFamily="34" charset="0"/>
              </a:rPr>
              <a:t>  ( U )</a:t>
            </a:r>
          </a:p>
          <a:p>
            <a:r>
              <a:rPr lang="en-US" sz="1600" b="1" dirty="0" err="1">
                <a:solidFill>
                  <a:srgbClr val="B4C7E7"/>
                </a:solidFill>
                <a:latin typeface="Calibri" panose="020F0502020204030204" pitchFamily="34" charset="0"/>
              </a:rPr>
              <a:t>Fipronil</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Lambdacyhalothrin</a:t>
            </a:r>
            <a:r>
              <a:rPr lang="en-US" sz="1600" b="1" dirty="0">
                <a:solidFill>
                  <a:srgbClr val="B4C7E7"/>
                </a:solidFill>
                <a:latin typeface="Calibri" panose="020F0502020204030204" pitchFamily="34" charset="0"/>
              </a:rPr>
              <a:t>  ( II + II ) </a:t>
            </a:r>
          </a:p>
          <a:p>
            <a:r>
              <a:rPr lang="en-US" sz="1600" b="1" dirty="0" err="1">
                <a:solidFill>
                  <a:srgbClr val="B4C7E7"/>
                </a:solidFill>
                <a:latin typeface="Calibri" panose="020F0502020204030204" pitchFamily="34" charset="0"/>
              </a:rPr>
              <a:t>Flubendiamide</a:t>
            </a:r>
            <a:r>
              <a:rPr lang="en-US" sz="1600" b="1" dirty="0">
                <a:solidFill>
                  <a:srgbClr val="B4C7E7"/>
                </a:solidFill>
                <a:latin typeface="Calibri" panose="020F0502020204030204" pitchFamily="34" charset="0"/>
              </a:rPr>
              <a:t> ( III )</a:t>
            </a:r>
          </a:p>
          <a:p>
            <a:r>
              <a:rPr lang="en-US" sz="1600" b="1" dirty="0">
                <a:solidFill>
                  <a:srgbClr val="B4C7E7"/>
                </a:solidFill>
                <a:latin typeface="Calibri" panose="020F0502020204030204" pitchFamily="34" charset="0"/>
              </a:rPr>
              <a:t>Gamma </a:t>
            </a:r>
            <a:r>
              <a:rPr lang="en-US" sz="1600" b="1" dirty="0" err="1">
                <a:solidFill>
                  <a:srgbClr val="B4C7E7"/>
                </a:solidFill>
                <a:latin typeface="Calibri" panose="020F0502020204030204" pitchFamily="34" charset="0"/>
              </a:rPr>
              <a:t>cyhalothrin</a:t>
            </a:r>
            <a:endParaRPr lang="en-US" sz="1600" b="1" dirty="0">
              <a:solidFill>
                <a:srgbClr val="B4C7E7"/>
              </a:solidFill>
              <a:latin typeface="Calibri" panose="020F0502020204030204" pitchFamily="34" charset="0"/>
            </a:endParaRPr>
          </a:p>
          <a:p>
            <a:r>
              <a:rPr lang="en-US" sz="1600" b="1" dirty="0">
                <a:solidFill>
                  <a:srgbClr val="B4C7E7"/>
                </a:solidFill>
                <a:latin typeface="Calibri" panose="020F0502020204030204" pitchFamily="34" charset="0"/>
              </a:rPr>
              <a:t>Lambda </a:t>
            </a:r>
            <a:r>
              <a:rPr lang="en-US" sz="1600" b="1" dirty="0" err="1">
                <a:solidFill>
                  <a:srgbClr val="B4C7E7"/>
                </a:solidFill>
                <a:latin typeface="Calibri" panose="020F0502020204030204" pitchFamily="34" charset="0"/>
              </a:rPr>
              <a:t>cyhalothrin</a:t>
            </a:r>
            <a:r>
              <a:rPr lang="en-US" sz="1600" b="1" dirty="0">
                <a:solidFill>
                  <a:srgbClr val="B4C7E7"/>
                </a:solidFill>
                <a:latin typeface="Calibri" panose="020F0502020204030204" pitchFamily="34" charset="0"/>
              </a:rPr>
              <a:t> ( II ) </a:t>
            </a:r>
          </a:p>
        </p:txBody>
      </p:sp>
      <p:sp>
        <p:nvSpPr>
          <p:cNvPr id="22" name="TextBox 21"/>
          <p:cNvSpPr txBox="1"/>
          <p:nvPr/>
        </p:nvSpPr>
        <p:spPr>
          <a:xfrm>
            <a:off x="7470616" y="1283232"/>
            <a:ext cx="4821870" cy="2308324"/>
          </a:xfrm>
          <a:prstGeom prst="rect">
            <a:avLst/>
          </a:prstGeom>
          <a:noFill/>
        </p:spPr>
        <p:txBody>
          <a:bodyPr wrap="square" rtlCol="0">
            <a:spAutoFit/>
          </a:bodyPr>
          <a:lstStyle/>
          <a:p>
            <a:pPr marL="342900" indent="-342900">
              <a:buAutoNum type="arabicPeriod"/>
            </a:pPr>
            <a:r>
              <a:rPr lang="en-US" b="1" dirty="0">
                <a:solidFill>
                  <a:srgbClr val="840234"/>
                </a:solidFill>
                <a:latin typeface="Calibri" panose="020F0502020204030204" pitchFamily="34" charset="0"/>
              </a:rPr>
              <a:t>Heavy fertilizer, high humidity and weeds encourage multiplication of insect </a:t>
            </a:r>
          </a:p>
          <a:p>
            <a:pPr marL="342900" indent="-342900">
              <a:buAutoNum type="arabicPeriod"/>
            </a:pPr>
            <a:r>
              <a:rPr lang="en-US" b="1" dirty="0">
                <a:solidFill>
                  <a:srgbClr val="840234"/>
                </a:solidFill>
                <a:latin typeface="Calibri" panose="020F0502020204030204" pitchFamily="34" charset="0"/>
              </a:rPr>
              <a:t>Late sown crop more susceptible </a:t>
            </a:r>
          </a:p>
          <a:p>
            <a:pPr marL="342900" indent="-342900">
              <a:buAutoNum type="arabicPeriod"/>
            </a:pPr>
            <a:r>
              <a:rPr lang="en-US" b="1" dirty="0">
                <a:solidFill>
                  <a:srgbClr val="840234"/>
                </a:solidFill>
                <a:latin typeface="Calibri" panose="020F0502020204030204" pitchFamily="34" charset="0"/>
              </a:rPr>
              <a:t>Use of resistant varieties </a:t>
            </a:r>
          </a:p>
          <a:p>
            <a:pPr marL="342900" indent="-342900">
              <a:buAutoNum type="arabicPeriod"/>
            </a:pPr>
            <a:r>
              <a:rPr lang="en-US" b="1" dirty="0">
                <a:solidFill>
                  <a:srgbClr val="840234"/>
                </a:solidFill>
                <a:latin typeface="Calibri" panose="020F0502020204030204" pitchFamily="34" charset="0"/>
              </a:rPr>
              <a:t>Spraying pesticides is not recommended during early season </a:t>
            </a:r>
          </a:p>
          <a:p>
            <a:pPr marL="342900" indent="-342900">
              <a:buAutoNum type="arabicPeriod"/>
            </a:pPr>
            <a:r>
              <a:rPr lang="en-US" b="1" dirty="0">
                <a:solidFill>
                  <a:srgbClr val="840234"/>
                </a:solidFill>
                <a:latin typeface="Calibri" panose="020F0502020204030204" pitchFamily="34" charset="0"/>
              </a:rPr>
              <a:t>Follow crop rotation </a:t>
            </a:r>
          </a:p>
          <a:p>
            <a:pPr marL="342900" indent="-342900">
              <a:buAutoNum type="arabicPeriod"/>
            </a:pPr>
            <a:endParaRPr lang="en-US" b="1" dirty="0">
              <a:solidFill>
                <a:srgbClr val="840234"/>
              </a:solidFill>
              <a:latin typeface="Calibri" panose="020F0502020204030204" pitchFamily="34" charset="0"/>
            </a:endParaRPr>
          </a:p>
        </p:txBody>
      </p:sp>
      <p:sp>
        <p:nvSpPr>
          <p:cNvPr id="23" name="TextBox 22"/>
          <p:cNvSpPr txBox="1"/>
          <p:nvPr/>
        </p:nvSpPr>
        <p:spPr>
          <a:xfrm>
            <a:off x="7470616" y="4003386"/>
            <a:ext cx="4821870" cy="2954655"/>
          </a:xfrm>
          <a:prstGeom prst="rect">
            <a:avLst/>
          </a:prstGeom>
          <a:noFill/>
        </p:spPr>
        <p:txBody>
          <a:bodyPr wrap="square" rtlCol="0">
            <a:spAutoFit/>
          </a:bodyPr>
          <a:lstStyle/>
          <a:p>
            <a:r>
              <a:rPr lang="en-US" sz="1600" b="1" dirty="0">
                <a:solidFill>
                  <a:srgbClr val="B4C7E7"/>
                </a:solidFill>
                <a:latin typeface="Calibri" panose="020F0502020204030204" pitchFamily="34" charset="0"/>
              </a:rPr>
              <a:t>Lambda </a:t>
            </a:r>
            <a:r>
              <a:rPr lang="en-US" sz="1600" b="1" dirty="0" err="1">
                <a:solidFill>
                  <a:srgbClr val="B4C7E7"/>
                </a:solidFill>
                <a:latin typeface="Calibri" panose="020F0502020204030204" pitchFamily="34" charset="0"/>
              </a:rPr>
              <a:t>cyhalohtrin</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Clofentazin</a:t>
            </a:r>
            <a:r>
              <a:rPr lang="en-US" sz="1600" b="1" dirty="0">
                <a:solidFill>
                  <a:srgbClr val="B4C7E7"/>
                </a:solidFill>
                <a:latin typeface="Calibri" panose="020F0502020204030204" pitchFamily="34" charset="0"/>
              </a:rPr>
              <a:t> ( II + III ) </a:t>
            </a:r>
          </a:p>
          <a:p>
            <a:r>
              <a:rPr lang="en-US" sz="1600" b="1" dirty="0" err="1">
                <a:solidFill>
                  <a:srgbClr val="B4C7E7"/>
                </a:solidFill>
                <a:latin typeface="Calibri" panose="020F0502020204030204" pitchFamily="34" charset="0"/>
              </a:rPr>
              <a:t>Monomehypo</a:t>
            </a:r>
            <a:r>
              <a:rPr lang="en-US" sz="1600" b="1" dirty="0">
                <a:solidFill>
                  <a:srgbClr val="B4C7E7"/>
                </a:solidFill>
                <a:latin typeface="Calibri" panose="020F0502020204030204" pitchFamily="34" charset="0"/>
              </a:rPr>
              <a:t> </a:t>
            </a:r>
          </a:p>
          <a:p>
            <a:r>
              <a:rPr lang="en-US" sz="1600" b="1" dirty="0" err="1">
                <a:solidFill>
                  <a:srgbClr val="B4C7E7"/>
                </a:solidFill>
                <a:latin typeface="Calibri" panose="020F0502020204030204" pitchFamily="34" charset="0"/>
              </a:rPr>
              <a:t>Pyriproxyfen</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Emamectin</a:t>
            </a:r>
            <a:r>
              <a:rPr lang="en-US" sz="1600" b="1" dirty="0">
                <a:solidFill>
                  <a:srgbClr val="B4C7E7"/>
                </a:solidFill>
                <a:latin typeface="Calibri" panose="020F0502020204030204" pitchFamily="34" charset="0"/>
              </a:rPr>
              <a:t> Benzoate ( U + II )</a:t>
            </a:r>
            <a:endParaRPr lang="en-US" sz="1600" b="1" dirty="0">
              <a:solidFill>
                <a:srgbClr val="FEBED6"/>
              </a:solidFill>
              <a:latin typeface="Calibri" panose="020F0502020204030204" pitchFamily="34" charset="0"/>
            </a:endParaRPr>
          </a:p>
          <a:p>
            <a:r>
              <a:rPr lang="en-US" sz="1600" b="1" dirty="0" err="1">
                <a:solidFill>
                  <a:srgbClr val="FEBED6"/>
                </a:solidFill>
                <a:latin typeface="Calibri" panose="020F0502020204030204" pitchFamily="34" charset="0"/>
              </a:rPr>
              <a:t>Spinetoram</a:t>
            </a:r>
            <a:r>
              <a:rPr lang="en-US" sz="1600" b="1" dirty="0">
                <a:solidFill>
                  <a:srgbClr val="FEBED6"/>
                </a:solidFill>
                <a:latin typeface="Calibri" panose="020F0502020204030204" pitchFamily="34" charset="0"/>
              </a:rPr>
              <a:t> ( U )</a:t>
            </a:r>
          </a:p>
          <a:p>
            <a:endParaRPr lang="en-US" sz="800" b="1" dirty="0">
              <a:solidFill>
                <a:srgbClr val="FEBED6"/>
              </a:solidFill>
              <a:latin typeface="Calibri" panose="020F0502020204030204" pitchFamily="34" charset="0"/>
            </a:endParaRPr>
          </a:p>
          <a:p>
            <a:pPr algn="ctr"/>
            <a:r>
              <a:rPr lang="en-US" b="1" dirty="0">
                <a:latin typeface="Calibri" panose="020F0502020204030204" pitchFamily="34" charset="0"/>
              </a:rPr>
              <a:t>Pesticides Exceeding MRLs</a:t>
            </a:r>
          </a:p>
          <a:p>
            <a:endParaRPr lang="en-US" sz="1000" b="1" dirty="0">
              <a:solidFill>
                <a:srgbClr val="FEBED6"/>
              </a:solidFill>
              <a:latin typeface="Calibri" panose="020F0502020204030204" pitchFamily="34" charset="0"/>
            </a:endParaRPr>
          </a:p>
          <a:p>
            <a:r>
              <a:rPr lang="en-US" sz="1600" b="1" dirty="0" err="1">
                <a:solidFill>
                  <a:srgbClr val="FEBED6"/>
                </a:solidFill>
                <a:latin typeface="Calibri" panose="020F0502020204030204" pitchFamily="34" charset="0"/>
              </a:rPr>
              <a:t>Chlorantranipole</a:t>
            </a:r>
            <a:r>
              <a:rPr lang="en-US" sz="1600" b="1" dirty="0">
                <a:solidFill>
                  <a:srgbClr val="FEBED6"/>
                </a:solidFill>
                <a:latin typeface="Calibri" panose="020F0502020204030204" pitchFamily="34" charset="0"/>
              </a:rPr>
              <a:t> + </a:t>
            </a:r>
            <a:r>
              <a:rPr lang="en-US" sz="1600" b="1" dirty="0" err="1">
                <a:solidFill>
                  <a:srgbClr val="FFFF00"/>
                </a:solidFill>
                <a:latin typeface="Calibri" panose="020F0502020204030204" pitchFamily="34" charset="0"/>
              </a:rPr>
              <a:t>Thiamethoxam</a:t>
            </a:r>
            <a:r>
              <a:rPr lang="en-US" sz="1600" b="1" dirty="0">
                <a:solidFill>
                  <a:srgbClr val="FEBED6"/>
                </a:solidFill>
                <a:latin typeface="Calibri" panose="020F0502020204030204" pitchFamily="34" charset="0"/>
              </a:rPr>
              <a:t> ( U II ) </a:t>
            </a:r>
          </a:p>
          <a:p>
            <a:r>
              <a:rPr lang="en-US" sz="1600" b="1" dirty="0" err="1">
                <a:solidFill>
                  <a:srgbClr val="FEBED6"/>
                </a:solidFill>
                <a:latin typeface="Calibri" panose="020F0502020204030204" pitchFamily="34" charset="0"/>
              </a:rPr>
              <a:t>Deltamethrin</a:t>
            </a:r>
            <a:r>
              <a:rPr lang="en-US" sz="1600" b="1" dirty="0">
                <a:solidFill>
                  <a:srgbClr val="FEBED6"/>
                </a:solidFill>
                <a:latin typeface="Calibri" panose="020F0502020204030204" pitchFamily="34" charset="0"/>
              </a:rPr>
              <a:t> + </a:t>
            </a:r>
            <a:r>
              <a:rPr lang="en-US" sz="1600" b="1" dirty="0" err="1">
                <a:solidFill>
                  <a:srgbClr val="FFFF00"/>
                </a:solidFill>
                <a:latin typeface="Calibri" panose="020F0502020204030204" pitchFamily="34" charset="0"/>
              </a:rPr>
              <a:t>Triazophos</a:t>
            </a:r>
            <a:r>
              <a:rPr lang="en-US" sz="1600" b="1" dirty="0">
                <a:solidFill>
                  <a:srgbClr val="FEBED6"/>
                </a:solidFill>
                <a:latin typeface="Calibri" panose="020F0502020204030204" pitchFamily="34" charset="0"/>
              </a:rPr>
              <a:t> ( II + </a:t>
            </a:r>
            <a:r>
              <a:rPr lang="en-US" sz="1600" b="1" dirty="0" err="1">
                <a:solidFill>
                  <a:srgbClr val="FEBED6"/>
                </a:solidFill>
                <a:latin typeface="Calibri" panose="020F0502020204030204" pitchFamily="34" charset="0"/>
              </a:rPr>
              <a:t>Ib</a:t>
            </a:r>
            <a:r>
              <a:rPr lang="en-US" sz="1600" b="1" dirty="0">
                <a:solidFill>
                  <a:srgbClr val="FEBED6"/>
                </a:solidFill>
                <a:latin typeface="Calibri" panose="020F0502020204030204" pitchFamily="34" charset="0"/>
              </a:rPr>
              <a:t> )</a:t>
            </a:r>
          </a:p>
          <a:p>
            <a:r>
              <a:rPr lang="en-US" sz="1600" b="1" dirty="0" err="1">
                <a:solidFill>
                  <a:srgbClr val="FFFF00"/>
                </a:solidFill>
                <a:latin typeface="Calibri" panose="020F0502020204030204" pitchFamily="34" charset="0"/>
              </a:rPr>
              <a:t>Imidacloprid</a:t>
            </a:r>
            <a:r>
              <a:rPr lang="en-US" sz="1600" b="1" dirty="0">
                <a:solidFill>
                  <a:srgbClr val="FEBED6"/>
                </a:solidFill>
                <a:latin typeface="Calibri" panose="020F0502020204030204" pitchFamily="34" charset="0"/>
              </a:rPr>
              <a:t> ( II )</a:t>
            </a:r>
          </a:p>
          <a:p>
            <a:r>
              <a:rPr lang="en-US" sz="1600" b="1" dirty="0" err="1">
                <a:solidFill>
                  <a:srgbClr val="FFFF00"/>
                </a:solidFill>
                <a:latin typeface="Calibri" panose="020F0502020204030204" pitchFamily="34" charset="0"/>
              </a:rPr>
              <a:t>Imidacloprid</a:t>
            </a:r>
            <a:r>
              <a:rPr lang="en-US" sz="1600" b="1" dirty="0">
                <a:solidFill>
                  <a:srgbClr val="FEBED6"/>
                </a:solidFill>
                <a:latin typeface="Calibri" panose="020F0502020204030204" pitchFamily="34" charset="0"/>
              </a:rPr>
              <a:t> + Beta-</a:t>
            </a:r>
            <a:r>
              <a:rPr lang="en-US" sz="1600" b="1" dirty="0" err="1">
                <a:solidFill>
                  <a:srgbClr val="FEBED6"/>
                </a:solidFill>
                <a:latin typeface="Calibri" panose="020F0502020204030204" pitchFamily="34" charset="0"/>
              </a:rPr>
              <a:t>cyfluthrin</a:t>
            </a:r>
            <a:r>
              <a:rPr lang="en-US" sz="1600" b="1" dirty="0">
                <a:solidFill>
                  <a:srgbClr val="FEBED6"/>
                </a:solidFill>
                <a:latin typeface="Calibri" panose="020F0502020204030204" pitchFamily="34" charset="0"/>
              </a:rPr>
              <a:t>  ( II + </a:t>
            </a:r>
            <a:r>
              <a:rPr lang="en-US" sz="1600" b="1" dirty="0" err="1">
                <a:solidFill>
                  <a:srgbClr val="FEBED6"/>
                </a:solidFill>
                <a:latin typeface="Calibri" panose="020F0502020204030204" pitchFamily="34" charset="0"/>
              </a:rPr>
              <a:t>Ib</a:t>
            </a:r>
            <a:r>
              <a:rPr lang="en-US" sz="1600" b="1" dirty="0">
                <a:solidFill>
                  <a:srgbClr val="FEBED6"/>
                </a:solidFill>
                <a:latin typeface="Calibri" panose="020F0502020204030204" pitchFamily="34" charset="0"/>
              </a:rPr>
              <a:t> )</a:t>
            </a:r>
          </a:p>
          <a:p>
            <a:r>
              <a:rPr lang="en-US" sz="1600" b="1" dirty="0" err="1">
                <a:solidFill>
                  <a:srgbClr val="FFFF00"/>
                </a:solidFill>
                <a:latin typeface="Calibri" panose="020F0502020204030204" pitchFamily="34" charset="0"/>
              </a:rPr>
              <a:t>Triazophos</a:t>
            </a:r>
            <a:r>
              <a:rPr lang="en-US" sz="1600" b="1" dirty="0">
                <a:solidFill>
                  <a:srgbClr val="FFFF00"/>
                </a:solidFill>
                <a:latin typeface="Calibri" panose="020F0502020204030204" pitchFamily="34" charset="0"/>
              </a:rPr>
              <a:t> </a:t>
            </a:r>
            <a:r>
              <a:rPr lang="en-US" sz="1600" b="1" dirty="0">
                <a:solidFill>
                  <a:srgbClr val="FEBED6"/>
                </a:solidFill>
                <a:latin typeface="Calibri" panose="020F0502020204030204" pitchFamily="34" charset="0"/>
              </a:rPr>
              <a:t>(</a:t>
            </a:r>
            <a:r>
              <a:rPr lang="en-US" sz="1600" b="1" dirty="0" err="1">
                <a:solidFill>
                  <a:srgbClr val="FEBED6"/>
                </a:solidFill>
                <a:latin typeface="Calibri" panose="020F0502020204030204" pitchFamily="34" charset="0"/>
              </a:rPr>
              <a:t>Ib</a:t>
            </a:r>
            <a:r>
              <a:rPr lang="en-US" sz="1600" b="1" dirty="0">
                <a:solidFill>
                  <a:srgbClr val="FEBED6"/>
                </a:solidFill>
                <a:latin typeface="Calibri" panose="020F0502020204030204" pitchFamily="34" charset="0"/>
              </a:rPr>
              <a:t>)</a:t>
            </a:r>
          </a:p>
        </p:txBody>
      </p:sp>
      <p:sp>
        <p:nvSpPr>
          <p:cNvPr id="21" name="TextBox 20"/>
          <p:cNvSpPr txBox="1"/>
          <p:nvPr/>
        </p:nvSpPr>
        <p:spPr>
          <a:xfrm>
            <a:off x="1" y="1350071"/>
            <a:ext cx="4876132" cy="2308324"/>
          </a:xfrm>
          <a:prstGeom prst="rect">
            <a:avLst/>
          </a:prstGeom>
          <a:noFill/>
        </p:spPr>
        <p:txBody>
          <a:bodyPr wrap="square" rtlCol="0">
            <a:spAutoFit/>
          </a:bodyPr>
          <a:lstStyle/>
          <a:p>
            <a:pPr marL="342900" indent="-342900">
              <a:buFont typeface="+mj-lt"/>
              <a:buAutoNum type="arabicPeriod"/>
            </a:pPr>
            <a:r>
              <a:rPr lang="en-US" b="1" dirty="0" err="1">
                <a:solidFill>
                  <a:srgbClr val="002060"/>
                </a:solidFill>
                <a:latin typeface="Calibri" panose="020F0502020204030204" pitchFamily="34" charset="0"/>
              </a:rPr>
              <a:t>Leaffolder</a:t>
            </a:r>
            <a:r>
              <a:rPr lang="en-US" b="1" dirty="0">
                <a:solidFill>
                  <a:srgbClr val="002060"/>
                </a:solidFill>
                <a:latin typeface="Calibri" panose="020F0502020204030204" pitchFamily="34" charset="0"/>
              </a:rPr>
              <a:t> caterpillars fold rice leaves around  themselves and attach leaf margins with leaf strands </a:t>
            </a:r>
          </a:p>
          <a:p>
            <a:pPr marL="342900" indent="-342900">
              <a:buFont typeface="+mj-lt"/>
              <a:buAutoNum type="arabicPeriod"/>
            </a:pPr>
            <a:r>
              <a:rPr lang="en-US" b="1" dirty="0">
                <a:solidFill>
                  <a:srgbClr val="002060"/>
                </a:solidFill>
                <a:latin typeface="Calibri" panose="020F0502020204030204" pitchFamily="34" charset="0"/>
              </a:rPr>
              <a:t>More abundant during rainy season </a:t>
            </a:r>
          </a:p>
          <a:p>
            <a:pPr marL="342900" indent="-342900">
              <a:buFont typeface="+mj-lt"/>
              <a:buAutoNum type="arabicPeriod"/>
            </a:pPr>
            <a:r>
              <a:rPr lang="en-US" b="1" dirty="0">
                <a:solidFill>
                  <a:srgbClr val="002060"/>
                </a:solidFill>
                <a:latin typeface="Calibri" panose="020F0502020204030204" pitchFamily="34" charset="0"/>
              </a:rPr>
              <a:t>Resistant to many pesticides </a:t>
            </a:r>
          </a:p>
          <a:p>
            <a:pPr marL="342900" indent="-342900">
              <a:buFont typeface="+mj-lt"/>
              <a:buAutoNum type="arabicPeriod"/>
            </a:pPr>
            <a:r>
              <a:rPr lang="en-US" b="1" dirty="0">
                <a:solidFill>
                  <a:srgbClr val="002060"/>
                </a:solidFill>
                <a:latin typeface="Calibri" panose="020F0502020204030204" pitchFamily="34" charset="0"/>
              </a:rPr>
              <a:t>Prefers 45-days old plants </a:t>
            </a:r>
          </a:p>
          <a:p>
            <a:pPr marL="342900" indent="-342900">
              <a:buFont typeface="+mj-lt"/>
              <a:buAutoNum type="arabicPeriod"/>
            </a:pPr>
            <a:r>
              <a:rPr lang="en-US" b="1" dirty="0">
                <a:solidFill>
                  <a:srgbClr val="002060"/>
                </a:solidFill>
                <a:latin typeface="Calibri" panose="020F0502020204030204" pitchFamily="34" charset="0"/>
              </a:rPr>
              <a:t>Produces long and transparent whitish streaks on leaves which leads to folding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845" y="3858567"/>
            <a:ext cx="2576058" cy="298113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935" y="853353"/>
            <a:ext cx="2563676" cy="3011745"/>
          </a:xfrm>
          <a:prstGeom prst="rect">
            <a:avLst/>
          </a:prstGeom>
        </p:spPr>
      </p:pic>
    </p:spTree>
    <p:extLst>
      <p:ext uri="{BB962C8B-B14F-4D97-AF65-F5344CB8AC3E}">
        <p14:creationId xmlns:p14="http://schemas.microsoft.com/office/powerpoint/2010/main" val="1017637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p:txBody>
          <a:bodyPr>
            <a:normAutofit/>
          </a:bodyPr>
          <a:lstStyle/>
          <a:p>
            <a:r>
              <a:rPr lang="en-US" dirty="0">
                <a:solidFill>
                  <a:schemeClr val="bg1"/>
                </a:solidFill>
                <a:latin typeface="Calibri" panose="020F0502020204030204" pitchFamily="34" charset="0"/>
              </a:rPr>
              <a:t>Rejection of rice consignments due to pesticide residues</a:t>
            </a:r>
          </a:p>
        </p:txBody>
      </p:sp>
      <p:sp>
        <p:nvSpPr>
          <p:cNvPr id="2" name="Subtitle 1"/>
          <p:cNvSpPr>
            <a:spLocks noGrp="1"/>
          </p:cNvSpPr>
          <p:nvPr>
            <p:ph type="subTitle" idx="1"/>
          </p:nvPr>
        </p:nvSpPr>
        <p:spPr>
          <a:xfrm>
            <a:off x="2232597" y="3082848"/>
            <a:ext cx="8915399" cy="1126283"/>
          </a:xfrm>
        </p:spPr>
        <p:txBody>
          <a:bodyPr>
            <a:noAutofit/>
          </a:bodyPr>
          <a:lstStyle/>
          <a:p>
            <a:r>
              <a:rPr lang="en-US" sz="6000" b="1" dirty="0">
                <a:solidFill>
                  <a:srgbClr val="766F54"/>
                </a:solidFill>
                <a:latin typeface="Calibri" panose="020F0502020204030204" pitchFamily="34" charset="0"/>
              </a:rPr>
              <a:t>Rejection of rice consignments due to pesticide residues</a:t>
            </a:r>
            <a:endParaRPr lang="en-US" sz="6000" b="1" dirty="0">
              <a:solidFill>
                <a:srgbClr val="766F54"/>
              </a:solidFill>
            </a:endParaRPr>
          </a:p>
        </p:txBody>
      </p:sp>
    </p:spTree>
    <p:extLst>
      <p:ext uri="{BB962C8B-B14F-4D97-AF65-F5344CB8AC3E}">
        <p14:creationId xmlns:p14="http://schemas.microsoft.com/office/powerpoint/2010/main" val="2279063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45113" y="19590"/>
            <a:ext cx="11874138" cy="400110"/>
          </a:xfrm>
          <a:prstGeom prst="rect">
            <a:avLst/>
          </a:prstGeom>
          <a:noFill/>
        </p:spPr>
        <p:txBody>
          <a:bodyPr wrap="square" rtlCol="0">
            <a:spAutoFit/>
          </a:bodyPr>
          <a:lstStyle/>
          <a:p>
            <a:r>
              <a:rPr lang="en-US" sz="2000" b="1" cap="all" dirty="0">
                <a:solidFill>
                  <a:schemeClr val="accent4">
                    <a:lumMod val="75000"/>
                  </a:schemeClr>
                </a:solidFill>
                <a:latin typeface="Calibri" panose="020F0502020204030204" pitchFamily="34" charset="0"/>
                <a:ea typeface="+mj-ea"/>
                <a:cs typeface="+mj-cs"/>
              </a:rPr>
              <a:t>Technical Details of Pesticides Exceeding MRL in US and EU</a:t>
            </a:r>
          </a:p>
        </p:txBody>
      </p:sp>
      <p:graphicFrame>
        <p:nvGraphicFramePr>
          <p:cNvPr id="4" name="Table 3"/>
          <p:cNvGraphicFramePr>
            <a:graphicFrameLocks noGrp="1"/>
          </p:cNvGraphicFramePr>
          <p:nvPr>
            <p:extLst>
              <p:ext uri="{D42A27DB-BD31-4B8C-83A1-F6EECF244321}">
                <p14:modId xmlns:p14="http://schemas.microsoft.com/office/powerpoint/2010/main" val="3828107864"/>
              </p:ext>
            </p:extLst>
          </p:nvPr>
        </p:nvGraphicFramePr>
        <p:xfrm>
          <a:off x="0" y="483325"/>
          <a:ext cx="12192001" cy="6068695"/>
        </p:xfrm>
        <a:graphic>
          <a:graphicData uri="http://schemas.openxmlformats.org/drawingml/2006/table">
            <a:tbl>
              <a:tblPr>
                <a:tableStyleId>{C4B1156A-380E-4F78-BDF5-A606A8083BF9}</a:tableStyleId>
              </a:tblPr>
              <a:tblGrid>
                <a:gridCol w="1837528">
                  <a:extLst>
                    <a:ext uri="{9D8B030D-6E8A-4147-A177-3AD203B41FA5}">
                      <a16:colId xmlns:a16="http://schemas.microsoft.com/office/drawing/2014/main" val="3613050248"/>
                    </a:ext>
                  </a:extLst>
                </a:gridCol>
                <a:gridCol w="973891">
                  <a:extLst>
                    <a:ext uri="{9D8B030D-6E8A-4147-A177-3AD203B41FA5}">
                      <a16:colId xmlns:a16="http://schemas.microsoft.com/office/drawing/2014/main" val="1615111394"/>
                    </a:ext>
                  </a:extLst>
                </a:gridCol>
                <a:gridCol w="992266">
                  <a:extLst>
                    <a:ext uri="{9D8B030D-6E8A-4147-A177-3AD203B41FA5}">
                      <a16:colId xmlns:a16="http://schemas.microsoft.com/office/drawing/2014/main" val="305063151"/>
                    </a:ext>
                  </a:extLst>
                </a:gridCol>
                <a:gridCol w="973891">
                  <a:extLst>
                    <a:ext uri="{9D8B030D-6E8A-4147-A177-3AD203B41FA5}">
                      <a16:colId xmlns:a16="http://schemas.microsoft.com/office/drawing/2014/main" val="492554819"/>
                    </a:ext>
                  </a:extLst>
                </a:gridCol>
                <a:gridCol w="1745651">
                  <a:extLst>
                    <a:ext uri="{9D8B030D-6E8A-4147-A177-3AD203B41FA5}">
                      <a16:colId xmlns:a16="http://schemas.microsoft.com/office/drawing/2014/main" val="3184046389"/>
                    </a:ext>
                  </a:extLst>
                </a:gridCol>
                <a:gridCol w="845261">
                  <a:extLst>
                    <a:ext uri="{9D8B030D-6E8A-4147-A177-3AD203B41FA5}">
                      <a16:colId xmlns:a16="http://schemas.microsoft.com/office/drawing/2014/main" val="4075920108"/>
                    </a:ext>
                  </a:extLst>
                </a:gridCol>
                <a:gridCol w="826887">
                  <a:extLst>
                    <a:ext uri="{9D8B030D-6E8A-4147-A177-3AD203B41FA5}">
                      <a16:colId xmlns:a16="http://schemas.microsoft.com/office/drawing/2014/main" val="1548477322"/>
                    </a:ext>
                  </a:extLst>
                </a:gridCol>
                <a:gridCol w="882015">
                  <a:extLst>
                    <a:ext uri="{9D8B030D-6E8A-4147-A177-3AD203B41FA5}">
                      <a16:colId xmlns:a16="http://schemas.microsoft.com/office/drawing/2014/main" val="2552808904"/>
                    </a:ext>
                  </a:extLst>
                </a:gridCol>
                <a:gridCol w="1254114">
                  <a:extLst>
                    <a:ext uri="{9D8B030D-6E8A-4147-A177-3AD203B41FA5}">
                      <a16:colId xmlns:a16="http://schemas.microsoft.com/office/drawing/2014/main" val="527946417"/>
                    </a:ext>
                  </a:extLst>
                </a:gridCol>
                <a:gridCol w="1860497">
                  <a:extLst>
                    <a:ext uri="{9D8B030D-6E8A-4147-A177-3AD203B41FA5}">
                      <a16:colId xmlns:a16="http://schemas.microsoft.com/office/drawing/2014/main" val="3774958774"/>
                    </a:ext>
                  </a:extLst>
                </a:gridCol>
              </a:tblGrid>
              <a:tr h="642045">
                <a:tc>
                  <a:txBody>
                    <a:bodyPr/>
                    <a:lstStyle/>
                    <a:p>
                      <a:pPr algn="ctr" fontAlgn="b"/>
                      <a:r>
                        <a:rPr lang="en-US" sz="1150" b="1" u="none" strike="noStrike" dirty="0">
                          <a:solidFill>
                            <a:schemeClr val="accent5">
                              <a:lumMod val="50000"/>
                            </a:schemeClr>
                          </a:solidFill>
                          <a:effectLst/>
                        </a:rPr>
                        <a:t> Pesticide </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solidFill>
                            <a:schemeClr val="accent5">
                              <a:lumMod val="50000"/>
                            </a:schemeClr>
                          </a:solidFill>
                          <a:effectLst/>
                        </a:rPr>
                        <a:t>No. of Registered Products </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solidFill>
                            <a:schemeClr val="accent5">
                              <a:lumMod val="50000"/>
                            </a:schemeClr>
                          </a:solidFill>
                          <a:effectLst/>
                        </a:rPr>
                        <a:t>No. of mixtures</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solidFill>
                            <a:schemeClr val="accent5">
                              <a:lumMod val="50000"/>
                            </a:schemeClr>
                          </a:solidFill>
                          <a:effectLst/>
                        </a:rPr>
                        <a:t>No. of products registered for rice </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solidFill>
                            <a:schemeClr val="accent5">
                              <a:lumMod val="50000"/>
                            </a:schemeClr>
                          </a:solidFill>
                          <a:effectLst/>
                        </a:rPr>
                        <a:t>Formulation </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solidFill>
                            <a:schemeClr val="accent5">
                              <a:lumMod val="50000"/>
                            </a:schemeClr>
                          </a:solidFill>
                          <a:effectLst/>
                        </a:rPr>
                        <a:t>MRL (EU) mg/kg</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solidFill>
                            <a:schemeClr val="accent5">
                              <a:lumMod val="50000"/>
                            </a:schemeClr>
                          </a:solidFill>
                          <a:effectLst/>
                        </a:rPr>
                        <a:t>WHO Toxicity Class</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solidFill>
                            <a:schemeClr val="accent5">
                              <a:lumMod val="50000"/>
                            </a:schemeClr>
                          </a:solidFill>
                          <a:effectLst/>
                        </a:rPr>
                        <a:t>PHI (days ) </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solidFill>
                            <a:schemeClr val="accent5">
                              <a:lumMod val="50000"/>
                            </a:schemeClr>
                          </a:solidFill>
                          <a:effectLst/>
                        </a:rPr>
                        <a:t>No. of consignments intercepted </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solidFill>
                            <a:schemeClr val="accent5">
                              <a:lumMod val="50000"/>
                            </a:schemeClr>
                          </a:solidFill>
                          <a:effectLst/>
                        </a:rPr>
                        <a:t>Remarks </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134874531"/>
                  </a:ext>
                </a:extLst>
              </a:tr>
              <a:tr h="251346">
                <a:tc gridSpan="10">
                  <a:txBody>
                    <a:bodyPr/>
                    <a:lstStyle/>
                    <a:p>
                      <a:pPr algn="ctr" fontAlgn="b"/>
                      <a:r>
                        <a:rPr lang="en-US" sz="1150" b="1" u="none" strike="noStrike" dirty="0">
                          <a:solidFill>
                            <a:schemeClr val="accent5">
                              <a:lumMod val="50000"/>
                            </a:schemeClr>
                          </a:solidFill>
                          <a:effectLst/>
                        </a:rPr>
                        <a:t>  Fungicide </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extLst>
                  <a:ext uri="{0D108BD9-81ED-4DB2-BD59-A6C34878D82A}">
                    <a16:rowId xmlns:a16="http://schemas.microsoft.com/office/drawing/2014/main" val="1167472779"/>
                  </a:ext>
                </a:extLst>
              </a:tr>
              <a:tr h="642045">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Carbendazim</a:t>
                      </a:r>
                      <a:r>
                        <a:rPr lang="en-US" sz="1150" b="1" u="none" strike="noStrike" dirty="0">
                          <a:solidFill>
                            <a:schemeClr val="accent5">
                              <a:lumMod val="50000"/>
                            </a:schemeClr>
                          </a:solidFill>
                          <a:effectLst/>
                        </a:rPr>
                        <a:t> </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41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3</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2</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WG, SC, DF, WDG</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0.01 (Reproductive Toxicity)</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U</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28</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51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To</a:t>
                      </a:r>
                      <a:r>
                        <a:rPr lang="en-US" sz="1150" b="1" u="none" strike="noStrike" baseline="0" dirty="0">
                          <a:effectLst/>
                        </a:rPr>
                        <a:t> be stopped for use in rice</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3044635870"/>
                  </a:ext>
                </a:extLst>
              </a:tr>
              <a:tr h="323188">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Tebuconazole</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70</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63</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36</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WG, EC, ME, FS, SC, WP</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1.5</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II</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30</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31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To</a:t>
                      </a:r>
                      <a:r>
                        <a:rPr lang="en-US" sz="1150" b="1" u="none" strike="noStrike" baseline="0" dirty="0">
                          <a:effectLst/>
                        </a:rPr>
                        <a:t> be stopped for use in rice</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4183314536"/>
                  </a:ext>
                </a:extLst>
              </a:tr>
              <a:tr h="323188">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Difenoconazole</a:t>
                      </a:r>
                      <a:r>
                        <a:rPr lang="en-US" sz="1150" b="1" u="none" strike="noStrike" dirty="0">
                          <a:solidFill>
                            <a:schemeClr val="accent5">
                              <a:lumMod val="50000"/>
                            </a:schemeClr>
                          </a:solidFill>
                          <a:effectLst/>
                        </a:rPr>
                        <a:t> </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94</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9</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6</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EC, WDG, SC, WP, FS</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3</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II</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25</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17</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To be used very carefully following PHI </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488153823"/>
                  </a:ext>
                </a:extLst>
              </a:tr>
              <a:tr h="197076">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Thiophanate</a:t>
                      </a:r>
                      <a:r>
                        <a:rPr lang="en-US" sz="1150" b="1" u="none" strike="noStrike" dirty="0">
                          <a:solidFill>
                            <a:schemeClr val="accent5">
                              <a:lumMod val="50000"/>
                            </a:schemeClr>
                          </a:solidFill>
                          <a:effectLst/>
                        </a:rPr>
                        <a:t>- Methyl</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154</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150</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WP, WDG, A, ULV</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0.01</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U</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10-15</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1</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To be used carefully </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2904603091"/>
                  </a:ext>
                </a:extLst>
              </a:tr>
              <a:tr h="323188">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Tricyclazole</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36</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30</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36</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WP, SE, SC</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0.01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II</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NA</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To be used very carefully following PHI</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4056121692"/>
                  </a:ext>
                </a:extLst>
              </a:tr>
              <a:tr h="197076">
                <a:tc gridSpan="10">
                  <a:txBody>
                    <a:bodyPr/>
                    <a:lstStyle/>
                    <a:p>
                      <a:pPr algn="ctr" fontAlgn="b"/>
                      <a:r>
                        <a:rPr lang="en-US" sz="1150" b="1" u="none" strike="noStrike" dirty="0">
                          <a:solidFill>
                            <a:schemeClr val="accent5">
                              <a:lumMod val="50000"/>
                            </a:schemeClr>
                          </a:solidFill>
                          <a:effectLst/>
                        </a:rPr>
                        <a:t> Insecticide</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tc hMerge="1">
                  <a:txBody>
                    <a:bodyPr/>
                    <a:lstStyle/>
                    <a:p>
                      <a:pPr algn="l"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b"/>
                </a:tc>
                <a:extLst>
                  <a:ext uri="{0D108BD9-81ED-4DB2-BD59-A6C34878D82A}">
                    <a16:rowId xmlns:a16="http://schemas.microsoft.com/office/drawing/2014/main" val="228221906"/>
                  </a:ext>
                </a:extLst>
              </a:tr>
              <a:tr h="323188">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Chlorpyrifos</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369</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12</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1</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EC, ULV, EW, G</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0.01</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II</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28 (Soy beans)</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17</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To</a:t>
                      </a:r>
                      <a:r>
                        <a:rPr lang="en-US" sz="1150" b="1" u="none" strike="noStrike" baseline="0" dirty="0">
                          <a:effectLst/>
                        </a:rPr>
                        <a:t> be stopped for use in rice</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631648115"/>
                  </a:ext>
                </a:extLst>
              </a:tr>
              <a:tr h="482617">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Acetamiprid</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738</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2</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0</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SP, SC, WP, WDG, EC</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0.01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II</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Not recommended for rice </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15</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Not Registered</a:t>
                      </a:r>
                      <a:r>
                        <a:rPr lang="en-US" sz="1150" b="1" u="none" strike="noStrike" baseline="0" dirty="0">
                          <a:effectLst/>
                        </a:rPr>
                        <a:t> for rice</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870288137"/>
                  </a:ext>
                </a:extLst>
              </a:tr>
              <a:tr h="323188">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Triazophos</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301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97</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293</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EC</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0.02</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err="1">
                          <a:effectLst/>
                        </a:rPr>
                        <a:t>Ib</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30</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To</a:t>
                      </a:r>
                      <a:r>
                        <a:rPr lang="en-US" sz="1150" b="1" u="none" strike="noStrike" baseline="0" dirty="0">
                          <a:effectLst/>
                        </a:rPr>
                        <a:t> be stopped for use in rice</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3753018514"/>
                  </a:ext>
                </a:extLst>
              </a:tr>
              <a:tr h="323188">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Imidacloprid</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627</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14</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548</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pl-PL" sz="1150" b="1" u="none" strike="noStrike" dirty="0">
                          <a:effectLst/>
                        </a:rPr>
                        <a:t>WG, SC, OD, WP, WS, SL</a:t>
                      </a:r>
                      <a:endParaRPr lang="pl-PL"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1.5</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II</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7-14</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9</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To be used very carefully following PHI</a:t>
                      </a:r>
                      <a:r>
                        <a:rPr lang="en-US" sz="1150" b="1" u="none" strike="noStrike" baseline="0" dirty="0">
                          <a:effectLst/>
                        </a:rPr>
                        <a:t> </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2418999931"/>
                  </a:ext>
                </a:extLst>
              </a:tr>
              <a:tr h="323188">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Pirimiphos</a:t>
                      </a:r>
                      <a:r>
                        <a:rPr lang="en-US" sz="1150" b="1" u="none" strike="noStrike" dirty="0">
                          <a:solidFill>
                            <a:schemeClr val="accent5">
                              <a:lumMod val="50000"/>
                            </a:schemeClr>
                          </a:solidFill>
                          <a:effectLst/>
                        </a:rPr>
                        <a:t> Methyl</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0.5</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NR</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4</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No more marketed in Pakistan </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2907358749"/>
                  </a:ext>
                </a:extLst>
              </a:tr>
              <a:tr h="323188">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Isoprothiolane</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6</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NR</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2</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No more marketed in Pakistan </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4270787908"/>
                  </a:ext>
                </a:extLst>
              </a:tr>
              <a:tr h="163759">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Clothianidin</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72</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15</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39</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SC, WDG, G</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0.5</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II</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21</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To be used carefully </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3983035245"/>
                  </a:ext>
                </a:extLst>
              </a:tr>
              <a:tr h="197076">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Profenofos</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233</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82</a:t>
                      </a:r>
                      <a:endParaRPr lang="en-US" sz="1150" b="1" i="0" u="none" strike="noStrike">
                        <a:solidFill>
                          <a:schemeClr val="dk1"/>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0</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EC, ULV</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0.01</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II</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NR</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Not Registered</a:t>
                      </a:r>
                      <a:r>
                        <a:rPr lang="en-US" sz="1150" b="1" u="none" strike="noStrike" baseline="0" dirty="0">
                          <a:effectLst/>
                        </a:rPr>
                        <a:t> for Rice</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3866650550"/>
                  </a:ext>
                </a:extLst>
              </a:tr>
              <a:tr h="323188">
                <a:tc>
                  <a:txBody>
                    <a:bodyPr/>
                    <a:lstStyle/>
                    <a:p>
                      <a:pPr algn="l" fontAlgn="b"/>
                      <a:r>
                        <a:rPr lang="en-US" sz="1150" b="1" u="none" strike="noStrike" dirty="0">
                          <a:solidFill>
                            <a:schemeClr val="accent5">
                              <a:lumMod val="50000"/>
                            </a:schemeClr>
                          </a:solidFill>
                          <a:effectLst/>
                        </a:rPr>
                        <a:t> </a:t>
                      </a:r>
                      <a:r>
                        <a:rPr lang="en-US" sz="1150" b="1" u="none" strike="noStrike" dirty="0" err="1">
                          <a:solidFill>
                            <a:schemeClr val="accent5">
                              <a:lumMod val="50000"/>
                            </a:schemeClr>
                          </a:solidFill>
                          <a:effectLst/>
                        </a:rPr>
                        <a:t>Thiamethoxam</a:t>
                      </a:r>
                      <a:endParaRPr lang="en-US" sz="1150" b="1" i="0" u="none" strike="noStrike" dirty="0">
                        <a:solidFill>
                          <a:schemeClr val="accent5">
                            <a:lumMod val="50000"/>
                          </a:schemeClr>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80</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5</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70</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WG, G, SC, WS, FS, WDG</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0.01</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II</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14</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a:effectLst/>
                        </a:rPr>
                        <a:t>1</a:t>
                      </a:r>
                      <a:endParaRPr lang="en-US" sz="1150" b="1" i="0" u="none" strike="noStrike">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tc>
                  <a:txBody>
                    <a:bodyPr/>
                    <a:lstStyle/>
                    <a:p>
                      <a:pPr algn="ctr" fontAlgn="b"/>
                      <a:r>
                        <a:rPr lang="en-US" sz="1150" b="1" u="none" strike="noStrike" dirty="0">
                          <a:effectLst/>
                        </a:rPr>
                        <a:t>To be used very carefully</a:t>
                      </a:r>
                      <a:endParaRPr lang="en-US" sz="11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968" marR="4968" marT="4968" marB="0" anchor="ctr"/>
                </a:tc>
                <a:extLst>
                  <a:ext uri="{0D108BD9-81ED-4DB2-BD59-A6C34878D82A}">
                    <a16:rowId xmlns:a16="http://schemas.microsoft.com/office/drawing/2014/main" val="3306649624"/>
                  </a:ext>
                </a:extLst>
              </a:tr>
            </a:tbl>
          </a:graphicData>
        </a:graphic>
      </p:graphicFrame>
    </p:spTree>
    <p:extLst>
      <p:ext uri="{BB962C8B-B14F-4D97-AF65-F5344CB8AC3E}">
        <p14:creationId xmlns:p14="http://schemas.microsoft.com/office/powerpoint/2010/main" val="4088883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269570" y="19772"/>
            <a:ext cx="12787532" cy="400110"/>
          </a:xfrm>
          <a:prstGeom prst="rect">
            <a:avLst/>
          </a:prstGeom>
          <a:noFill/>
        </p:spPr>
        <p:txBody>
          <a:bodyPr wrap="square" rtlCol="0">
            <a:spAutoFit/>
          </a:bodyPr>
          <a:lstStyle/>
          <a:p>
            <a:r>
              <a:rPr lang="en-US" sz="2000" b="1" cap="all" dirty="0">
                <a:solidFill>
                  <a:schemeClr val="accent4">
                    <a:lumMod val="75000"/>
                  </a:schemeClr>
                </a:solidFill>
                <a:latin typeface="Calibri" panose="020F0502020204030204" pitchFamily="34" charset="0"/>
                <a:ea typeface="+mj-ea"/>
                <a:cs typeface="+mj-cs"/>
              </a:rPr>
              <a:t>Summary of MRL values of Pesticides that led to Alert Notifications</a:t>
            </a:r>
          </a:p>
        </p:txBody>
      </p:sp>
      <p:graphicFrame>
        <p:nvGraphicFramePr>
          <p:cNvPr id="3" name="Table 2"/>
          <p:cNvGraphicFramePr>
            <a:graphicFrameLocks noGrp="1"/>
          </p:cNvGraphicFramePr>
          <p:nvPr>
            <p:extLst>
              <p:ext uri="{D42A27DB-BD31-4B8C-83A1-F6EECF244321}">
                <p14:modId xmlns:p14="http://schemas.microsoft.com/office/powerpoint/2010/main" val="2102106792"/>
              </p:ext>
            </p:extLst>
          </p:nvPr>
        </p:nvGraphicFramePr>
        <p:xfrm>
          <a:off x="1" y="419882"/>
          <a:ext cx="12192001" cy="5766756"/>
        </p:xfrm>
        <a:graphic>
          <a:graphicData uri="http://schemas.openxmlformats.org/drawingml/2006/table">
            <a:tbl>
              <a:tblPr firstRow="1" firstCol="1" bandRow="1">
                <a:tableStyleId>{C4B1156A-380E-4F78-BDF5-A606A8083BF9}</a:tableStyleId>
              </a:tblPr>
              <a:tblGrid>
                <a:gridCol w="677142">
                  <a:extLst>
                    <a:ext uri="{9D8B030D-6E8A-4147-A177-3AD203B41FA5}">
                      <a16:colId xmlns:a16="http://schemas.microsoft.com/office/drawing/2014/main" val="4101145553"/>
                    </a:ext>
                  </a:extLst>
                </a:gridCol>
                <a:gridCol w="1851635">
                  <a:extLst>
                    <a:ext uri="{9D8B030D-6E8A-4147-A177-3AD203B41FA5}">
                      <a16:colId xmlns:a16="http://schemas.microsoft.com/office/drawing/2014/main" val="2914413438"/>
                    </a:ext>
                  </a:extLst>
                </a:gridCol>
                <a:gridCol w="1159604">
                  <a:extLst>
                    <a:ext uri="{9D8B030D-6E8A-4147-A177-3AD203B41FA5}">
                      <a16:colId xmlns:a16="http://schemas.microsoft.com/office/drawing/2014/main" val="3007638912"/>
                    </a:ext>
                  </a:extLst>
                </a:gridCol>
                <a:gridCol w="782384">
                  <a:extLst>
                    <a:ext uri="{9D8B030D-6E8A-4147-A177-3AD203B41FA5}">
                      <a16:colId xmlns:a16="http://schemas.microsoft.com/office/drawing/2014/main" val="1796845713"/>
                    </a:ext>
                  </a:extLst>
                </a:gridCol>
                <a:gridCol w="698557">
                  <a:extLst>
                    <a:ext uri="{9D8B030D-6E8A-4147-A177-3AD203B41FA5}">
                      <a16:colId xmlns:a16="http://schemas.microsoft.com/office/drawing/2014/main" val="3288911188"/>
                    </a:ext>
                  </a:extLst>
                </a:gridCol>
                <a:gridCol w="908124">
                  <a:extLst>
                    <a:ext uri="{9D8B030D-6E8A-4147-A177-3AD203B41FA5}">
                      <a16:colId xmlns:a16="http://schemas.microsoft.com/office/drawing/2014/main" val="1078877306"/>
                    </a:ext>
                  </a:extLst>
                </a:gridCol>
                <a:gridCol w="614730">
                  <a:extLst>
                    <a:ext uri="{9D8B030D-6E8A-4147-A177-3AD203B41FA5}">
                      <a16:colId xmlns:a16="http://schemas.microsoft.com/office/drawing/2014/main" val="1690496517"/>
                    </a:ext>
                  </a:extLst>
                </a:gridCol>
                <a:gridCol w="754440">
                  <a:extLst>
                    <a:ext uri="{9D8B030D-6E8A-4147-A177-3AD203B41FA5}">
                      <a16:colId xmlns:a16="http://schemas.microsoft.com/office/drawing/2014/main" val="2717676528"/>
                    </a:ext>
                  </a:extLst>
                </a:gridCol>
                <a:gridCol w="768412">
                  <a:extLst>
                    <a:ext uri="{9D8B030D-6E8A-4147-A177-3AD203B41FA5}">
                      <a16:colId xmlns:a16="http://schemas.microsoft.com/office/drawing/2014/main" val="1892101655"/>
                    </a:ext>
                  </a:extLst>
                </a:gridCol>
                <a:gridCol w="1302770">
                  <a:extLst>
                    <a:ext uri="{9D8B030D-6E8A-4147-A177-3AD203B41FA5}">
                      <a16:colId xmlns:a16="http://schemas.microsoft.com/office/drawing/2014/main" val="4193960144"/>
                    </a:ext>
                  </a:extLst>
                </a:gridCol>
                <a:gridCol w="810757">
                  <a:extLst>
                    <a:ext uri="{9D8B030D-6E8A-4147-A177-3AD203B41FA5}">
                      <a16:colId xmlns:a16="http://schemas.microsoft.com/office/drawing/2014/main" val="3474535318"/>
                    </a:ext>
                  </a:extLst>
                </a:gridCol>
                <a:gridCol w="782341">
                  <a:extLst>
                    <a:ext uri="{9D8B030D-6E8A-4147-A177-3AD203B41FA5}">
                      <a16:colId xmlns:a16="http://schemas.microsoft.com/office/drawing/2014/main" val="2283931279"/>
                    </a:ext>
                  </a:extLst>
                </a:gridCol>
                <a:gridCol w="1081105">
                  <a:extLst>
                    <a:ext uri="{9D8B030D-6E8A-4147-A177-3AD203B41FA5}">
                      <a16:colId xmlns:a16="http://schemas.microsoft.com/office/drawing/2014/main" val="155238336"/>
                    </a:ext>
                  </a:extLst>
                </a:gridCol>
              </a:tblGrid>
              <a:tr h="302158">
                <a:tc rowSpan="2">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 </a:t>
                      </a:r>
                    </a:p>
                    <a:p>
                      <a:pPr marL="0" marR="0">
                        <a:lnSpc>
                          <a:spcPct val="150000"/>
                        </a:lnSpc>
                        <a:spcBef>
                          <a:spcPts val="0"/>
                        </a:spcBef>
                        <a:spcAft>
                          <a:spcPts val="0"/>
                        </a:spcAft>
                      </a:pPr>
                      <a:r>
                        <a:rPr lang="en-US" sz="1600" b="1" dirty="0" err="1">
                          <a:solidFill>
                            <a:schemeClr val="accent5">
                              <a:lumMod val="50000"/>
                            </a:schemeClr>
                          </a:solidFill>
                          <a:effectLst/>
                          <a:latin typeface="Calibri" panose="020F0502020204030204" pitchFamily="34" charset="0"/>
                        </a:rPr>
                        <a:t>S.No</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rowSpan="2">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 </a:t>
                      </a:r>
                    </a:p>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Pesticide Name</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rowSpan="2">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 </a:t>
                      </a:r>
                    </a:p>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 Pesticide</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gridSpan="7">
                  <a:txBody>
                    <a:bodyPr/>
                    <a:lstStyle/>
                    <a:p>
                      <a:pPr marL="0" marR="0" algn="ctr">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Husked rice (mg/Kg)</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Polished rice (mg/Kg)</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526711"/>
                  </a:ext>
                </a:extLst>
              </a:tr>
              <a:tr h="90647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EU</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BC Global</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CODEX</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AUS</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CFDA</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ASEAN</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Philippines</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CODEX</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AUS</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600" b="1" dirty="0">
                          <a:solidFill>
                            <a:schemeClr val="accent5">
                              <a:lumMod val="50000"/>
                            </a:schemeClr>
                          </a:solidFill>
                          <a:effectLst/>
                          <a:latin typeface="Calibri" panose="020F0502020204030204" pitchFamily="34" charset="0"/>
                        </a:rPr>
                        <a:t>CFDA</a:t>
                      </a:r>
                      <a:endParaRPr lang="en-US" sz="1600" b="1" dirty="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1087850837"/>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1</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a:effectLst/>
                          <a:latin typeface="Calibri" panose="020F0502020204030204" pitchFamily="34" charset="0"/>
                        </a:rPr>
                        <a:t>Carbendazim</a:t>
                      </a:r>
                      <a:r>
                        <a:rPr lang="en-US" sz="1350" b="1" baseline="30000" dirty="0">
                          <a:effectLst/>
                          <a:latin typeface="Calibri" panose="020F0502020204030204" pitchFamily="34" charset="0"/>
                        </a:rPr>
                        <a:t>1</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Fungicide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0.01</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2</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2</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2</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0.5</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2</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3888596572"/>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2</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err="1">
                          <a:effectLst/>
                          <a:latin typeface="Calibri" panose="020F0502020204030204" pitchFamily="34" charset="0"/>
                        </a:rPr>
                        <a:t>Tebuconazole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Fungicide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1.5</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0.5</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1.5</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1999902340"/>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3</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err="1">
                          <a:effectLst/>
                          <a:latin typeface="Calibri" panose="020F0502020204030204" pitchFamily="34" charset="0"/>
                        </a:rPr>
                        <a:t>Difenoconazole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Fungicide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3</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7</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3</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0.5</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0.7</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1394034394"/>
                  </a:ext>
                </a:extLst>
              </a:tr>
              <a:tr h="604315">
                <a:tc>
                  <a:txBody>
                    <a:bodyPr/>
                    <a:lstStyle/>
                    <a:p>
                      <a:pPr marL="0" marR="0" algn="ctr">
                        <a:lnSpc>
                          <a:spcPct val="150000"/>
                        </a:lnSpc>
                        <a:spcBef>
                          <a:spcPts val="0"/>
                        </a:spcBef>
                        <a:spcAft>
                          <a:spcPts val="0"/>
                        </a:spcAft>
                      </a:pPr>
                      <a:r>
                        <a:rPr lang="en-US" sz="1350" b="1" dirty="0">
                          <a:effectLst/>
                          <a:latin typeface="Calibri" panose="020F0502020204030204" pitchFamily="34" charset="0"/>
                        </a:rPr>
                        <a:t>4</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err="1">
                          <a:effectLst/>
                          <a:latin typeface="Calibri" panose="020F0502020204030204" pitchFamily="34" charset="0"/>
                        </a:rPr>
                        <a:t>Thiophanate</a:t>
                      </a:r>
                      <a:r>
                        <a:rPr lang="en-US" sz="1350" b="1" dirty="0">
                          <a:effectLst/>
                          <a:latin typeface="Calibri" panose="020F0502020204030204" pitchFamily="34" charset="0"/>
                        </a:rPr>
                        <a:t> Methyl</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Fungicide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0.01</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1</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1</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2171431806"/>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5</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err="1">
                          <a:effectLst/>
                          <a:latin typeface="Calibri" panose="020F0502020204030204" pitchFamily="34" charset="0"/>
                        </a:rPr>
                        <a:t>Tricyclazole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Fungicide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0.01</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3</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1313196953"/>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6</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err="1">
                          <a:effectLst/>
                          <a:latin typeface="Calibri" panose="020F0502020204030204" pitchFamily="34" charset="0"/>
                        </a:rPr>
                        <a:t>Triazophos</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Insecticide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0.02</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0.05</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0.6</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4290651412"/>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7</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err="1">
                          <a:effectLst/>
                          <a:latin typeface="Calibri" panose="020F0502020204030204" pitchFamily="34" charset="0"/>
                        </a:rPr>
                        <a:t>Imidacloprid</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Insecticide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1.5</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0.05</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1</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2818105549"/>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8</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err="1">
                          <a:effectLst/>
                          <a:latin typeface="Calibri" panose="020F0502020204030204" pitchFamily="34" charset="0"/>
                        </a:rPr>
                        <a:t>Thiamethoxam</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Insecticide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0.01</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0.02</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0.1</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0.5</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841649316"/>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9</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a:effectLst/>
                          <a:latin typeface="Calibri" panose="020F0502020204030204" pitchFamily="34" charset="0"/>
                        </a:rPr>
                        <a:t>Chlorpyrifos</a:t>
                      </a:r>
                      <a:r>
                        <a:rPr lang="en-US" sz="1350" b="1" baseline="30000" dirty="0">
                          <a:effectLst/>
                          <a:latin typeface="Calibri" panose="020F0502020204030204" pitchFamily="34" charset="0"/>
                        </a:rPr>
                        <a:t>2</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Insecticide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0.01</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6</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0.5</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0.5</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2458075400"/>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10</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err="1">
                          <a:effectLst/>
                          <a:latin typeface="Calibri" panose="020F0502020204030204" pitchFamily="34" charset="0"/>
                        </a:rPr>
                        <a:t>Clothianidin</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Insecticide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0.5</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0.5</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0.2</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2431978888"/>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11</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a:effectLst/>
                          <a:latin typeface="Calibri" panose="020F0502020204030204" pitchFamily="34" charset="0"/>
                        </a:rPr>
                        <a:t>Isoprothiolane</a:t>
                      </a:r>
                      <a:r>
                        <a:rPr lang="en-US" sz="1350" b="1" baseline="30000" dirty="0">
                          <a:effectLst/>
                          <a:latin typeface="Calibri" panose="020F0502020204030204" pitchFamily="34" charset="0"/>
                        </a:rPr>
                        <a:t>3</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Insecticide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6.0</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6.0</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1.5</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1.0</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2589420618"/>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12</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a:effectLst/>
                          <a:latin typeface="Calibri" panose="020F0502020204030204" pitchFamily="34" charset="0"/>
                        </a:rPr>
                        <a:t>Pirimiphos-Methyl</a:t>
                      </a:r>
                      <a:r>
                        <a:rPr lang="en-US" sz="1350" b="1" baseline="30000" dirty="0">
                          <a:effectLst/>
                          <a:latin typeface="Calibri" panose="020F0502020204030204" pitchFamily="34" charset="0"/>
                        </a:rPr>
                        <a:t>3</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Insecticide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0.5</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2.0</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1.0</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1.0</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1.0</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123946911"/>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13</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a:effectLst/>
                          <a:latin typeface="Calibri" panose="020F0502020204030204" pitchFamily="34" charset="0"/>
                        </a:rPr>
                        <a:t>Profenofos</a:t>
                      </a:r>
                      <a:r>
                        <a:rPr lang="en-US" sz="1350" b="1" baseline="30000" dirty="0">
                          <a:effectLst/>
                          <a:latin typeface="Calibri" panose="020F0502020204030204" pitchFamily="34" charset="0"/>
                        </a:rPr>
                        <a:t>4</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Insecticide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0.01</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a:effectLst/>
                          <a:latin typeface="Calibri" panose="020F0502020204030204" pitchFamily="34" charset="0"/>
                        </a:rPr>
                        <a:t>0.02</a:t>
                      </a:r>
                      <a:endParaRPr lang="en-US" sz="1350" b="1">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3748898680"/>
                  </a:ext>
                </a:extLst>
              </a:tr>
              <a:tr h="302158">
                <a:tc>
                  <a:txBody>
                    <a:bodyPr/>
                    <a:lstStyle/>
                    <a:p>
                      <a:pPr marL="0" marR="0" algn="ctr">
                        <a:lnSpc>
                          <a:spcPct val="150000"/>
                        </a:lnSpc>
                        <a:spcBef>
                          <a:spcPts val="0"/>
                        </a:spcBef>
                        <a:spcAft>
                          <a:spcPts val="0"/>
                        </a:spcAft>
                      </a:pPr>
                      <a:r>
                        <a:rPr lang="en-US" sz="1350" b="1" dirty="0">
                          <a:effectLst/>
                          <a:latin typeface="Calibri" panose="020F0502020204030204" pitchFamily="34" charset="0"/>
                        </a:rPr>
                        <a:t>14</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nSpc>
                          <a:spcPct val="150000"/>
                        </a:lnSpc>
                        <a:spcBef>
                          <a:spcPts val="0"/>
                        </a:spcBef>
                        <a:spcAft>
                          <a:spcPts val="0"/>
                        </a:spcAft>
                      </a:pPr>
                      <a:r>
                        <a:rPr lang="en-US" sz="1350" b="1" dirty="0">
                          <a:effectLst/>
                          <a:latin typeface="Calibri" panose="020F0502020204030204" pitchFamily="34" charset="0"/>
                        </a:rPr>
                        <a:t>Acetamiprid</a:t>
                      </a:r>
                      <a:r>
                        <a:rPr lang="en-US" sz="1350" b="1" baseline="30000" dirty="0">
                          <a:effectLst/>
                          <a:latin typeface="Calibri" panose="020F0502020204030204" pitchFamily="34" charset="0"/>
                        </a:rPr>
                        <a:t>4</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Insecticide</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0.01</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marL="0" marR="0" algn="ctr">
                        <a:lnSpc>
                          <a:spcPct val="150000"/>
                        </a:lnSpc>
                        <a:spcBef>
                          <a:spcPts val="0"/>
                        </a:spcBef>
                        <a:spcAft>
                          <a:spcPts val="0"/>
                        </a:spcAft>
                      </a:pPr>
                      <a:r>
                        <a:rPr lang="en-US" sz="1350" b="1" dirty="0">
                          <a:effectLst/>
                          <a:latin typeface="Calibri" panose="020F0502020204030204" pitchFamily="34" charset="0"/>
                        </a:rPr>
                        <a:t>0.5</a:t>
                      </a:r>
                      <a:endParaRPr lang="en-US" sz="1350" b="1" dirty="0">
                        <a:effectLst/>
                        <a:latin typeface="Calibri" panose="020F0502020204030204" pitchFamily="34" charset="0"/>
                        <a:ea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tc>
                  <a:txBody>
                    <a:bodyPr/>
                    <a:lstStyle/>
                    <a:p>
                      <a:pPr algn="ctr">
                        <a:lnSpc>
                          <a:spcPct val="107000"/>
                        </a:lnSpc>
                      </a:pPr>
                      <a:endParaRPr lang="en-US" sz="1350" b="1" dirty="0">
                        <a:effectLst/>
                        <a:latin typeface="Calibri" panose="020F0502020204030204" pitchFamily="34" charset="0"/>
                        <a:cs typeface="Arial" panose="020B0604020202020204" pitchFamily="34" charset="0"/>
                      </a:endParaRPr>
                    </a:p>
                  </a:txBody>
                  <a:tcPr marL="44163" marR="44163" marT="0" marB="0"/>
                </a:tc>
                <a:extLst>
                  <a:ext uri="{0D108BD9-81ED-4DB2-BD59-A6C34878D82A}">
                    <a16:rowId xmlns:a16="http://schemas.microsoft.com/office/drawing/2014/main" val="26576865"/>
                  </a:ext>
                </a:extLst>
              </a:tr>
            </a:tbl>
          </a:graphicData>
        </a:graphic>
      </p:graphicFrame>
      <p:sp>
        <p:nvSpPr>
          <p:cNvPr id="4" name="TextBox 3"/>
          <p:cNvSpPr txBox="1"/>
          <p:nvPr/>
        </p:nvSpPr>
        <p:spPr>
          <a:xfrm>
            <a:off x="8241476" y="6160882"/>
            <a:ext cx="4328372" cy="707886"/>
          </a:xfrm>
          <a:prstGeom prst="rect">
            <a:avLst/>
          </a:prstGeom>
          <a:noFill/>
        </p:spPr>
        <p:txBody>
          <a:bodyPr wrap="square" rtlCol="0">
            <a:spAutoFit/>
          </a:bodyPr>
          <a:lstStyle/>
          <a:p>
            <a:pPr marL="342900" indent="-342900">
              <a:buAutoNum type="arabicPeriod"/>
            </a:pPr>
            <a:r>
              <a:rPr lang="en-US" sz="1000" b="1" i="1" dirty="0">
                <a:latin typeface="Calibri" panose="020F0502020204030204" pitchFamily="34" charset="0"/>
              </a:rPr>
              <a:t>Only 2 formulations out of 41 are registered for use in rice</a:t>
            </a:r>
          </a:p>
          <a:p>
            <a:pPr marL="342900" indent="-342900">
              <a:buAutoNum type="arabicPeriod"/>
            </a:pPr>
            <a:r>
              <a:rPr lang="en-US" sz="1000" b="1" i="1" dirty="0">
                <a:latin typeface="Calibri" panose="020F0502020204030204" pitchFamily="34" charset="0"/>
              </a:rPr>
              <a:t>One formulation out of 369 is registered for use in rice</a:t>
            </a:r>
          </a:p>
          <a:p>
            <a:pPr marL="342900" indent="-342900">
              <a:buAutoNum type="arabicPeriod"/>
            </a:pPr>
            <a:r>
              <a:rPr lang="en-US" sz="1000" b="1" i="1" dirty="0">
                <a:latin typeface="Calibri" panose="020F0502020204030204" pitchFamily="34" charset="0"/>
              </a:rPr>
              <a:t>No longer marketed in Pakistan</a:t>
            </a:r>
          </a:p>
          <a:p>
            <a:pPr marL="342900" indent="-342900">
              <a:buAutoNum type="arabicPeriod"/>
            </a:pPr>
            <a:r>
              <a:rPr lang="en-US" sz="1000" b="1" i="1" dirty="0">
                <a:latin typeface="Calibri" panose="020F0502020204030204" pitchFamily="34" charset="0"/>
              </a:rPr>
              <a:t>Not registered in Pakistan for use in rice </a:t>
            </a:r>
          </a:p>
        </p:txBody>
      </p:sp>
    </p:spTree>
    <p:extLst>
      <p:ext uri="{BB962C8B-B14F-4D97-AF65-F5344CB8AC3E}">
        <p14:creationId xmlns:p14="http://schemas.microsoft.com/office/powerpoint/2010/main" val="4090723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02237" y="130944"/>
            <a:ext cx="11874138" cy="646331"/>
          </a:xfrm>
          <a:prstGeom prst="rect">
            <a:avLst/>
          </a:prstGeom>
          <a:noFill/>
        </p:spPr>
        <p:txBody>
          <a:bodyPr wrap="square" rtlCol="0">
            <a:spAutoFit/>
          </a:bodyPr>
          <a:lstStyle/>
          <a:p>
            <a:pPr algn="ctr">
              <a:lnSpc>
                <a:spcPct val="90000"/>
              </a:lnSpc>
              <a:spcBef>
                <a:spcPct val="0"/>
              </a:spcBef>
            </a:pPr>
            <a:r>
              <a:rPr lang="en-US" sz="4000" b="1" cap="all" dirty="0">
                <a:solidFill>
                  <a:schemeClr val="accent4">
                    <a:lumMod val="75000"/>
                  </a:schemeClr>
                </a:solidFill>
                <a:latin typeface="Calibri" panose="020F0502020204030204" pitchFamily="34" charset="0"/>
                <a:ea typeface="+mj-ea"/>
                <a:cs typeface="+mj-cs"/>
              </a:rPr>
              <a:t>Permissible  Pesticides for Use in Rice by EPA/FDA</a:t>
            </a:r>
          </a:p>
        </p:txBody>
      </p:sp>
      <p:graphicFrame>
        <p:nvGraphicFramePr>
          <p:cNvPr id="3" name="Table 2"/>
          <p:cNvGraphicFramePr>
            <a:graphicFrameLocks noGrp="1"/>
          </p:cNvGraphicFramePr>
          <p:nvPr>
            <p:extLst>
              <p:ext uri="{D42A27DB-BD31-4B8C-83A1-F6EECF244321}">
                <p14:modId xmlns:p14="http://schemas.microsoft.com/office/powerpoint/2010/main" val="3450518287"/>
              </p:ext>
            </p:extLst>
          </p:nvPr>
        </p:nvGraphicFramePr>
        <p:xfrm>
          <a:off x="2895577" y="866657"/>
          <a:ext cx="4355011" cy="3031490"/>
        </p:xfrm>
        <a:graphic>
          <a:graphicData uri="http://schemas.openxmlformats.org/drawingml/2006/table">
            <a:tbl>
              <a:tblPr>
                <a:tableStyleId>{C4B1156A-380E-4F78-BDF5-A606A8083BF9}</a:tableStyleId>
              </a:tblPr>
              <a:tblGrid>
                <a:gridCol w="740915">
                  <a:extLst>
                    <a:ext uri="{9D8B030D-6E8A-4147-A177-3AD203B41FA5}">
                      <a16:colId xmlns:a16="http://schemas.microsoft.com/office/drawing/2014/main" val="20000"/>
                    </a:ext>
                  </a:extLst>
                </a:gridCol>
                <a:gridCol w="3614096">
                  <a:extLst>
                    <a:ext uri="{9D8B030D-6E8A-4147-A177-3AD203B41FA5}">
                      <a16:colId xmlns:a16="http://schemas.microsoft.com/office/drawing/2014/main" val="20001"/>
                    </a:ext>
                  </a:extLst>
                </a:gridCol>
              </a:tblGrid>
              <a:tr h="128266">
                <a:tc gridSpan="2">
                  <a:txBody>
                    <a:bodyPr/>
                    <a:lstStyle/>
                    <a:p>
                      <a:pPr algn="ctr" fontAlgn="ctr"/>
                      <a:r>
                        <a:rPr lang="en-US" sz="2800" b="1" u="none" strike="noStrike" dirty="0">
                          <a:effectLst/>
                          <a:latin typeface="Calibri" panose="020F0502020204030204" pitchFamily="34" charset="0"/>
                        </a:rPr>
                        <a:t>Insecticides</a:t>
                      </a:r>
                      <a:endParaRPr lang="en-US" sz="2800" b="1"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0"/>
                  </a:ext>
                </a:extLst>
              </a:tr>
              <a:tr h="128266">
                <a:tc>
                  <a:txBody>
                    <a:bodyPr/>
                    <a:lstStyle/>
                    <a:p>
                      <a:pPr algn="ctr" fontAlgn="ctr"/>
                      <a:r>
                        <a:rPr lang="en-US" sz="2800" u="none" strike="noStrike" dirty="0">
                          <a:effectLst/>
                          <a:latin typeface="Calibri" panose="020F0502020204030204" pitchFamily="34" charset="0"/>
                        </a:rPr>
                        <a:t>1</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Buprofezin</a:t>
                      </a:r>
                      <a:r>
                        <a:rPr lang="en-US" sz="2800" u="none" strike="noStrike" dirty="0">
                          <a:effectLst/>
                          <a:latin typeface="Calibri" panose="020F0502020204030204" pitchFamily="34" charset="0"/>
                        </a:rPr>
                        <a:t> </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1"/>
                  </a:ext>
                </a:extLst>
              </a:tr>
              <a:tr h="330597">
                <a:tc>
                  <a:txBody>
                    <a:bodyPr/>
                    <a:lstStyle/>
                    <a:p>
                      <a:pPr algn="ctr" fontAlgn="ctr"/>
                      <a:r>
                        <a:rPr lang="en-US" sz="2800" u="none" strike="noStrike" dirty="0">
                          <a:effectLst/>
                          <a:latin typeface="Calibri" panose="020F0502020204030204" pitchFamily="34" charset="0"/>
                        </a:rPr>
                        <a:t>2</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Chlorantraniliprole</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2"/>
                  </a:ext>
                </a:extLst>
              </a:tr>
              <a:tr h="330597">
                <a:tc>
                  <a:txBody>
                    <a:bodyPr/>
                    <a:lstStyle/>
                    <a:p>
                      <a:pPr algn="ctr" fontAlgn="ctr"/>
                      <a:r>
                        <a:rPr lang="en-US" sz="2800" u="none" strike="noStrike" dirty="0">
                          <a:effectLst/>
                          <a:latin typeface="Calibri" panose="020F0502020204030204" pitchFamily="34" charset="0"/>
                        </a:rPr>
                        <a:t>3</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Clothianidin</a:t>
                      </a:r>
                      <a:r>
                        <a:rPr lang="en-US" sz="2800" u="none" strike="noStrike" dirty="0">
                          <a:effectLst/>
                          <a:latin typeface="Calibri" panose="020F0502020204030204" pitchFamily="34" charset="0"/>
                        </a:rPr>
                        <a:t> </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3"/>
                  </a:ext>
                </a:extLst>
              </a:tr>
              <a:tr h="330597">
                <a:tc>
                  <a:txBody>
                    <a:bodyPr/>
                    <a:lstStyle/>
                    <a:p>
                      <a:pPr algn="ctr" fontAlgn="ctr"/>
                      <a:r>
                        <a:rPr lang="en-US" sz="2800" u="none" strike="noStrike" dirty="0">
                          <a:effectLst/>
                          <a:latin typeface="Calibri" panose="020F0502020204030204" pitchFamily="34" charset="0"/>
                        </a:rPr>
                        <a:t>4</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algn="l" fontAlgn="ctr"/>
                      <a:r>
                        <a:rPr lang="en-US" sz="2800" u="none" strike="noStrike" dirty="0" err="1">
                          <a:effectLst/>
                          <a:latin typeface="Calibri" panose="020F0502020204030204" pitchFamily="34" charset="0"/>
                        </a:rPr>
                        <a:t>Fipronil</a:t>
                      </a:r>
                      <a:r>
                        <a:rPr lang="en-US" sz="2800" u="none" strike="noStrike" dirty="0">
                          <a:effectLst/>
                          <a:latin typeface="Calibri" panose="020F0502020204030204" pitchFamily="34" charset="0"/>
                        </a:rPr>
                        <a:t> </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4"/>
                  </a:ext>
                </a:extLst>
              </a:tr>
              <a:tr h="330597">
                <a:tc>
                  <a:txBody>
                    <a:bodyPr/>
                    <a:lstStyle/>
                    <a:p>
                      <a:pPr algn="ctr" fontAlgn="ctr"/>
                      <a:r>
                        <a:rPr lang="en-US" sz="2800" u="none" strike="noStrike" dirty="0">
                          <a:effectLst/>
                          <a:latin typeface="Calibri" panose="020F0502020204030204" pitchFamily="34" charset="0"/>
                        </a:rPr>
                        <a:t>5</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algn="l" fontAlgn="ctr"/>
                      <a:r>
                        <a:rPr lang="en-US" sz="2800" u="none" strike="noStrike" dirty="0" err="1">
                          <a:effectLst/>
                          <a:latin typeface="Calibri" panose="020F0502020204030204" pitchFamily="34" charset="0"/>
                        </a:rPr>
                        <a:t>Flubendiamide</a:t>
                      </a:r>
                      <a:r>
                        <a:rPr lang="en-US" sz="2800" u="none" strike="noStrike" dirty="0">
                          <a:effectLst/>
                          <a:latin typeface="Calibri" panose="020F0502020204030204" pitchFamily="34" charset="0"/>
                        </a:rPr>
                        <a:t> </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5"/>
                  </a:ext>
                </a:extLst>
              </a:tr>
              <a:tr h="330597">
                <a:tc>
                  <a:txBody>
                    <a:bodyPr/>
                    <a:lstStyle/>
                    <a:p>
                      <a:pPr algn="ctr" fontAlgn="ctr"/>
                      <a:r>
                        <a:rPr lang="en-US" sz="2800" u="none" strike="noStrike" dirty="0">
                          <a:effectLst/>
                          <a:latin typeface="Calibri" panose="020F0502020204030204" pitchFamily="34" charset="0"/>
                        </a:rPr>
                        <a:t>6</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algn="l" fontAlgn="ctr"/>
                      <a:r>
                        <a:rPr lang="en-US" sz="2800" u="none" strike="noStrike" dirty="0" err="1">
                          <a:effectLst/>
                          <a:latin typeface="Calibri" panose="020F0502020204030204" pitchFamily="34" charset="0"/>
                        </a:rPr>
                        <a:t>Thiamethoxam</a:t>
                      </a:r>
                      <a:r>
                        <a:rPr lang="en-US" sz="2800" u="none" strike="noStrike" dirty="0">
                          <a:effectLst/>
                          <a:latin typeface="Calibri" panose="020F0502020204030204" pitchFamily="34" charset="0"/>
                        </a:rPr>
                        <a:t> </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80214624"/>
              </p:ext>
            </p:extLst>
          </p:nvPr>
        </p:nvGraphicFramePr>
        <p:xfrm>
          <a:off x="7519127" y="852642"/>
          <a:ext cx="4355011" cy="3031488"/>
        </p:xfrm>
        <a:graphic>
          <a:graphicData uri="http://schemas.openxmlformats.org/drawingml/2006/table">
            <a:tbl>
              <a:tblPr>
                <a:tableStyleId>{C4B1156A-380E-4F78-BDF5-A606A8083BF9}</a:tableStyleId>
              </a:tblPr>
              <a:tblGrid>
                <a:gridCol w="596643">
                  <a:extLst>
                    <a:ext uri="{9D8B030D-6E8A-4147-A177-3AD203B41FA5}">
                      <a16:colId xmlns:a16="http://schemas.microsoft.com/office/drawing/2014/main" val="20000"/>
                    </a:ext>
                  </a:extLst>
                </a:gridCol>
                <a:gridCol w="3758368">
                  <a:extLst>
                    <a:ext uri="{9D8B030D-6E8A-4147-A177-3AD203B41FA5}">
                      <a16:colId xmlns:a16="http://schemas.microsoft.com/office/drawing/2014/main" val="20001"/>
                    </a:ext>
                  </a:extLst>
                </a:gridCol>
              </a:tblGrid>
              <a:tr h="505248">
                <a:tc gridSpan="2">
                  <a:txBody>
                    <a:bodyPr/>
                    <a:lstStyle/>
                    <a:p>
                      <a:pPr algn="ctr" fontAlgn="ctr"/>
                      <a:r>
                        <a:rPr lang="en-US" sz="2800" b="1" u="none" strike="noStrike" dirty="0">
                          <a:effectLst/>
                          <a:latin typeface="Calibri" panose="020F0502020204030204" pitchFamily="34" charset="0"/>
                        </a:rPr>
                        <a:t>Fungicides</a:t>
                      </a:r>
                      <a:endParaRPr lang="en-US" sz="2800" b="1"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2000" u="none" strike="noStrike" dirty="0">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0"/>
                  </a:ext>
                </a:extLst>
              </a:tr>
              <a:tr h="505248">
                <a:tc>
                  <a:txBody>
                    <a:bodyPr/>
                    <a:lstStyle/>
                    <a:p>
                      <a:pPr algn="ctr" fontAlgn="ctr"/>
                      <a:r>
                        <a:rPr lang="en-US" sz="2800" u="none" strike="noStrike" dirty="0">
                          <a:effectLst/>
                          <a:latin typeface="Calibri" panose="020F0502020204030204" pitchFamily="34" charset="0"/>
                        </a:rPr>
                        <a:t>1</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Azoxystrobin</a:t>
                      </a:r>
                      <a:r>
                        <a:rPr lang="en-US" sz="2800" u="none" strike="noStrike" dirty="0">
                          <a:effectLst/>
                          <a:latin typeface="Calibri" panose="020F0502020204030204" pitchFamily="34" charset="0"/>
                        </a:rPr>
                        <a:t> </a:t>
                      </a:r>
                      <a:endParaRPr lang="en-US" sz="2800" u="none" strike="noStrike" dirty="0">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1"/>
                  </a:ext>
                </a:extLst>
              </a:tr>
              <a:tr h="505248">
                <a:tc>
                  <a:txBody>
                    <a:bodyPr/>
                    <a:lstStyle/>
                    <a:p>
                      <a:pPr algn="ctr" fontAlgn="ctr"/>
                      <a:r>
                        <a:rPr lang="en-US" sz="2800" u="none" strike="noStrike" dirty="0">
                          <a:effectLst/>
                          <a:latin typeface="Calibri" panose="020F0502020204030204" pitchFamily="34" charset="0"/>
                        </a:rPr>
                        <a:t>2</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u="none" strike="noStrike" dirty="0">
                          <a:effectLst/>
                          <a:latin typeface="Calibri" panose="020F0502020204030204" pitchFamily="34" charset="0"/>
                        </a:rPr>
                        <a:t>Difenoconazole </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2"/>
                  </a:ext>
                </a:extLst>
              </a:tr>
              <a:tr h="505248">
                <a:tc>
                  <a:txBody>
                    <a:bodyPr/>
                    <a:lstStyle/>
                    <a:p>
                      <a:pPr algn="ctr" fontAlgn="ctr"/>
                      <a:r>
                        <a:rPr lang="en-US" sz="2800" u="none" strike="noStrike" dirty="0">
                          <a:effectLst/>
                          <a:latin typeface="Calibri" panose="020F0502020204030204" pitchFamily="34" charset="0"/>
                        </a:rPr>
                        <a:t>3</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Fludioxonil</a:t>
                      </a:r>
                      <a:r>
                        <a:rPr lang="en-US" sz="2800" u="none" strike="noStrike" dirty="0">
                          <a:effectLst/>
                          <a:latin typeface="Calibri" panose="020F0502020204030204" pitchFamily="34" charset="0"/>
                        </a:rPr>
                        <a:t> </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3"/>
                  </a:ext>
                </a:extLst>
              </a:tr>
              <a:tr h="505248">
                <a:tc>
                  <a:txBody>
                    <a:bodyPr/>
                    <a:lstStyle/>
                    <a:p>
                      <a:pPr algn="ctr" fontAlgn="ctr"/>
                      <a:r>
                        <a:rPr lang="en-US" sz="2800" u="none" strike="noStrike" dirty="0">
                          <a:effectLst/>
                          <a:latin typeface="Calibri" panose="020F0502020204030204" pitchFamily="34" charset="0"/>
                        </a:rPr>
                        <a:t>4</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Propiconazole</a:t>
                      </a:r>
                      <a:r>
                        <a:rPr lang="en-US" sz="2800" u="none" strike="noStrike" dirty="0">
                          <a:effectLst/>
                          <a:latin typeface="Calibri" panose="020F0502020204030204" pitchFamily="34" charset="0"/>
                        </a:rPr>
                        <a:t> (Tilt) </a:t>
                      </a:r>
                      <a:endParaRPr lang="en-US" sz="2800" u="none" strike="noStrike" dirty="0">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4"/>
                  </a:ext>
                </a:extLst>
              </a:tr>
              <a:tr h="505248">
                <a:tc>
                  <a:txBody>
                    <a:bodyPr/>
                    <a:lstStyle/>
                    <a:p>
                      <a:pPr algn="ctr" fontAlgn="ctr"/>
                      <a:r>
                        <a:rPr lang="en-US" sz="2800" u="none" strike="noStrike" dirty="0">
                          <a:effectLst/>
                          <a:latin typeface="Calibri" panose="020F0502020204030204" pitchFamily="34" charset="0"/>
                        </a:rPr>
                        <a:t>5</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Tricyclazole</a:t>
                      </a:r>
                      <a:r>
                        <a:rPr lang="en-US" sz="2800" u="none" strike="noStrike" dirty="0">
                          <a:effectLst/>
                          <a:latin typeface="Calibri" panose="020F0502020204030204" pitchFamily="34" charset="0"/>
                        </a:rPr>
                        <a:t> </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87144210"/>
              </p:ext>
            </p:extLst>
          </p:nvPr>
        </p:nvGraphicFramePr>
        <p:xfrm>
          <a:off x="5211740" y="4156514"/>
          <a:ext cx="4355011" cy="2598420"/>
        </p:xfrm>
        <a:graphic>
          <a:graphicData uri="http://schemas.openxmlformats.org/drawingml/2006/table">
            <a:tbl>
              <a:tblPr>
                <a:tableStyleId>{C4B1156A-380E-4F78-BDF5-A606A8083BF9}</a:tableStyleId>
              </a:tblPr>
              <a:tblGrid>
                <a:gridCol w="596644">
                  <a:extLst>
                    <a:ext uri="{9D8B030D-6E8A-4147-A177-3AD203B41FA5}">
                      <a16:colId xmlns:a16="http://schemas.microsoft.com/office/drawing/2014/main" val="20000"/>
                    </a:ext>
                  </a:extLst>
                </a:gridCol>
                <a:gridCol w="3758367">
                  <a:extLst>
                    <a:ext uri="{9D8B030D-6E8A-4147-A177-3AD203B41FA5}">
                      <a16:colId xmlns:a16="http://schemas.microsoft.com/office/drawing/2014/main" val="20001"/>
                    </a:ext>
                  </a:extLst>
                </a:gridCol>
              </a:tblGrid>
              <a:tr h="330597">
                <a:tc gridSpan="2">
                  <a:txBody>
                    <a:bodyPr/>
                    <a:lstStyle/>
                    <a:p>
                      <a:pPr algn="ctr" fontAlgn="ctr"/>
                      <a:r>
                        <a:rPr lang="en-US" sz="2800" b="1" u="none" strike="noStrike" dirty="0">
                          <a:effectLst/>
                          <a:latin typeface="Calibri" panose="020F0502020204030204" pitchFamily="34" charset="0"/>
                        </a:rPr>
                        <a:t>Herbicides</a:t>
                      </a:r>
                      <a:endParaRPr lang="en-US" sz="2800" b="1"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0"/>
                  </a:ext>
                </a:extLst>
              </a:tr>
              <a:tr h="330597">
                <a:tc>
                  <a:txBody>
                    <a:bodyPr/>
                    <a:lstStyle/>
                    <a:p>
                      <a:pPr algn="ctr" fontAlgn="ctr"/>
                      <a:r>
                        <a:rPr lang="en-US" sz="2800" u="none" strike="noStrike" dirty="0">
                          <a:effectLst/>
                          <a:latin typeface="Calibri" panose="020F0502020204030204" pitchFamily="34" charset="0"/>
                        </a:rPr>
                        <a:t>1</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Clomazone</a:t>
                      </a:r>
                      <a:r>
                        <a:rPr lang="en-US" sz="2800" u="none" strike="noStrike" dirty="0">
                          <a:effectLst/>
                          <a:latin typeface="Calibri" panose="020F0502020204030204" pitchFamily="34" charset="0"/>
                        </a:rPr>
                        <a:t> </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1"/>
                  </a:ext>
                </a:extLst>
              </a:tr>
              <a:tr h="330597">
                <a:tc>
                  <a:txBody>
                    <a:bodyPr/>
                    <a:lstStyle/>
                    <a:p>
                      <a:pPr algn="ctr" fontAlgn="ctr"/>
                      <a:r>
                        <a:rPr lang="en-US" sz="2800" u="none" strike="noStrike" dirty="0">
                          <a:effectLst/>
                          <a:latin typeface="Calibri" panose="020F0502020204030204" pitchFamily="34" charset="0"/>
                        </a:rPr>
                        <a:t>2</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Fluroxypyr</a:t>
                      </a:r>
                      <a:r>
                        <a:rPr lang="en-US" sz="2800" u="none" strike="noStrike" dirty="0">
                          <a:effectLst/>
                          <a:latin typeface="Calibri" panose="020F0502020204030204" pitchFamily="34" charset="0"/>
                        </a:rPr>
                        <a:t> </a:t>
                      </a:r>
                      <a:endParaRPr lang="en-US" sz="2800" u="none" strike="noStrike" dirty="0">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2"/>
                  </a:ext>
                </a:extLst>
              </a:tr>
              <a:tr h="330597">
                <a:tc>
                  <a:txBody>
                    <a:bodyPr/>
                    <a:lstStyle/>
                    <a:p>
                      <a:pPr algn="ctr" fontAlgn="ctr"/>
                      <a:r>
                        <a:rPr lang="en-US" sz="2800" u="none" strike="noStrike" dirty="0">
                          <a:effectLst/>
                          <a:latin typeface="Calibri" panose="020F0502020204030204" pitchFamily="34" charset="0"/>
                        </a:rPr>
                        <a:t>3</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Propanil</a:t>
                      </a:r>
                      <a:r>
                        <a:rPr lang="en-US" sz="2800" u="none" strike="noStrike" dirty="0">
                          <a:effectLst/>
                          <a:latin typeface="Calibri" panose="020F0502020204030204" pitchFamily="34" charset="0"/>
                        </a:rPr>
                        <a:t> </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3"/>
                  </a:ext>
                </a:extLst>
              </a:tr>
              <a:tr h="330597">
                <a:tc>
                  <a:txBody>
                    <a:bodyPr/>
                    <a:lstStyle/>
                    <a:p>
                      <a:pPr algn="ctr" fontAlgn="ctr"/>
                      <a:r>
                        <a:rPr lang="en-US" sz="2800" u="none" strike="noStrike" dirty="0">
                          <a:effectLst/>
                          <a:latin typeface="Calibri" panose="020F0502020204030204" pitchFamily="34" charset="0"/>
                        </a:rPr>
                        <a:t>4</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Penoxsulam</a:t>
                      </a:r>
                      <a:r>
                        <a:rPr lang="en-US" sz="2800" u="none" strike="noStrike" dirty="0">
                          <a:effectLst/>
                          <a:latin typeface="Calibri" panose="020F0502020204030204" pitchFamily="34" charset="0"/>
                        </a:rPr>
                        <a:t> (</a:t>
                      </a:r>
                      <a:r>
                        <a:rPr lang="en-US" sz="2800" u="none" strike="noStrike" dirty="0" err="1">
                          <a:effectLst/>
                          <a:latin typeface="Calibri" panose="020F0502020204030204" pitchFamily="34" charset="0"/>
                        </a:rPr>
                        <a:t>Ryzelan</a:t>
                      </a:r>
                      <a:r>
                        <a:rPr lang="en-US" sz="2800" u="none" strike="noStrike" dirty="0">
                          <a:effectLst/>
                          <a:latin typeface="Calibri" panose="020F0502020204030204" pitchFamily="34" charset="0"/>
                        </a:rPr>
                        <a:t>) </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4"/>
                  </a:ext>
                </a:extLst>
              </a:tr>
              <a:tr h="330597">
                <a:tc>
                  <a:txBody>
                    <a:bodyPr/>
                    <a:lstStyle/>
                    <a:p>
                      <a:pPr algn="ctr" fontAlgn="ctr"/>
                      <a:r>
                        <a:rPr lang="en-US" sz="2800" u="none" strike="noStrike" dirty="0">
                          <a:effectLst/>
                          <a:latin typeface="Calibri" panose="020F0502020204030204" pitchFamily="34" charset="0"/>
                        </a:rPr>
                        <a:t>5</a:t>
                      </a:r>
                      <a:endParaRPr lang="en-US" sz="2800" b="0" i="0" u="none" strike="noStrike" dirty="0">
                        <a:solidFill>
                          <a:srgbClr val="000000"/>
                        </a:solidFill>
                        <a:effectLst/>
                        <a:latin typeface="Calibri" panose="020F0502020204030204" pitchFamily="34" charset="0"/>
                        <a:cs typeface="Times New Roman" panose="02020603050405020304" pitchFamily="18" charset="0"/>
                      </a:endParaRP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u="none" strike="noStrike" dirty="0" err="1">
                          <a:effectLst/>
                          <a:latin typeface="Calibri" panose="020F0502020204030204" pitchFamily="34" charset="0"/>
                        </a:rPr>
                        <a:t>Quinclorac</a:t>
                      </a:r>
                      <a:r>
                        <a:rPr lang="en-US" sz="2800" u="none" strike="noStrike" dirty="0">
                          <a:effectLst/>
                          <a:latin typeface="Calibri" panose="020F0502020204030204" pitchFamily="34" charset="0"/>
                        </a:rPr>
                        <a:t> </a:t>
                      </a:r>
                      <a:endParaRPr lang="en-US" sz="2800" u="none" strike="noStrike" dirty="0">
                        <a:effectLst/>
                        <a:latin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38297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627324" y="0"/>
            <a:ext cx="10134369" cy="1002552"/>
          </a:xfrm>
        </p:spPr>
        <p:txBody>
          <a:bodyPr/>
          <a:lstStyle/>
          <a:p>
            <a:pPr algn="ctr"/>
            <a:r>
              <a:rPr lang="en-US" sz="4000" b="1" dirty="0">
                <a:latin typeface="Calibri" panose="020F0502020204030204" pitchFamily="34" charset="0"/>
              </a:rPr>
              <a:t>Conclusion</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1627324" y="1086442"/>
            <a:ext cx="10134371" cy="4849283"/>
          </a:xfrm>
        </p:spPr>
        <p:txBody>
          <a:bodyPr>
            <a:noAutofit/>
          </a:bodyPr>
          <a:lstStyle/>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There is a need to initiate regular survey and monitoring of pesticide residues in agricultural products </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The Federal and Provincial pesticide residue testing laboratories need to be strengthened</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There is a need to educate farmers for the implementation of Integrated Pest Management Approach and judiciary use of pesticides </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There is need to educate farmers on pesticide toxicity in order to prevent any harm to human or animal life as well as the environment </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All the pesticides should be used while strictly following their Pre-Harvest Interval (PHI)</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There is a need to initiate the determination of Pre-Harvest Interval under local </a:t>
            </a:r>
            <a:r>
              <a:rPr lang="en-US" b="1" dirty="0" err="1">
                <a:latin typeface="Calibri" panose="020F0502020204030204" pitchFamily="34" charset="0"/>
                <a:cs typeface="Times New Roman" panose="02020603050405020304" pitchFamily="18" charset="0"/>
              </a:rPr>
              <a:t>agro</a:t>
            </a:r>
            <a:r>
              <a:rPr lang="en-US" b="1" dirty="0">
                <a:latin typeface="Calibri" panose="020F0502020204030204" pitchFamily="34" charset="0"/>
                <a:cs typeface="Times New Roman" panose="02020603050405020304" pitchFamily="18" charset="0"/>
              </a:rPr>
              <a:t>-ecological conditions </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Mechanism should be established to prevent the use of  </a:t>
            </a:r>
            <a:r>
              <a:rPr lang="en-US" b="1" dirty="0">
                <a:solidFill>
                  <a:srgbClr val="FF0000"/>
                </a:solidFill>
                <a:latin typeface="Calibri" panose="020F0502020204030204" pitchFamily="34" charset="0"/>
                <a:cs typeface="Times New Roman" panose="02020603050405020304" pitchFamily="18" charset="0"/>
              </a:rPr>
              <a:t>Carbendazim, Tebuconazole, </a:t>
            </a:r>
            <a:r>
              <a:rPr lang="en-US" b="1" dirty="0" err="1">
                <a:solidFill>
                  <a:srgbClr val="FF0000"/>
                </a:solidFill>
                <a:latin typeface="Calibri" panose="020F0502020204030204" pitchFamily="34" charset="0"/>
                <a:cs typeface="Times New Roman" panose="02020603050405020304" pitchFamily="18" charset="0"/>
              </a:rPr>
              <a:t>Triazophos</a:t>
            </a:r>
            <a:r>
              <a:rPr lang="en-US" b="1" dirty="0">
                <a:solidFill>
                  <a:srgbClr val="FF0000"/>
                </a:solidFill>
                <a:latin typeface="Calibri" panose="020F0502020204030204" pitchFamily="34" charset="0"/>
                <a:cs typeface="Times New Roman" panose="02020603050405020304" pitchFamily="18" charset="0"/>
              </a:rPr>
              <a:t>,</a:t>
            </a:r>
            <a:r>
              <a:rPr lang="en-US" b="1" dirty="0">
                <a:latin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cs typeface="Times New Roman" panose="02020603050405020304" pitchFamily="18" charset="0"/>
              </a:rPr>
              <a:t>Chlorpyrifos</a:t>
            </a:r>
            <a:r>
              <a:rPr lang="en-US" b="1" dirty="0">
                <a:latin typeface="Calibri" panose="020F0502020204030204" pitchFamily="34" charset="0"/>
                <a:cs typeface="Times New Roman" panose="02020603050405020304" pitchFamily="18" charset="0"/>
              </a:rPr>
              <a:t> (Registered for use in rice) and stop the use of </a:t>
            </a:r>
            <a:r>
              <a:rPr lang="en-US" b="1" dirty="0" err="1">
                <a:solidFill>
                  <a:srgbClr val="FF0000"/>
                </a:solidFill>
                <a:latin typeface="Calibri" panose="020F0502020204030204" pitchFamily="34" charset="0"/>
                <a:cs typeface="Times New Roman" panose="02020603050405020304" pitchFamily="18" charset="0"/>
              </a:rPr>
              <a:t>Acetemaprid</a:t>
            </a:r>
            <a:r>
              <a:rPr lang="en-US" b="1" dirty="0">
                <a:latin typeface="Calibri" panose="020F0502020204030204" pitchFamily="34" charset="0"/>
                <a:cs typeface="Times New Roman" panose="02020603050405020304" pitchFamily="18" charset="0"/>
              </a:rPr>
              <a:t> and </a:t>
            </a:r>
            <a:r>
              <a:rPr lang="en-US" b="1" dirty="0" err="1">
                <a:solidFill>
                  <a:srgbClr val="FF0000"/>
                </a:solidFill>
                <a:latin typeface="Calibri" panose="020F0502020204030204" pitchFamily="34" charset="0"/>
                <a:cs typeface="Times New Roman" panose="02020603050405020304" pitchFamily="18" charset="0"/>
              </a:rPr>
              <a:t>Profenofos</a:t>
            </a:r>
            <a:r>
              <a:rPr lang="en-US" b="1" dirty="0">
                <a:latin typeface="Calibri" panose="020F0502020204030204" pitchFamily="34" charset="0"/>
                <a:cs typeface="Times New Roman" panose="02020603050405020304" pitchFamily="18" charset="0"/>
              </a:rPr>
              <a:t> (Not Registered for use in rice).</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 The use of</a:t>
            </a:r>
            <a:r>
              <a:rPr lang="en-US" b="1" dirty="0">
                <a:solidFill>
                  <a:schemeClr val="accent3">
                    <a:lumMod val="60000"/>
                    <a:lumOff val="40000"/>
                  </a:schemeClr>
                </a:solidFill>
                <a:latin typeface="Calibri" panose="020F0502020204030204" pitchFamily="34" charset="0"/>
                <a:cs typeface="Times New Roman" panose="02020603050405020304" pitchFamily="18" charset="0"/>
              </a:rPr>
              <a:t> </a:t>
            </a:r>
            <a:r>
              <a:rPr lang="en-US" b="1" dirty="0" err="1">
                <a:solidFill>
                  <a:schemeClr val="accent3">
                    <a:lumMod val="60000"/>
                    <a:lumOff val="40000"/>
                  </a:schemeClr>
                </a:solidFill>
                <a:latin typeface="Calibri" panose="020F0502020204030204" pitchFamily="34" charset="0"/>
                <a:cs typeface="Times New Roman" panose="02020603050405020304" pitchFamily="18" charset="0"/>
              </a:rPr>
              <a:t>Difenaconazole</a:t>
            </a:r>
            <a:r>
              <a:rPr lang="en-US" b="1" dirty="0">
                <a:solidFill>
                  <a:schemeClr val="accent3">
                    <a:lumMod val="60000"/>
                    <a:lumOff val="40000"/>
                  </a:schemeClr>
                </a:solidFill>
                <a:latin typeface="Calibri" panose="020F0502020204030204" pitchFamily="34" charset="0"/>
                <a:cs typeface="Times New Roman" panose="02020603050405020304" pitchFamily="18" charset="0"/>
              </a:rPr>
              <a:t> </a:t>
            </a:r>
            <a:r>
              <a:rPr lang="en-US" b="1" dirty="0">
                <a:latin typeface="Calibri" panose="020F0502020204030204" pitchFamily="34" charset="0"/>
                <a:cs typeface="Times New Roman" panose="02020603050405020304" pitchFamily="18" charset="0"/>
              </a:rPr>
              <a:t>and</a:t>
            </a:r>
            <a:r>
              <a:rPr lang="en-US" b="1" dirty="0">
                <a:solidFill>
                  <a:srgbClr val="FF0000"/>
                </a:solidFill>
                <a:latin typeface="Calibri" panose="020F0502020204030204" pitchFamily="34" charset="0"/>
                <a:cs typeface="Times New Roman" panose="02020603050405020304" pitchFamily="18" charset="0"/>
              </a:rPr>
              <a:t> </a:t>
            </a:r>
            <a:r>
              <a:rPr lang="en-US" b="1" dirty="0">
                <a:solidFill>
                  <a:schemeClr val="accent3">
                    <a:lumMod val="60000"/>
                    <a:lumOff val="40000"/>
                  </a:schemeClr>
                </a:solidFill>
                <a:latin typeface="Calibri" panose="020F0502020204030204" pitchFamily="34" charset="0"/>
                <a:cs typeface="Times New Roman" panose="02020603050405020304" pitchFamily="18" charset="0"/>
              </a:rPr>
              <a:t>Tricyclazole</a:t>
            </a:r>
            <a:r>
              <a:rPr lang="en-US" b="1" dirty="0">
                <a:solidFill>
                  <a:srgbClr val="FF0000"/>
                </a:solidFill>
                <a:latin typeface="Calibri" panose="020F0502020204030204" pitchFamily="34" charset="0"/>
                <a:cs typeface="Times New Roman" panose="02020603050405020304" pitchFamily="18" charset="0"/>
              </a:rPr>
              <a:t> </a:t>
            </a:r>
            <a:r>
              <a:rPr lang="en-US" b="1" dirty="0">
                <a:latin typeface="Calibri" panose="020F0502020204030204" pitchFamily="34" charset="0"/>
                <a:cs typeface="Times New Roman" panose="02020603050405020304" pitchFamily="18" charset="0"/>
              </a:rPr>
              <a:t>should be very carefully done observing the Preharvest </a:t>
            </a:r>
            <a:r>
              <a:rPr lang="en-US" b="1" dirty="0" err="1">
                <a:latin typeface="Calibri" panose="020F0502020204030204" pitchFamily="34" charset="0"/>
                <a:cs typeface="Times New Roman" panose="02020603050405020304" pitchFamily="18" charset="0"/>
              </a:rPr>
              <a:t>Intervel</a:t>
            </a:r>
            <a:r>
              <a:rPr lang="en-US" b="1" dirty="0">
                <a:latin typeface="Calibri" panose="020F0502020204030204" pitchFamily="34" charset="0"/>
                <a:cs typeface="Times New Roman" panose="02020603050405020304" pitchFamily="18" charset="0"/>
              </a:rPr>
              <a:t>. These products should not be delisted as they are approved by EPA/FDA. Use of </a:t>
            </a:r>
            <a:r>
              <a:rPr lang="en-US" b="1" dirty="0">
                <a:solidFill>
                  <a:schemeClr val="accent3">
                    <a:lumMod val="60000"/>
                    <a:lumOff val="40000"/>
                  </a:schemeClr>
                </a:solidFill>
                <a:latin typeface="Calibri" panose="020F0502020204030204" pitchFamily="34" charset="0"/>
                <a:cs typeface="Times New Roman" panose="02020603050405020304" pitchFamily="18" charset="0"/>
              </a:rPr>
              <a:t>imidacloprid</a:t>
            </a:r>
            <a:r>
              <a:rPr lang="en-US" b="1" dirty="0">
                <a:latin typeface="Calibri" panose="020F0502020204030204" pitchFamily="34" charset="0"/>
                <a:cs typeface="Times New Roman" panose="02020603050405020304" pitchFamily="18" charset="0"/>
              </a:rPr>
              <a:t> should also be done very carefully as it may create problems if mis-used</a:t>
            </a:r>
          </a:p>
        </p:txBody>
      </p:sp>
    </p:spTree>
    <p:extLst>
      <p:ext uri="{BB962C8B-B14F-4D97-AF65-F5344CB8AC3E}">
        <p14:creationId xmlns:p14="http://schemas.microsoft.com/office/powerpoint/2010/main" val="441453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p:txBody>
          <a:bodyPr>
            <a:normAutofit/>
          </a:bodyPr>
          <a:lstStyle/>
          <a:p>
            <a:r>
              <a:rPr lang="en-US" dirty="0">
                <a:solidFill>
                  <a:schemeClr val="bg1"/>
                </a:solidFill>
                <a:latin typeface="Calibri" panose="020F0502020204030204" pitchFamily="34" charset="0"/>
              </a:rPr>
              <a:t>Recommendations</a:t>
            </a:r>
          </a:p>
        </p:txBody>
      </p:sp>
      <p:sp>
        <p:nvSpPr>
          <p:cNvPr id="2" name="Subtitle 1"/>
          <p:cNvSpPr>
            <a:spLocks noGrp="1"/>
          </p:cNvSpPr>
          <p:nvPr>
            <p:ph type="subTitle" idx="1"/>
          </p:nvPr>
        </p:nvSpPr>
        <p:spPr>
          <a:xfrm>
            <a:off x="2104581" y="4214239"/>
            <a:ext cx="8915399" cy="1126283"/>
          </a:xfrm>
        </p:spPr>
        <p:txBody>
          <a:bodyPr>
            <a:normAutofit/>
          </a:bodyPr>
          <a:lstStyle/>
          <a:p>
            <a:r>
              <a:rPr lang="en-US" sz="6000" b="1" dirty="0">
                <a:latin typeface="Calibri" panose="020F0502020204030204" pitchFamily="34" charset="0"/>
              </a:rPr>
              <a:t>RECOMMENDATIONS</a:t>
            </a:r>
          </a:p>
        </p:txBody>
      </p:sp>
    </p:spTree>
    <p:extLst>
      <p:ext uri="{BB962C8B-B14F-4D97-AF65-F5344CB8AC3E}">
        <p14:creationId xmlns:p14="http://schemas.microsoft.com/office/powerpoint/2010/main" val="41810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868474" y="-156646"/>
            <a:ext cx="10134369" cy="1002552"/>
          </a:xfrm>
        </p:spPr>
        <p:txBody>
          <a:bodyPr/>
          <a:lstStyle/>
          <a:p>
            <a:pPr lvl="0" indent="457200" eaLnBrk="0" fontAlgn="base" hangingPunct="0">
              <a:lnSpc>
                <a:spcPct val="100000"/>
              </a:lnSpc>
              <a:spcAft>
                <a:spcPct val="0"/>
              </a:spcAft>
            </a:pPr>
            <a:r>
              <a:rPr lang="en-US" altLang="en-US" sz="4000" b="1" cap="none" dirty="0">
                <a:latin typeface="Calibri" panose="020F0502020204030204" pitchFamily="34" charset="0"/>
                <a:ea typeface="Times New Roman" panose="02020603050405020304" pitchFamily="18" charset="0"/>
                <a:cs typeface="Calibri" panose="020F0502020204030204" pitchFamily="34" charset="0"/>
              </a:rPr>
              <a:t>Major Pakistani Rice Importing Countries</a:t>
            </a:r>
            <a:endParaRPr lang="en-US" altLang="en-US" sz="4000" cap="none" dirty="0">
              <a:latin typeface="Calibri" panose="020F0502020204030204" pitchFamily="34" charset="0"/>
            </a:endParaRPr>
          </a:p>
        </p:txBody>
      </p:sp>
      <p:graphicFrame>
        <p:nvGraphicFramePr>
          <p:cNvPr id="4" name="Table 3">
            <a:extLst>
              <a:ext uri="{FF2B5EF4-FFF2-40B4-BE49-F238E27FC236}">
                <a16:creationId xmlns:a16="http://schemas.microsoft.com/office/drawing/2014/main" id="{9D8A3BC8-6244-458E-AE05-58807DCDDEE4}"/>
              </a:ext>
            </a:extLst>
          </p:cNvPr>
          <p:cNvGraphicFramePr>
            <a:graphicFrameLocks noGrp="1"/>
          </p:cNvGraphicFramePr>
          <p:nvPr>
            <p:extLst>
              <p:ext uri="{D42A27DB-BD31-4B8C-83A1-F6EECF244321}">
                <p14:modId xmlns:p14="http://schemas.microsoft.com/office/powerpoint/2010/main" val="3018204275"/>
              </p:ext>
            </p:extLst>
          </p:nvPr>
        </p:nvGraphicFramePr>
        <p:xfrm>
          <a:off x="2225090" y="970422"/>
          <a:ext cx="8665517" cy="5455285"/>
        </p:xfrm>
        <a:graphic>
          <a:graphicData uri="http://schemas.openxmlformats.org/drawingml/2006/table">
            <a:tbl>
              <a:tblPr firstRow="1" firstCol="1" bandRow="1">
                <a:tableStyleId>{91EBBBCC-DAD2-459C-BE2E-F6DE35CF9A28}</a:tableStyleId>
              </a:tblPr>
              <a:tblGrid>
                <a:gridCol w="1152268">
                  <a:extLst>
                    <a:ext uri="{9D8B030D-6E8A-4147-A177-3AD203B41FA5}">
                      <a16:colId xmlns:a16="http://schemas.microsoft.com/office/drawing/2014/main" val="3273825991"/>
                    </a:ext>
                  </a:extLst>
                </a:gridCol>
                <a:gridCol w="3597894">
                  <a:extLst>
                    <a:ext uri="{9D8B030D-6E8A-4147-A177-3AD203B41FA5}">
                      <a16:colId xmlns:a16="http://schemas.microsoft.com/office/drawing/2014/main" val="84792448"/>
                    </a:ext>
                  </a:extLst>
                </a:gridCol>
                <a:gridCol w="3915355">
                  <a:extLst>
                    <a:ext uri="{9D8B030D-6E8A-4147-A177-3AD203B41FA5}">
                      <a16:colId xmlns:a16="http://schemas.microsoft.com/office/drawing/2014/main" val="2792775734"/>
                    </a:ext>
                  </a:extLst>
                </a:gridCol>
              </a:tblGrid>
              <a:tr h="440467">
                <a:tc>
                  <a:txBody>
                    <a:bodyPr/>
                    <a:lstStyle/>
                    <a:p>
                      <a:pPr marL="0" marR="0" algn="ctr">
                        <a:lnSpc>
                          <a:spcPct val="150000"/>
                        </a:lnSpc>
                        <a:spcBef>
                          <a:spcPts val="0"/>
                        </a:spcBef>
                        <a:spcAft>
                          <a:spcPts val="0"/>
                        </a:spcAft>
                      </a:pPr>
                      <a:r>
                        <a:rPr lang="en-US" sz="1800" b="1" dirty="0">
                          <a:effectLst/>
                          <a:latin typeface="Calibri" panose="020F0502020204030204" pitchFamily="34" charset="0"/>
                        </a:rPr>
                        <a:t>S. No</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Basmati Rice</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Non-Basmati Rice</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5902587"/>
                  </a:ext>
                </a:extLst>
              </a:tr>
              <a:tr h="440467">
                <a:tc>
                  <a:txBody>
                    <a:bodyPr/>
                    <a:lstStyle/>
                    <a:p>
                      <a:pPr marL="0" marR="0" algn="ctr">
                        <a:lnSpc>
                          <a:spcPct val="150000"/>
                        </a:lnSpc>
                        <a:spcBef>
                          <a:spcPts val="0"/>
                        </a:spcBef>
                        <a:spcAft>
                          <a:spcPts val="0"/>
                        </a:spcAft>
                      </a:pPr>
                      <a:r>
                        <a:rPr lang="en-US" sz="1800" b="1" dirty="0">
                          <a:effectLst/>
                          <a:latin typeface="Calibri" panose="020F0502020204030204" pitchFamily="34" charset="0"/>
                        </a:rPr>
                        <a:t>1</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UAE</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China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236086"/>
                  </a:ext>
                </a:extLst>
              </a:tr>
              <a:tr h="440467">
                <a:tc>
                  <a:txBody>
                    <a:bodyPr/>
                    <a:lstStyle/>
                    <a:p>
                      <a:pPr marL="0" marR="0" algn="ctr">
                        <a:lnSpc>
                          <a:spcPct val="150000"/>
                        </a:lnSpc>
                        <a:spcBef>
                          <a:spcPts val="0"/>
                        </a:spcBef>
                        <a:spcAft>
                          <a:spcPts val="0"/>
                        </a:spcAft>
                      </a:pPr>
                      <a:r>
                        <a:rPr lang="en-US" sz="1800" b="1" dirty="0">
                          <a:effectLst/>
                          <a:latin typeface="Calibri" panose="020F0502020204030204" pitchFamily="34" charset="0"/>
                        </a:rPr>
                        <a:t>2</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UK</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Calibri" panose="020F0502020204030204" pitchFamily="34" charset="0"/>
                        </a:rPr>
                        <a:t>Kenya</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8147419"/>
                  </a:ext>
                </a:extLst>
              </a:tr>
              <a:tr h="440467">
                <a:tc>
                  <a:txBody>
                    <a:bodyPr/>
                    <a:lstStyle/>
                    <a:p>
                      <a:pPr marL="0" marR="0" algn="ctr">
                        <a:lnSpc>
                          <a:spcPct val="150000"/>
                        </a:lnSpc>
                        <a:spcBef>
                          <a:spcPts val="0"/>
                        </a:spcBef>
                        <a:spcAft>
                          <a:spcPts val="0"/>
                        </a:spcAft>
                      </a:pPr>
                      <a:r>
                        <a:rPr lang="en-US" sz="1800" b="1" dirty="0">
                          <a:effectLst/>
                          <a:latin typeface="Calibri" panose="020F0502020204030204" pitchFamily="34" charset="0"/>
                        </a:rPr>
                        <a:t>3</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Oman</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Calibri" panose="020F0502020204030204" pitchFamily="34" charset="0"/>
                        </a:rPr>
                        <a:t>Ivory Coast</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666527"/>
                  </a:ext>
                </a:extLst>
              </a:tr>
              <a:tr h="440467">
                <a:tc>
                  <a:txBody>
                    <a:bodyPr/>
                    <a:lstStyle/>
                    <a:p>
                      <a:pPr marL="0" marR="0" algn="ctr">
                        <a:lnSpc>
                          <a:spcPct val="150000"/>
                        </a:lnSpc>
                        <a:spcBef>
                          <a:spcPts val="0"/>
                        </a:spcBef>
                        <a:spcAft>
                          <a:spcPts val="0"/>
                        </a:spcAft>
                      </a:pPr>
                      <a:r>
                        <a:rPr lang="en-US" sz="1800" b="1" dirty="0">
                          <a:effectLst/>
                          <a:latin typeface="Calibri" panose="020F0502020204030204" pitchFamily="34" charset="0"/>
                        </a:rPr>
                        <a:t>4</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KSA</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Calibri" panose="020F0502020204030204" pitchFamily="34" charset="0"/>
                        </a:rPr>
                        <a:t>Mozambique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676193"/>
                  </a:ext>
                </a:extLst>
              </a:tr>
              <a:tr h="440467">
                <a:tc>
                  <a:txBody>
                    <a:bodyPr/>
                    <a:lstStyle/>
                    <a:p>
                      <a:pPr marL="0" marR="0" algn="ctr">
                        <a:lnSpc>
                          <a:spcPct val="150000"/>
                        </a:lnSpc>
                        <a:spcBef>
                          <a:spcPts val="0"/>
                        </a:spcBef>
                        <a:spcAft>
                          <a:spcPts val="0"/>
                        </a:spcAft>
                      </a:pPr>
                      <a:r>
                        <a:rPr lang="en-US" sz="1800" b="1" dirty="0">
                          <a:effectLst/>
                          <a:latin typeface="Calibri" panose="020F0502020204030204" pitchFamily="34" charset="0"/>
                        </a:rPr>
                        <a:t>5</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Belgium</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Malaysia</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9145325"/>
                  </a:ext>
                </a:extLst>
              </a:tr>
              <a:tr h="440467">
                <a:tc>
                  <a:txBody>
                    <a:bodyPr/>
                    <a:lstStyle/>
                    <a:p>
                      <a:pPr marL="0" marR="0" algn="ctr">
                        <a:lnSpc>
                          <a:spcPct val="150000"/>
                        </a:lnSpc>
                        <a:spcBef>
                          <a:spcPts val="0"/>
                        </a:spcBef>
                        <a:spcAft>
                          <a:spcPts val="0"/>
                        </a:spcAft>
                      </a:pPr>
                      <a:r>
                        <a:rPr lang="en-US" sz="1800" b="1" dirty="0">
                          <a:effectLst/>
                          <a:latin typeface="Calibri" panose="020F0502020204030204" pitchFamily="34" charset="0"/>
                        </a:rPr>
                        <a:t>6</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Yemen</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Tanzania</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5457917"/>
                  </a:ext>
                </a:extLst>
              </a:tr>
              <a:tr h="440467">
                <a:tc>
                  <a:txBody>
                    <a:bodyPr/>
                    <a:lstStyle/>
                    <a:p>
                      <a:pPr marL="0" marR="0" algn="ctr">
                        <a:lnSpc>
                          <a:spcPct val="150000"/>
                        </a:lnSpc>
                        <a:spcBef>
                          <a:spcPts val="0"/>
                        </a:spcBef>
                        <a:spcAft>
                          <a:spcPts val="0"/>
                        </a:spcAft>
                      </a:pPr>
                      <a:r>
                        <a:rPr lang="en-US" sz="1800" b="1" dirty="0">
                          <a:effectLst/>
                          <a:latin typeface="Calibri" panose="020F0502020204030204" pitchFamily="34" charset="0"/>
                        </a:rPr>
                        <a:t>7</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Calibri" panose="020F0502020204030204" pitchFamily="34" charset="0"/>
                        </a:rPr>
                        <a:t>Spain</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Indonesia</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557623"/>
                  </a:ext>
                </a:extLst>
              </a:tr>
              <a:tr h="440467">
                <a:tc>
                  <a:txBody>
                    <a:bodyPr/>
                    <a:lstStyle/>
                    <a:p>
                      <a:pPr marL="0" marR="0" algn="ctr">
                        <a:lnSpc>
                          <a:spcPct val="150000"/>
                        </a:lnSpc>
                        <a:spcBef>
                          <a:spcPts val="0"/>
                        </a:spcBef>
                        <a:spcAft>
                          <a:spcPts val="0"/>
                        </a:spcAft>
                      </a:pPr>
                      <a:r>
                        <a:rPr lang="en-US" sz="1800" b="1" dirty="0">
                          <a:effectLst/>
                          <a:latin typeface="Calibri" panose="020F0502020204030204" pitchFamily="34" charset="0"/>
                        </a:rPr>
                        <a:t>8</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Calibri" panose="020F0502020204030204" pitchFamily="34" charset="0"/>
                        </a:rPr>
                        <a:t>Azerbaijan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Madagascar</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309272"/>
                  </a:ext>
                </a:extLst>
              </a:tr>
              <a:tr h="440467">
                <a:tc>
                  <a:txBody>
                    <a:bodyPr/>
                    <a:lstStyle/>
                    <a:p>
                      <a:pPr marL="0" marR="0" algn="ctr">
                        <a:lnSpc>
                          <a:spcPct val="150000"/>
                        </a:lnSpc>
                        <a:spcBef>
                          <a:spcPts val="0"/>
                        </a:spcBef>
                        <a:spcAft>
                          <a:spcPts val="0"/>
                        </a:spcAft>
                      </a:pPr>
                      <a:r>
                        <a:rPr lang="en-US" sz="1800" b="1" dirty="0">
                          <a:effectLst/>
                          <a:latin typeface="Calibri" panose="020F0502020204030204" pitchFamily="34" charset="0"/>
                        </a:rPr>
                        <a:t>9</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Calibri" panose="020F0502020204030204" pitchFamily="34" charset="0"/>
                        </a:rPr>
                        <a:t>Italy</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Senegal</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6942026"/>
                  </a:ext>
                </a:extLst>
              </a:tr>
              <a:tr h="440467">
                <a:tc>
                  <a:txBody>
                    <a:bodyPr/>
                    <a:lstStyle/>
                    <a:p>
                      <a:pPr marL="0" marR="0" algn="ctr">
                        <a:lnSpc>
                          <a:spcPct val="150000"/>
                        </a:lnSpc>
                        <a:spcBef>
                          <a:spcPts val="0"/>
                        </a:spcBef>
                        <a:spcAft>
                          <a:spcPts val="0"/>
                        </a:spcAft>
                      </a:pPr>
                      <a:r>
                        <a:rPr lang="en-US" sz="1800" b="1" dirty="0">
                          <a:effectLst/>
                          <a:latin typeface="Calibri" panose="020F0502020204030204" pitchFamily="34" charset="0"/>
                        </a:rPr>
                        <a:t>10</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Qatar</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Calibri" panose="020F0502020204030204" pitchFamily="34" charset="0"/>
                        </a:rPr>
                        <a:t>Azerbaijan</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615531"/>
                  </a:ext>
                </a:extLst>
              </a:tr>
            </a:tbl>
          </a:graphicData>
        </a:graphic>
      </p:graphicFrame>
      <p:sp>
        <p:nvSpPr>
          <p:cNvPr id="5" name="TextBox 4">
            <a:extLst>
              <a:ext uri="{FF2B5EF4-FFF2-40B4-BE49-F238E27FC236}">
                <a16:creationId xmlns:a16="http://schemas.microsoft.com/office/drawing/2014/main" id="{269CFD83-7C85-458D-998A-594BAD6F13BC}"/>
              </a:ext>
            </a:extLst>
          </p:cNvPr>
          <p:cNvSpPr txBox="1"/>
          <p:nvPr/>
        </p:nvSpPr>
        <p:spPr>
          <a:xfrm>
            <a:off x="8189335" y="6550223"/>
            <a:ext cx="4541014" cy="307777"/>
          </a:xfrm>
          <a:prstGeom prst="rect">
            <a:avLst/>
          </a:prstGeom>
          <a:noFill/>
        </p:spPr>
        <p:txBody>
          <a:bodyPr wrap="square" rtlCol="0">
            <a:spAutoFit/>
          </a:bodyPr>
          <a:lstStyle/>
          <a:p>
            <a:r>
              <a:rPr lang="en-US" altLang="en-US" sz="1400" dirty="0">
                <a:latin typeface="Calibri" panose="020F0502020204030204" pitchFamily="34" charset="0"/>
                <a:ea typeface="Times New Roman" panose="02020603050405020304" pitchFamily="18" charset="0"/>
                <a:cs typeface="Calibri" panose="020F0502020204030204" pitchFamily="34" charset="0"/>
              </a:rPr>
              <a:t>Source: Rice Exporters Association of Pakistan (REAP)</a:t>
            </a:r>
            <a:endParaRPr lang="en-US" altLang="en-US" sz="3600" dirty="0">
              <a:latin typeface="Calibri" panose="020F0502020204030204" pitchFamily="34" charset="0"/>
            </a:endParaRPr>
          </a:p>
        </p:txBody>
      </p:sp>
    </p:spTree>
    <p:extLst>
      <p:ext uri="{BB962C8B-B14F-4D97-AF65-F5344CB8AC3E}">
        <p14:creationId xmlns:p14="http://schemas.microsoft.com/office/powerpoint/2010/main" val="2625297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pPr algn="ctr"/>
            <a:r>
              <a:rPr lang="en-US" sz="4000" b="1" dirty="0">
                <a:latin typeface="Calibri" panose="020F0502020204030204" pitchFamily="34" charset="0"/>
              </a:rPr>
              <a:t> Federal Government</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p:txBody>
          <a:bodyPr>
            <a:normAutofit lnSpcReduction="10000"/>
          </a:bodyPr>
          <a:lstStyle/>
          <a:p>
            <a:pPr marL="342900" indent="-342900">
              <a:lnSpc>
                <a:spcPct val="150000"/>
              </a:lnSpc>
              <a:buAutoNum type="arabicPeriod"/>
            </a:pPr>
            <a:r>
              <a:rPr lang="en-US" sz="2000" b="1" dirty="0">
                <a:latin typeface="Calibri" panose="020F0502020204030204" pitchFamily="34" charset="0"/>
                <a:cs typeface="Times New Roman" panose="02020603050405020304" pitchFamily="18" charset="0"/>
              </a:rPr>
              <a:t>To deregulate the use of</a:t>
            </a:r>
            <a:r>
              <a:rPr lang="en-US" sz="2000" b="1" dirty="0">
                <a:solidFill>
                  <a:schemeClr val="accent1"/>
                </a:solidFill>
                <a:latin typeface="Calibri" panose="020F0502020204030204" pitchFamily="34" charset="0"/>
                <a:cs typeface="Times New Roman" panose="02020603050405020304" pitchFamily="18" charset="0"/>
              </a:rPr>
              <a:t> Carbendazim</a:t>
            </a:r>
            <a:r>
              <a:rPr lang="en-US" sz="2000" b="1" dirty="0">
                <a:latin typeface="Calibri" panose="020F0502020204030204" pitchFamily="34" charset="0"/>
                <a:cs typeface="Times New Roman" panose="02020603050405020304" pitchFamily="18" charset="0"/>
              </a:rPr>
              <a:t>, </a:t>
            </a:r>
            <a:r>
              <a:rPr lang="en-US" sz="2000" b="1" dirty="0">
                <a:solidFill>
                  <a:schemeClr val="accent1"/>
                </a:solidFill>
                <a:latin typeface="Calibri" panose="020F0502020204030204" pitchFamily="34" charset="0"/>
                <a:cs typeface="Times New Roman" panose="02020603050405020304" pitchFamily="18" charset="0"/>
              </a:rPr>
              <a:t>Tebuconazole</a:t>
            </a:r>
            <a:r>
              <a:rPr lang="en-US" sz="2000" b="1" dirty="0">
                <a:latin typeface="Calibri" panose="020F0502020204030204" pitchFamily="34" charset="0"/>
                <a:cs typeface="Times New Roman" panose="02020603050405020304" pitchFamily="18" charset="0"/>
              </a:rPr>
              <a:t>, </a:t>
            </a:r>
            <a:r>
              <a:rPr lang="en-US" sz="2000" b="1" dirty="0" err="1">
                <a:solidFill>
                  <a:schemeClr val="accent1"/>
                </a:solidFill>
                <a:latin typeface="Calibri" panose="020F0502020204030204" pitchFamily="34" charset="0"/>
                <a:cs typeface="Times New Roman" panose="02020603050405020304" pitchFamily="18" charset="0"/>
              </a:rPr>
              <a:t>Triazophos</a:t>
            </a:r>
            <a:r>
              <a:rPr lang="en-US" sz="2000" b="1" dirty="0">
                <a:latin typeface="Calibri" panose="020F0502020204030204" pitchFamily="34" charset="0"/>
                <a:cs typeface="Times New Roman" panose="02020603050405020304" pitchFamily="18" charset="0"/>
              </a:rPr>
              <a:t>, </a:t>
            </a:r>
            <a:r>
              <a:rPr lang="en-US" sz="2000" b="1" dirty="0">
                <a:solidFill>
                  <a:schemeClr val="accent1"/>
                </a:solidFill>
                <a:latin typeface="Calibri" panose="020F0502020204030204" pitchFamily="34" charset="0"/>
                <a:cs typeface="Times New Roman" panose="02020603050405020304" pitchFamily="18" charset="0"/>
              </a:rPr>
              <a:t>Chlorpyrifos</a:t>
            </a:r>
            <a:r>
              <a:rPr lang="en-US" sz="2000" b="1" dirty="0">
                <a:latin typeface="Calibri" panose="020F0502020204030204" pitchFamily="34" charset="0"/>
                <a:cs typeface="Times New Roman" panose="02020603050405020304" pitchFamily="18" charset="0"/>
              </a:rPr>
              <a:t> in rice due to food safety concerns or develop policy for their judiciary use.</a:t>
            </a:r>
          </a:p>
          <a:p>
            <a:pPr marL="342900" indent="-342900">
              <a:lnSpc>
                <a:spcPct val="150000"/>
              </a:lnSpc>
              <a:buAutoNum type="arabicPeriod"/>
            </a:pPr>
            <a:r>
              <a:rPr lang="en-US" sz="2000" b="1" dirty="0">
                <a:latin typeface="Calibri" panose="020F0502020204030204" pitchFamily="34" charset="0"/>
                <a:cs typeface="Times New Roman" panose="02020603050405020304" pitchFamily="18" charset="0"/>
              </a:rPr>
              <a:t>To impose penalty on the misuse of pesticides on non-target crops that are not approved by the Department of Plant Protection. This includes</a:t>
            </a:r>
            <a:r>
              <a:rPr lang="en-US" sz="2000" b="1" dirty="0">
                <a:solidFill>
                  <a:schemeClr val="accent1"/>
                </a:solidFill>
                <a:latin typeface="Calibri" panose="020F0502020204030204" pitchFamily="34" charset="0"/>
                <a:cs typeface="Times New Roman" panose="02020603050405020304" pitchFamily="18" charset="0"/>
              </a:rPr>
              <a:t> Acetamiprid </a:t>
            </a:r>
            <a:r>
              <a:rPr lang="en-US" sz="2000" b="1" dirty="0">
                <a:latin typeface="Calibri" panose="020F0502020204030204" pitchFamily="34" charset="0"/>
                <a:cs typeface="Times New Roman" panose="02020603050405020304" pitchFamily="18" charset="0"/>
              </a:rPr>
              <a:t>and </a:t>
            </a:r>
            <a:r>
              <a:rPr lang="en-US" sz="2000" b="1" dirty="0" err="1">
                <a:solidFill>
                  <a:schemeClr val="accent1"/>
                </a:solidFill>
                <a:latin typeface="Calibri" panose="020F0502020204030204" pitchFamily="34" charset="0"/>
                <a:cs typeface="Times New Roman" panose="02020603050405020304" pitchFamily="18" charset="0"/>
              </a:rPr>
              <a:t>Profenofos</a:t>
            </a:r>
            <a:r>
              <a:rPr lang="en-US" sz="2000" b="1" dirty="0">
                <a:latin typeface="Calibri" panose="020F0502020204030204" pitchFamily="34" charset="0"/>
                <a:cs typeface="Times New Roman" panose="02020603050405020304" pitchFamily="18" charset="0"/>
              </a:rPr>
              <a:t>. </a:t>
            </a:r>
          </a:p>
          <a:p>
            <a:pPr marL="342900" indent="-342900">
              <a:lnSpc>
                <a:spcPct val="150000"/>
              </a:lnSpc>
              <a:buAutoNum type="arabicPeriod"/>
            </a:pPr>
            <a:r>
              <a:rPr lang="en-US" sz="2000" b="1" dirty="0">
                <a:latin typeface="Calibri" panose="020F0502020204030204" pitchFamily="34" charset="0"/>
                <a:cs typeface="Times New Roman" panose="02020603050405020304" pitchFamily="18" charset="0"/>
              </a:rPr>
              <a:t>To sensitize the pesticide importers, formulators, distributors and relevant stakeholders on the importance of MRL for protecting the health of local communities and protecting Pakistan’s rice exports and order them to initiate the determination of PHI under local conditions.</a:t>
            </a:r>
          </a:p>
          <a:p>
            <a:pPr marL="342900" indent="-342900">
              <a:lnSpc>
                <a:spcPct val="150000"/>
              </a:lnSpc>
              <a:buAutoNum type="arabicPeriod"/>
            </a:pPr>
            <a:r>
              <a:rPr lang="en-US" sz="2000" b="1" dirty="0">
                <a:latin typeface="Calibri" panose="020F0502020204030204" pitchFamily="34" charset="0"/>
                <a:cs typeface="Times New Roman" panose="02020603050405020304" pitchFamily="18" charset="0"/>
              </a:rPr>
              <a:t>The Federal government should facilitate the establishment and strengthening of two pesticide residue testing laboratories: one in Islamabad and the other in Karachi.</a:t>
            </a:r>
          </a:p>
        </p:txBody>
      </p:sp>
    </p:spTree>
    <p:extLst>
      <p:ext uri="{BB962C8B-B14F-4D97-AF65-F5344CB8AC3E}">
        <p14:creationId xmlns:p14="http://schemas.microsoft.com/office/powerpoint/2010/main" val="2571571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pPr algn="ctr"/>
            <a:r>
              <a:rPr lang="en-US" sz="4000" b="1" dirty="0">
                <a:latin typeface="Calibri" panose="020F0502020204030204" pitchFamily="34" charset="0"/>
              </a:rPr>
              <a:t>Provincial Governments</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p:txBody>
          <a:bodyPr>
            <a:noAutofit/>
          </a:bodyPr>
          <a:lstStyle/>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To promote Integrated Pest Management and judiciary use of pesticides in the rice ecosystem to prevent the harmful effects of pesticides on humans and the environment. </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Pesticide restricted/controlled zones may be developed in the provinces to manage exports to the USA that only allow 16 of the 139 registered  pesticides for use on rice crop.</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The use of pesticides on non-target crops/pests should be taken very seriously and penalties should be imposed on misuse. </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Up till the time the Federal Government takes a decision on deregulating Carbendazim, Tebuconazole, </a:t>
            </a:r>
            <a:r>
              <a:rPr lang="en-US" b="1" dirty="0" err="1">
                <a:latin typeface="Calibri" panose="020F0502020204030204" pitchFamily="34" charset="0"/>
                <a:cs typeface="Times New Roman" panose="02020603050405020304" pitchFamily="18" charset="0"/>
              </a:rPr>
              <a:t>Triazophos</a:t>
            </a:r>
            <a:r>
              <a:rPr lang="en-US" b="1" dirty="0">
                <a:latin typeface="Calibri" panose="020F0502020204030204" pitchFamily="34" charset="0"/>
                <a:cs typeface="Times New Roman" panose="02020603050405020304" pitchFamily="18" charset="0"/>
              </a:rPr>
              <a:t> and Chlorpyrifos, restrict their application on rice with immediate effect or ensure its judiciary use. </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To carefully monitor the use of Difenoconazole, Tricyclazole and Imidacloprid, and issue instructions for its judiciary use in rice </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Regular surveys should be initiated to monitor the pesticide residues in agricultural products.</a:t>
            </a:r>
          </a:p>
          <a:p>
            <a:pPr marL="342900" indent="-342900">
              <a:lnSpc>
                <a:spcPct val="150000"/>
              </a:lnSpc>
              <a:buAutoNum type="arabicPeriod"/>
            </a:pPr>
            <a:r>
              <a:rPr lang="en-US" b="1" dirty="0">
                <a:latin typeface="Calibri" panose="020F0502020204030204" pitchFamily="34" charset="0"/>
                <a:cs typeface="Times New Roman" panose="02020603050405020304" pitchFamily="18" charset="0"/>
              </a:rPr>
              <a:t>Some systems be designed to ensure that the Pre-Harvest Interval (PHI) is followed by the farmers. </a:t>
            </a:r>
          </a:p>
        </p:txBody>
      </p:sp>
    </p:spTree>
    <p:extLst>
      <p:ext uri="{BB962C8B-B14F-4D97-AF65-F5344CB8AC3E}">
        <p14:creationId xmlns:p14="http://schemas.microsoft.com/office/powerpoint/2010/main" val="309142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627321" y="840921"/>
            <a:ext cx="10134369" cy="1002552"/>
          </a:xfrm>
        </p:spPr>
        <p:txBody>
          <a:bodyPr/>
          <a:lstStyle/>
          <a:p>
            <a:pPr algn="ctr"/>
            <a:r>
              <a:rPr lang="en-US" sz="4000" b="1" dirty="0">
                <a:latin typeface="Calibri" panose="020F0502020204030204" pitchFamily="34" charset="0"/>
              </a:rPr>
              <a:t>Rice Exporters Association of Pakistan (REAP)</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1627322" y="2037418"/>
            <a:ext cx="10134371" cy="4849283"/>
          </a:xfrm>
        </p:spPr>
        <p:txBody>
          <a:bodyPr>
            <a:normAutofit/>
          </a:bodyPr>
          <a:lstStyle/>
          <a:p>
            <a:pPr marL="342900" indent="-342900">
              <a:lnSpc>
                <a:spcPct val="150000"/>
              </a:lnSpc>
              <a:buAutoNum type="arabicPeriod"/>
            </a:pPr>
            <a:r>
              <a:rPr lang="en-US" sz="2400" b="1" dirty="0">
                <a:latin typeface="Calibri" panose="020F0502020204030204" pitchFamily="34" charset="0"/>
                <a:cs typeface="Times New Roman" panose="02020603050405020304" pitchFamily="18" charset="0"/>
              </a:rPr>
              <a:t>To promote the judiciary use of pesticides, the REAP members may consider providing a premium price to farmers as an incentive for not using the unrequired pesticides. </a:t>
            </a:r>
          </a:p>
          <a:p>
            <a:pPr marL="342900" indent="-342900">
              <a:lnSpc>
                <a:spcPct val="150000"/>
              </a:lnSpc>
              <a:buAutoNum type="arabicPeriod"/>
            </a:pPr>
            <a:r>
              <a:rPr lang="en-US" sz="2400" b="1" dirty="0">
                <a:latin typeface="Calibri" panose="020F0502020204030204" pitchFamily="34" charset="0"/>
                <a:cs typeface="Times New Roman" panose="02020603050405020304" pitchFamily="18" charset="0"/>
              </a:rPr>
              <a:t>To initiate contractual farming between exporters/processors  and farmers  to manage the MRL issue </a:t>
            </a:r>
          </a:p>
          <a:p>
            <a:pPr>
              <a:lnSpc>
                <a:spcPct val="150000"/>
              </a:lnSpc>
            </a:pPr>
            <a:endParaRPr lang="en-US"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08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5881" y="120189"/>
            <a:ext cx="10134369" cy="1002552"/>
          </a:xfrm>
        </p:spPr>
        <p:txBody>
          <a:bodyPr/>
          <a:lstStyle/>
          <a:p>
            <a:pPr algn="ctr"/>
            <a:r>
              <a:rPr lang="en-US" sz="4000" b="1" dirty="0">
                <a:latin typeface="Calibri" panose="020F0502020204030204" pitchFamily="34" charset="0"/>
              </a:rPr>
              <a:t>Key Parameters of Production</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1627319" y="840921"/>
            <a:ext cx="10134371" cy="4849283"/>
          </a:xfrm>
        </p:spPr>
        <p:txBody>
          <a:bodyPr>
            <a:noAutofit/>
          </a:bodyPr>
          <a:lstStyle/>
          <a:p>
            <a:pPr>
              <a:lnSpc>
                <a:spcPct val="150000"/>
              </a:lnSpc>
            </a:pPr>
            <a:r>
              <a:rPr lang="en-US" sz="2400"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2400" b="1" dirty="0">
                <a:latin typeface="Calibri" panose="020F0502020204030204" pitchFamily="34" charset="0"/>
                <a:ea typeface="Times New Roman" panose="02020603050405020304" pitchFamily="18" charset="0"/>
                <a:cs typeface="Calibri" panose="020F0502020204030204" pitchFamily="34" charset="0"/>
              </a:rPr>
              <a:t>Cultivation of improved varieties </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2400" b="1" dirty="0">
                <a:latin typeface="Calibri" panose="020F0502020204030204" pitchFamily="34" charset="0"/>
                <a:ea typeface="Times New Roman" panose="02020603050405020304" pitchFamily="18" charset="0"/>
                <a:cs typeface="Calibri" panose="020F0502020204030204" pitchFamily="34" charset="0"/>
              </a:rPr>
              <a:t>Timely sowing and harvest</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2400" b="1" dirty="0">
                <a:latin typeface="Calibri" panose="020F0502020204030204" pitchFamily="34" charset="0"/>
                <a:ea typeface="Times New Roman" panose="02020603050405020304" pitchFamily="18" charset="0"/>
                <a:cs typeface="Calibri" panose="020F0502020204030204" pitchFamily="34" charset="0"/>
              </a:rPr>
              <a:t>Weed control</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2400" b="1" dirty="0">
                <a:latin typeface="Calibri" panose="020F0502020204030204" pitchFamily="34" charset="0"/>
                <a:ea typeface="Times New Roman" panose="02020603050405020304" pitchFamily="18" charset="0"/>
                <a:cs typeface="Calibri" panose="020F0502020204030204" pitchFamily="34" charset="0"/>
              </a:rPr>
              <a:t>Proper management of crop density </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2400" b="1" dirty="0">
                <a:latin typeface="Calibri" panose="020F0502020204030204" pitchFamily="34" charset="0"/>
                <a:ea typeface="Times New Roman" panose="02020603050405020304" pitchFamily="18" charset="0"/>
                <a:cs typeface="Calibri" panose="020F0502020204030204" pitchFamily="34" charset="0"/>
              </a:rPr>
              <a:t>Proper and timely application of fertilizer </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2400" b="1" dirty="0">
                <a:latin typeface="Calibri" panose="020F0502020204030204" pitchFamily="34" charset="0"/>
                <a:ea typeface="Times New Roman" panose="02020603050405020304" pitchFamily="18" charset="0"/>
                <a:cs typeface="Calibri" panose="020F0502020204030204" pitchFamily="34" charset="0"/>
              </a:rPr>
              <a:t>Proper and timely management of water </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2400" b="1" dirty="0">
                <a:latin typeface="Calibri" panose="020F0502020204030204" pitchFamily="34" charset="0"/>
                <a:ea typeface="Times New Roman" panose="02020603050405020304" pitchFamily="18" charset="0"/>
                <a:cs typeface="Calibri" panose="020F0502020204030204" pitchFamily="34" charset="0"/>
              </a:rPr>
              <a:t>Pest control</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2400" b="1" dirty="0">
                <a:latin typeface="Calibri" panose="020F0502020204030204" pitchFamily="34" charset="0"/>
                <a:ea typeface="Times New Roman" panose="02020603050405020304" pitchFamily="18" charset="0"/>
                <a:cs typeface="Calibri" panose="020F0502020204030204" pitchFamily="34" charset="0"/>
              </a:rPr>
              <a:t>Proper and timely harvest and post-harvest management of paddy</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2400" b="1" dirty="0">
                <a:latin typeface="Calibri" panose="020F0502020204030204" pitchFamily="34" charset="0"/>
                <a:ea typeface="Times New Roman" panose="02020603050405020304" pitchFamily="18" charset="0"/>
                <a:cs typeface="Calibri" panose="020F0502020204030204" pitchFamily="34" charset="0"/>
              </a:rPr>
              <a:t>Mechanization of cultivation practices</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dirty="0">
              <a:latin typeface="Calibri" panose="020F0502020204030204" pitchFamily="34" charset="0"/>
            </a:endParaRPr>
          </a:p>
        </p:txBody>
      </p:sp>
    </p:spTree>
    <p:extLst>
      <p:ext uri="{BB962C8B-B14F-4D97-AF65-F5344CB8AC3E}">
        <p14:creationId xmlns:p14="http://schemas.microsoft.com/office/powerpoint/2010/main" val="144819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671A034-1CDF-8B46-90C5-63321B0C91BE}"/>
              </a:ext>
            </a:extLst>
          </p:cNvPr>
          <p:cNvSpPr>
            <a:spLocks noGrp="1"/>
          </p:cNvSpPr>
          <p:nvPr>
            <p:ph idx="1"/>
          </p:nvPr>
        </p:nvSpPr>
        <p:spPr>
          <a:xfrm>
            <a:off x="2352433" y="2102494"/>
            <a:ext cx="8651190" cy="3240067"/>
          </a:xfrm>
        </p:spPr>
        <p:txBody>
          <a:bodyPr>
            <a:noAutofit/>
          </a:bodyPr>
          <a:lstStyle/>
          <a:p>
            <a:pPr marL="0" indent="0">
              <a:lnSpc>
                <a:spcPct val="150000"/>
              </a:lnSpc>
              <a:buNone/>
            </a:pPr>
            <a:r>
              <a:rPr lang="en-US" sz="3200" b="1" dirty="0">
                <a:latin typeface="Calibri" panose="020F0502020204030204" pitchFamily="34" charset="0"/>
                <a:ea typeface="Calibri" panose="020F0502020204030204" pitchFamily="34" charset="0"/>
                <a:cs typeface="Calibri" panose="020F0502020204030204" pitchFamily="34" charset="0"/>
              </a:rPr>
              <a:t>The management scheme should be SAFE for humans, animals and the environment. </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3200" b="1" dirty="0">
                <a:latin typeface="Calibri" panose="020F0502020204030204" pitchFamily="34" charset="0"/>
                <a:ea typeface="Times New Roman" panose="02020603050405020304" pitchFamily="18" charset="0"/>
                <a:cs typeface="Calibri" panose="020F0502020204030204" pitchFamily="34" charset="0"/>
              </a:rPr>
              <a:t>Insect management  </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3200" b="1" dirty="0">
                <a:latin typeface="Calibri" panose="020F0502020204030204" pitchFamily="34" charset="0"/>
                <a:ea typeface="Times New Roman" panose="02020603050405020304" pitchFamily="18" charset="0"/>
                <a:cs typeface="Calibri" panose="020F0502020204030204" pitchFamily="34" charset="0"/>
              </a:rPr>
              <a:t>Disease management (includes fungal, bacterial and viral diseases)</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3200" b="1" dirty="0">
                <a:latin typeface="Calibri" panose="020F0502020204030204" pitchFamily="34" charset="0"/>
                <a:ea typeface="Times New Roman" panose="02020603050405020304" pitchFamily="18" charset="0"/>
                <a:cs typeface="Calibri" panose="020F0502020204030204" pitchFamily="34" charset="0"/>
              </a:rPr>
              <a:t>Weed management</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
        <p:nvSpPr>
          <p:cNvPr id="21" name="Title 20">
            <a:extLst>
              <a:ext uri="{FF2B5EF4-FFF2-40B4-BE49-F238E27FC236}">
                <a16:creationId xmlns:a16="http://schemas.microsoft.com/office/drawing/2014/main" id="{B3E69B71-5849-7541-ADEA-D19838B3CF0C}"/>
              </a:ext>
            </a:extLst>
          </p:cNvPr>
          <p:cNvSpPr>
            <a:spLocks noGrp="1"/>
          </p:cNvSpPr>
          <p:nvPr>
            <p:ph type="ctrTitle"/>
          </p:nvPr>
        </p:nvSpPr>
        <p:spPr>
          <a:xfrm>
            <a:off x="2831591" y="339644"/>
            <a:ext cx="8709061" cy="1180931"/>
          </a:xfrm>
        </p:spPr>
        <p:txBody>
          <a:bodyPr>
            <a:normAutofit/>
          </a:bodyPr>
          <a:lstStyle/>
          <a:p>
            <a:r>
              <a:rPr lang="en-US" sz="4000" b="1" dirty="0">
                <a:latin typeface="Calibri" panose="020F0502020204030204" pitchFamily="34" charset="0"/>
              </a:rPr>
              <a:t>Pest Management in Rice</a:t>
            </a:r>
            <a:endParaRPr lang="en-US" sz="4000" dirty="0">
              <a:latin typeface="Calibri" panose="020F0502020204030204" pitchFamily="34" charset="0"/>
            </a:endParaRPr>
          </a:p>
        </p:txBody>
      </p:sp>
    </p:spTree>
    <p:extLst>
      <p:ext uri="{BB962C8B-B14F-4D97-AF65-F5344CB8AC3E}">
        <p14:creationId xmlns:p14="http://schemas.microsoft.com/office/powerpoint/2010/main" val="222972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479287" y="280091"/>
            <a:ext cx="10134369" cy="1002552"/>
          </a:xfrm>
        </p:spPr>
        <p:txBody>
          <a:bodyPr/>
          <a:lstStyle/>
          <a:p>
            <a:pPr algn="ctr"/>
            <a:r>
              <a:rPr lang="en-US" sz="4000" b="1" dirty="0">
                <a:latin typeface="Calibri" panose="020F0502020204030204" pitchFamily="34" charset="0"/>
              </a:rPr>
              <a:t>Major Insect Pests of Rice</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3188994" y="1260487"/>
            <a:ext cx="10134371" cy="4849283"/>
          </a:xfrm>
        </p:spPr>
        <p:txBody>
          <a:bodyPr>
            <a:noAutofit/>
          </a:bodyPr>
          <a:lstStyle/>
          <a:p>
            <a:pPr>
              <a:lnSpc>
                <a:spcPct val="150000"/>
              </a:lnSpc>
            </a:pPr>
            <a:r>
              <a:rPr lang="en-US" sz="2400"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3200" b="1" dirty="0">
                <a:latin typeface="Calibri" panose="020F0502020204030204" pitchFamily="34" charset="0"/>
                <a:ea typeface="Calibri" panose="020F0502020204030204" pitchFamily="34" charset="0"/>
                <a:cs typeface="Calibri" panose="020F0502020204030204" pitchFamily="34" charset="0"/>
              </a:rPr>
              <a:t>Yellow Stem Borer </a:t>
            </a:r>
          </a:p>
          <a:p>
            <a:pPr marL="342900" marR="0" lvl="0" indent="-342900" fontAlgn="base">
              <a:lnSpc>
                <a:spcPct val="150000"/>
              </a:lnSpc>
              <a:spcBef>
                <a:spcPts val="0"/>
              </a:spcBef>
              <a:spcAft>
                <a:spcPts val="0"/>
              </a:spcAft>
              <a:buFont typeface="+mj-lt"/>
              <a:buAutoNum type="romanLcPeriod"/>
              <a:tabLst>
                <a:tab pos="457200" algn="l"/>
              </a:tabLst>
            </a:pPr>
            <a:r>
              <a:rPr lang="en-US" sz="3200" b="1" dirty="0">
                <a:latin typeface="Calibri" panose="020F0502020204030204" pitchFamily="34" charset="0"/>
                <a:ea typeface="Calibri" panose="020F0502020204030204" pitchFamily="34" charset="0"/>
                <a:cs typeface="Calibri" panose="020F0502020204030204" pitchFamily="34" charset="0"/>
              </a:rPr>
              <a:t>White Stem Borer </a:t>
            </a:r>
          </a:p>
          <a:p>
            <a:pPr marL="342900" marR="0" lvl="0" indent="-342900" fontAlgn="base">
              <a:lnSpc>
                <a:spcPct val="150000"/>
              </a:lnSpc>
              <a:spcBef>
                <a:spcPts val="0"/>
              </a:spcBef>
              <a:spcAft>
                <a:spcPts val="0"/>
              </a:spcAft>
              <a:buFont typeface="+mj-lt"/>
              <a:buAutoNum type="romanLcPeriod"/>
              <a:tabLst>
                <a:tab pos="457200" algn="l"/>
              </a:tabLst>
            </a:pPr>
            <a:r>
              <a:rPr lang="en-US" sz="3200" b="1" dirty="0">
                <a:latin typeface="Calibri" panose="020F0502020204030204" pitchFamily="34" charset="0"/>
                <a:ea typeface="Calibri" panose="020F0502020204030204" pitchFamily="34" charset="0"/>
                <a:cs typeface="Calibri" panose="020F0502020204030204" pitchFamily="34" charset="0"/>
              </a:rPr>
              <a:t>White-backed plant hopper </a:t>
            </a:r>
          </a:p>
          <a:p>
            <a:pPr marL="342900" marR="0" lvl="0" indent="-342900" fontAlgn="base">
              <a:lnSpc>
                <a:spcPct val="150000"/>
              </a:lnSpc>
              <a:spcBef>
                <a:spcPts val="0"/>
              </a:spcBef>
              <a:spcAft>
                <a:spcPts val="0"/>
              </a:spcAft>
              <a:buFont typeface="+mj-lt"/>
              <a:buAutoNum type="romanLcPeriod"/>
              <a:tabLst>
                <a:tab pos="457200" algn="l"/>
              </a:tabLst>
            </a:pPr>
            <a:r>
              <a:rPr lang="en-US" sz="3200" b="1" dirty="0">
                <a:latin typeface="Calibri" panose="020F0502020204030204" pitchFamily="34" charset="0"/>
                <a:ea typeface="Calibri" panose="020F0502020204030204" pitchFamily="34" charset="0"/>
                <a:cs typeface="Calibri" panose="020F0502020204030204" pitchFamily="34" charset="0"/>
              </a:rPr>
              <a:t>Rice leaf roller/folder </a:t>
            </a:r>
          </a:p>
          <a:p>
            <a:pPr marL="342900" marR="0" lvl="0" indent="-342900" fontAlgn="base">
              <a:lnSpc>
                <a:spcPct val="150000"/>
              </a:lnSpc>
              <a:spcBef>
                <a:spcPts val="0"/>
              </a:spcBef>
              <a:spcAft>
                <a:spcPts val="0"/>
              </a:spcAft>
              <a:buFont typeface="+mj-lt"/>
              <a:buAutoNum type="romanLcPeriod"/>
              <a:tabLst>
                <a:tab pos="457200" algn="l"/>
              </a:tabLst>
            </a:pPr>
            <a:r>
              <a:rPr lang="en-US" sz="3200" b="1" dirty="0">
                <a:latin typeface="Calibri" panose="020F0502020204030204" pitchFamily="34" charset="0"/>
                <a:ea typeface="Calibri" panose="020F0502020204030204" pitchFamily="34" charset="0"/>
                <a:cs typeface="Calibri" panose="020F0502020204030204" pitchFamily="34" charset="0"/>
              </a:rPr>
              <a:t>Rice grasshopper </a:t>
            </a:r>
          </a:p>
          <a:p>
            <a:pPr marL="342900" marR="0" lvl="0" indent="-342900" fontAlgn="base">
              <a:lnSpc>
                <a:spcPct val="150000"/>
              </a:lnSpc>
              <a:spcBef>
                <a:spcPts val="0"/>
              </a:spcBef>
              <a:spcAft>
                <a:spcPts val="0"/>
              </a:spcAft>
              <a:buFont typeface="+mj-lt"/>
              <a:buAutoNum type="romanLcPeriod"/>
              <a:tabLst>
                <a:tab pos="457200" algn="l"/>
              </a:tabLst>
            </a:pPr>
            <a:r>
              <a:rPr lang="en-US" sz="3200" b="1" dirty="0">
                <a:latin typeface="Calibri" panose="020F0502020204030204" pitchFamily="34" charset="0"/>
                <a:ea typeface="Calibri" panose="020F0502020204030204" pitchFamily="34" charset="0"/>
                <a:cs typeface="Calibri" panose="020F0502020204030204" pitchFamily="34" charset="0"/>
              </a:rPr>
              <a:t>Small grasshopper </a:t>
            </a:r>
          </a:p>
          <a:p>
            <a:pPr>
              <a:lnSpc>
                <a:spcPct val="150000"/>
              </a:lnSpc>
            </a:pP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551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2203393" y="193341"/>
            <a:ext cx="10134369" cy="1002552"/>
          </a:xfrm>
        </p:spPr>
        <p:txBody>
          <a:bodyPr/>
          <a:lstStyle/>
          <a:p>
            <a:r>
              <a:rPr lang="en-US" sz="4000" b="1" dirty="0">
                <a:latin typeface="Calibri" panose="020F0502020204030204" pitchFamily="34" charset="0"/>
              </a:rPr>
              <a:t>Minor Insect Pests of Rice</a:t>
            </a:r>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769825" y="1442576"/>
            <a:ext cx="4693727" cy="3846139"/>
          </a:xfrm>
        </p:spPr>
        <p:txBody>
          <a:bodyPr>
            <a:noAutofit/>
          </a:bodyPr>
          <a:lstStyle/>
          <a:p>
            <a:pPr marL="342900" marR="0" lvl="0" indent="-342900" fontAlgn="base">
              <a:lnSpc>
                <a:spcPct val="150000"/>
              </a:lnSpc>
              <a:spcBef>
                <a:spcPts val="0"/>
              </a:spcBef>
              <a:spcAft>
                <a:spcPts val="0"/>
              </a:spcAft>
              <a:buClr>
                <a:schemeClr val="tx1"/>
              </a:buClr>
              <a:buFont typeface="+mj-lt"/>
              <a:buAutoNum type="romanLcPeriod"/>
              <a:tabLst>
                <a:tab pos="457200" algn="l"/>
              </a:tabLst>
            </a:pPr>
            <a:r>
              <a:rPr lang="en-US" sz="2200" b="1" dirty="0">
                <a:latin typeface="Calibri" panose="020F0502020204030204" pitchFamily="34" charset="0"/>
                <a:ea typeface="Times New Roman" panose="02020603050405020304" pitchFamily="18" charset="0"/>
              </a:rPr>
              <a:t>Pink stem borer</a:t>
            </a:r>
          </a:p>
          <a:p>
            <a:pPr marL="342900" marR="0" lvl="0" indent="-342900" fontAlgn="base">
              <a:lnSpc>
                <a:spcPct val="150000"/>
              </a:lnSpc>
              <a:spcBef>
                <a:spcPts val="0"/>
              </a:spcBef>
              <a:spcAft>
                <a:spcPts val="0"/>
              </a:spcAft>
              <a:buClr>
                <a:schemeClr val="tx1"/>
              </a:buClr>
              <a:buFont typeface="+mj-lt"/>
              <a:buAutoNum type="romanLcPeriod"/>
              <a:tabLst>
                <a:tab pos="457200" algn="l"/>
              </a:tabLst>
            </a:pPr>
            <a:r>
              <a:rPr lang="en-US" sz="2200" b="1" dirty="0">
                <a:latin typeface="Calibri" panose="020F0502020204030204" pitchFamily="34" charset="0"/>
                <a:ea typeface="Calibri" panose="020F0502020204030204" pitchFamily="34" charset="0"/>
              </a:rPr>
              <a:t>Green leafhopper </a:t>
            </a:r>
          </a:p>
          <a:p>
            <a:pPr marL="342900" marR="0" lvl="0" indent="-342900" fontAlgn="base">
              <a:lnSpc>
                <a:spcPct val="150000"/>
              </a:lnSpc>
              <a:spcBef>
                <a:spcPts val="0"/>
              </a:spcBef>
              <a:spcAft>
                <a:spcPts val="0"/>
              </a:spcAft>
              <a:buClr>
                <a:schemeClr val="tx1"/>
              </a:buClr>
              <a:buFont typeface="+mj-lt"/>
              <a:buAutoNum type="romanLcPeriod"/>
              <a:tabLst>
                <a:tab pos="457200" algn="l"/>
              </a:tabLst>
            </a:pPr>
            <a:r>
              <a:rPr lang="en-US" sz="2200" b="1" dirty="0">
                <a:latin typeface="Calibri" panose="020F0502020204030204" pitchFamily="34" charset="0"/>
                <a:ea typeface="Calibri" panose="020F0502020204030204" pitchFamily="34" charset="0"/>
              </a:rPr>
              <a:t>Paddy white leafhopper </a:t>
            </a:r>
          </a:p>
          <a:p>
            <a:pPr marL="342900" marR="0" lvl="0" indent="-342900" fontAlgn="base">
              <a:lnSpc>
                <a:spcPct val="150000"/>
              </a:lnSpc>
              <a:spcBef>
                <a:spcPts val="0"/>
              </a:spcBef>
              <a:spcAft>
                <a:spcPts val="0"/>
              </a:spcAft>
              <a:buClr>
                <a:schemeClr val="tx1"/>
              </a:buClr>
              <a:buFont typeface="+mj-lt"/>
              <a:buAutoNum type="romanLcPeriod"/>
              <a:tabLst>
                <a:tab pos="457200" algn="l"/>
              </a:tabLst>
            </a:pPr>
            <a:r>
              <a:rPr lang="en-US" sz="2200" b="1" dirty="0">
                <a:latin typeface="Calibri" panose="020F0502020204030204" pitchFamily="34" charset="0"/>
                <a:ea typeface="Calibri" panose="020F0502020204030204" pitchFamily="34" charset="0"/>
              </a:rPr>
              <a:t>Rice bug </a:t>
            </a:r>
          </a:p>
          <a:p>
            <a:pPr marL="342900" marR="0" lvl="0" indent="-342900" fontAlgn="base">
              <a:lnSpc>
                <a:spcPct val="150000"/>
              </a:lnSpc>
              <a:spcBef>
                <a:spcPts val="0"/>
              </a:spcBef>
              <a:spcAft>
                <a:spcPts val="0"/>
              </a:spcAft>
              <a:buClr>
                <a:schemeClr val="tx1"/>
              </a:buClr>
              <a:buFont typeface="+mj-lt"/>
              <a:buAutoNum type="romanLcPeriod"/>
              <a:tabLst>
                <a:tab pos="457200" algn="l"/>
              </a:tabLst>
            </a:pPr>
            <a:r>
              <a:rPr lang="en-US" sz="2200" b="1" dirty="0">
                <a:latin typeface="Calibri" panose="020F0502020204030204" pitchFamily="34" charset="0"/>
                <a:ea typeface="Calibri" panose="020F0502020204030204" pitchFamily="34" charset="0"/>
              </a:rPr>
              <a:t>Green stink bug </a:t>
            </a:r>
          </a:p>
          <a:p>
            <a:pPr marL="342900" marR="0" lvl="0" indent="-342900" fontAlgn="base">
              <a:lnSpc>
                <a:spcPct val="150000"/>
              </a:lnSpc>
              <a:spcBef>
                <a:spcPts val="0"/>
              </a:spcBef>
              <a:spcAft>
                <a:spcPts val="0"/>
              </a:spcAft>
              <a:buClr>
                <a:schemeClr val="tx1"/>
              </a:buClr>
              <a:buFont typeface="+mj-lt"/>
              <a:buAutoNum type="romanLcPeriod"/>
              <a:tabLst>
                <a:tab pos="457200" algn="l"/>
              </a:tabLst>
            </a:pPr>
            <a:r>
              <a:rPr lang="en-US" sz="2200" b="1" dirty="0">
                <a:latin typeface="Calibri" panose="020F0502020204030204" pitchFamily="34" charset="0"/>
                <a:ea typeface="Calibri" panose="020F0502020204030204" pitchFamily="34" charset="0"/>
              </a:rPr>
              <a:t>Black paddy bug </a:t>
            </a:r>
          </a:p>
          <a:p>
            <a:pPr marL="342900" marR="0" lvl="0" indent="-342900" fontAlgn="base">
              <a:lnSpc>
                <a:spcPct val="150000"/>
              </a:lnSpc>
              <a:spcBef>
                <a:spcPts val="0"/>
              </a:spcBef>
              <a:spcAft>
                <a:spcPts val="0"/>
              </a:spcAft>
              <a:buClr>
                <a:schemeClr val="tx1"/>
              </a:buClr>
              <a:buFont typeface="+mj-lt"/>
              <a:buAutoNum type="romanLcPeriod"/>
              <a:tabLst>
                <a:tab pos="457200" algn="l"/>
              </a:tabLst>
            </a:pPr>
            <a:r>
              <a:rPr lang="en-US" sz="2200" b="1" dirty="0">
                <a:latin typeface="Calibri" panose="020F0502020204030204" pitchFamily="34" charset="0"/>
                <a:ea typeface="Calibri" panose="020F0502020204030204" pitchFamily="34" charset="0"/>
              </a:rPr>
              <a:t> Rice army worm </a:t>
            </a:r>
          </a:p>
          <a:p>
            <a:pPr marL="342900" marR="0" lvl="0" indent="-342900" fontAlgn="base">
              <a:lnSpc>
                <a:spcPct val="150000"/>
              </a:lnSpc>
              <a:spcBef>
                <a:spcPts val="0"/>
              </a:spcBef>
              <a:spcAft>
                <a:spcPts val="0"/>
              </a:spcAft>
              <a:buClr>
                <a:schemeClr val="tx1"/>
              </a:buClr>
              <a:buFont typeface="+mj-lt"/>
              <a:buAutoNum type="romanLcPeriod"/>
              <a:tabLst>
                <a:tab pos="457200" algn="l"/>
              </a:tabLst>
            </a:pPr>
            <a:r>
              <a:rPr lang="en-US" sz="2200" b="1" dirty="0">
                <a:latin typeface="Calibri" panose="020F0502020204030204" pitchFamily="34" charset="0"/>
                <a:ea typeface="Calibri" panose="020F0502020204030204" pitchFamily="34" charset="0"/>
              </a:rPr>
              <a:t> Paddy swarming caterpillar</a:t>
            </a:r>
          </a:p>
          <a:p>
            <a:pPr marL="342900" indent="-342900" fontAlgn="base">
              <a:lnSpc>
                <a:spcPct val="150000"/>
              </a:lnSpc>
              <a:buClr>
                <a:schemeClr val="tx1"/>
              </a:buClr>
              <a:buFont typeface="+mj-lt"/>
              <a:buAutoNum type="romanLcPeriod"/>
              <a:tabLst>
                <a:tab pos="457200" algn="l"/>
              </a:tabLst>
            </a:pPr>
            <a:r>
              <a:rPr lang="en-US" sz="2200" b="1" dirty="0">
                <a:latin typeface="Calibri" panose="020F0502020204030204" pitchFamily="34" charset="0"/>
                <a:ea typeface="Times New Roman" panose="02020603050405020304" pitchFamily="18" charset="0"/>
              </a:rPr>
              <a:t>Paddy cutworm </a:t>
            </a:r>
            <a:r>
              <a:rPr lang="en-US" sz="2200" b="1" dirty="0">
                <a:latin typeface="Calibri" panose="020F0502020204030204" pitchFamily="34" charset="0"/>
                <a:ea typeface="Calibri" panose="020F0502020204030204" pitchFamily="34" charset="0"/>
              </a:rPr>
              <a:t> </a:t>
            </a:r>
          </a:p>
        </p:txBody>
      </p:sp>
      <p:sp>
        <p:nvSpPr>
          <p:cNvPr id="16" name="Content Placeholder 15">
            <a:extLst>
              <a:ext uri="{FF2B5EF4-FFF2-40B4-BE49-F238E27FC236}">
                <a16:creationId xmlns:a16="http://schemas.microsoft.com/office/drawing/2014/main" id="{61E23B57-A482-8F4B-9021-86FE326A6D10}"/>
              </a:ext>
            </a:extLst>
          </p:cNvPr>
          <p:cNvSpPr>
            <a:spLocks noGrp="1"/>
          </p:cNvSpPr>
          <p:nvPr>
            <p:ph sz="half" idx="2"/>
          </p:nvPr>
        </p:nvSpPr>
        <p:spPr>
          <a:xfrm>
            <a:off x="6717641" y="1478729"/>
            <a:ext cx="4693727" cy="3846139"/>
          </a:xfrm>
        </p:spPr>
        <p:txBody>
          <a:bodyPr>
            <a:noAutofit/>
          </a:bodyPr>
          <a:lstStyle/>
          <a:p>
            <a:pPr marL="0" marR="0" lvl="0" indent="0" fontAlgn="base">
              <a:lnSpc>
                <a:spcPct val="150000"/>
              </a:lnSpc>
              <a:spcBef>
                <a:spcPts val="0"/>
              </a:spcBef>
              <a:spcAft>
                <a:spcPts val="0"/>
              </a:spcAft>
              <a:buNone/>
              <a:tabLst>
                <a:tab pos="457200" algn="l"/>
              </a:tabLst>
            </a:pPr>
            <a:r>
              <a:rPr lang="en-US" sz="2200" b="1" dirty="0">
                <a:latin typeface="Calibri" panose="020F0502020204030204" pitchFamily="34" charset="0"/>
                <a:ea typeface="Times New Roman" panose="02020603050405020304" pitchFamily="18" charset="0"/>
              </a:rPr>
              <a:t>x. Cotton cutworm </a:t>
            </a:r>
          </a:p>
          <a:p>
            <a:pPr marL="0" marR="0" lvl="0" indent="0" fontAlgn="base">
              <a:lnSpc>
                <a:spcPct val="150000"/>
              </a:lnSpc>
              <a:spcBef>
                <a:spcPts val="0"/>
              </a:spcBef>
              <a:spcAft>
                <a:spcPts val="0"/>
              </a:spcAft>
              <a:buNone/>
              <a:tabLst>
                <a:tab pos="457200" algn="l"/>
              </a:tabLst>
            </a:pPr>
            <a:r>
              <a:rPr lang="en-US" sz="2200" b="1" dirty="0">
                <a:latin typeface="Calibri" panose="020F0502020204030204" pitchFamily="34" charset="0"/>
                <a:ea typeface="Times New Roman" panose="02020603050405020304" pitchFamily="18" charset="0"/>
              </a:rPr>
              <a:t>xi. Rice caseworm </a:t>
            </a:r>
          </a:p>
          <a:p>
            <a:pPr marL="0" marR="0" lvl="0" indent="0" fontAlgn="base">
              <a:lnSpc>
                <a:spcPct val="150000"/>
              </a:lnSpc>
              <a:spcBef>
                <a:spcPts val="0"/>
              </a:spcBef>
              <a:spcAft>
                <a:spcPts val="0"/>
              </a:spcAft>
              <a:buNone/>
              <a:tabLst>
                <a:tab pos="457200" algn="l"/>
              </a:tabLst>
            </a:pPr>
            <a:r>
              <a:rPr lang="en-US" sz="2200" b="1" dirty="0">
                <a:latin typeface="Calibri" panose="020F0502020204030204" pitchFamily="34" charset="0"/>
                <a:ea typeface="Times New Roman" panose="02020603050405020304" pitchFamily="18" charset="0"/>
              </a:rPr>
              <a:t>xii. Rice skipper butterfly </a:t>
            </a:r>
          </a:p>
          <a:p>
            <a:pPr marL="0" marR="0" lvl="0" indent="0" fontAlgn="base">
              <a:lnSpc>
                <a:spcPct val="150000"/>
              </a:lnSpc>
              <a:spcBef>
                <a:spcPts val="0"/>
              </a:spcBef>
              <a:spcAft>
                <a:spcPts val="0"/>
              </a:spcAft>
              <a:buNone/>
              <a:tabLst>
                <a:tab pos="457200" algn="l"/>
              </a:tabLst>
            </a:pPr>
            <a:r>
              <a:rPr lang="en-US" sz="2200" b="1" dirty="0">
                <a:latin typeface="Calibri" panose="020F0502020204030204" pitchFamily="34" charset="0"/>
                <a:ea typeface="Times New Roman" panose="02020603050405020304" pitchFamily="18" charset="0"/>
              </a:rPr>
              <a:t>xiii. Short-horned grasshopper </a:t>
            </a:r>
          </a:p>
          <a:p>
            <a:pPr marL="0" marR="0" lvl="0" indent="0" fontAlgn="base">
              <a:lnSpc>
                <a:spcPct val="150000"/>
              </a:lnSpc>
              <a:spcBef>
                <a:spcPts val="0"/>
              </a:spcBef>
              <a:spcAft>
                <a:spcPts val="0"/>
              </a:spcAft>
              <a:buNone/>
              <a:tabLst>
                <a:tab pos="457200" algn="l"/>
              </a:tabLst>
            </a:pPr>
            <a:r>
              <a:rPr lang="en-US" sz="2200" b="1" dirty="0">
                <a:latin typeface="Calibri" panose="020F0502020204030204" pitchFamily="34" charset="0"/>
                <a:ea typeface="Times New Roman" panose="02020603050405020304" pitchFamily="18" charset="0"/>
              </a:rPr>
              <a:t>xiv. Mole cricket </a:t>
            </a:r>
          </a:p>
          <a:p>
            <a:pPr marL="0" marR="0" lvl="0" indent="0" fontAlgn="base">
              <a:lnSpc>
                <a:spcPct val="150000"/>
              </a:lnSpc>
              <a:spcBef>
                <a:spcPts val="0"/>
              </a:spcBef>
              <a:spcAft>
                <a:spcPts val="0"/>
              </a:spcAft>
              <a:buNone/>
              <a:tabLst>
                <a:tab pos="457200" algn="l"/>
              </a:tabLst>
            </a:pPr>
            <a:r>
              <a:rPr lang="en-US" sz="2200" b="1" dirty="0">
                <a:latin typeface="Calibri" panose="020F0502020204030204" pitchFamily="34" charset="0"/>
                <a:ea typeface="Times New Roman" panose="02020603050405020304" pitchFamily="18" charset="0"/>
              </a:rPr>
              <a:t>xv. Paddy soot fly</a:t>
            </a:r>
          </a:p>
          <a:p>
            <a:pPr marL="0" marR="0" lvl="0" indent="0" fontAlgn="base">
              <a:lnSpc>
                <a:spcPct val="150000"/>
              </a:lnSpc>
              <a:spcBef>
                <a:spcPts val="0"/>
              </a:spcBef>
              <a:spcAft>
                <a:spcPts val="0"/>
              </a:spcAft>
              <a:buNone/>
              <a:tabLst>
                <a:tab pos="457200" algn="l"/>
              </a:tabLst>
            </a:pPr>
            <a:r>
              <a:rPr lang="en-US" sz="2200" b="1" dirty="0">
                <a:latin typeface="Calibri" panose="020F0502020204030204" pitchFamily="34" charset="0"/>
                <a:ea typeface="Times New Roman" panose="02020603050405020304" pitchFamily="18" charset="0"/>
              </a:rPr>
              <a:t>xvi. Rice gall midge </a:t>
            </a:r>
          </a:p>
          <a:p>
            <a:pPr marL="0" indent="0" fontAlgn="base">
              <a:lnSpc>
                <a:spcPct val="150000"/>
              </a:lnSpc>
              <a:buNone/>
              <a:tabLst>
                <a:tab pos="457200" algn="l"/>
              </a:tabLst>
            </a:pPr>
            <a:r>
              <a:rPr lang="en-US" sz="2200" b="1" dirty="0">
                <a:latin typeface="Calibri" panose="020F0502020204030204" pitchFamily="34" charset="0"/>
                <a:ea typeface="Times New Roman" panose="02020603050405020304" pitchFamily="18" charset="0"/>
              </a:rPr>
              <a:t>xvii. Rice </a:t>
            </a:r>
            <a:r>
              <a:rPr lang="en-US" sz="2200" b="1" dirty="0" err="1">
                <a:latin typeface="Calibri" panose="020F0502020204030204" pitchFamily="34" charset="0"/>
                <a:ea typeface="Times New Roman" panose="02020603050405020304" pitchFamily="18" charset="0"/>
              </a:rPr>
              <a:t>thrips</a:t>
            </a:r>
            <a:endParaRPr lang="en-US" sz="2200" b="1" dirty="0">
              <a:latin typeface="Calibri" panose="020F0502020204030204" pitchFamily="34" charset="0"/>
              <a:ea typeface="Times New Roman" panose="02020603050405020304" pitchFamily="18" charset="0"/>
            </a:endParaRPr>
          </a:p>
          <a:p>
            <a:pPr marL="0" indent="0">
              <a:buNone/>
            </a:pPr>
            <a:endParaRPr lang="en-US" sz="2200" dirty="0">
              <a:latin typeface="Calibri" panose="020F0502020204030204" pitchFamily="34" charset="0"/>
            </a:endParaRPr>
          </a:p>
        </p:txBody>
      </p:sp>
    </p:spTree>
    <p:extLst>
      <p:ext uri="{BB962C8B-B14F-4D97-AF65-F5344CB8AC3E}">
        <p14:creationId xmlns:p14="http://schemas.microsoft.com/office/powerpoint/2010/main" val="9003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839294" y="348892"/>
            <a:ext cx="10134369" cy="1002552"/>
          </a:xfrm>
        </p:spPr>
        <p:txBody>
          <a:bodyPr/>
          <a:lstStyle/>
          <a:p>
            <a:pPr algn="ctr"/>
            <a:r>
              <a:rPr lang="en-US" sz="4000" b="1" dirty="0">
                <a:latin typeface="Calibri" panose="020F0502020204030204" pitchFamily="34" charset="0"/>
              </a:rPr>
              <a:t>Major Diseases of Rice</a:t>
            </a: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3240365" y="1260004"/>
            <a:ext cx="10134371" cy="4849283"/>
          </a:xfrm>
        </p:spPr>
        <p:txBody>
          <a:bodyPr>
            <a:noAutofit/>
          </a:bodyPr>
          <a:lstStyle/>
          <a:p>
            <a:pPr>
              <a:lnSpc>
                <a:spcPct val="150000"/>
              </a:lnSpc>
            </a:pP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50000"/>
              </a:lnSpc>
              <a:spcBef>
                <a:spcPts val="0"/>
              </a:spcBef>
              <a:spcAft>
                <a:spcPts val="0"/>
              </a:spcAft>
              <a:buFont typeface="+mj-lt"/>
              <a:buAutoNum type="romanLcPeriod"/>
              <a:tabLst>
                <a:tab pos="457200" algn="l"/>
              </a:tabLst>
            </a:pPr>
            <a:r>
              <a:rPr lang="en-US" sz="2800" b="1" dirty="0">
                <a:latin typeface="Calibri" panose="020F0502020204030204" pitchFamily="34" charset="0"/>
                <a:ea typeface="Calibri" panose="020F0502020204030204" pitchFamily="34" charset="0"/>
                <a:cs typeface="Calibri" panose="020F0502020204030204" pitchFamily="34" charset="0"/>
              </a:rPr>
              <a:t>Rice Blast</a:t>
            </a:r>
          </a:p>
          <a:p>
            <a:pPr marL="342900" marR="0" lvl="0" indent="-342900" fontAlgn="base">
              <a:lnSpc>
                <a:spcPct val="150000"/>
              </a:lnSpc>
              <a:spcBef>
                <a:spcPts val="0"/>
              </a:spcBef>
              <a:spcAft>
                <a:spcPts val="0"/>
              </a:spcAft>
              <a:buFont typeface="+mj-lt"/>
              <a:buAutoNum type="romanLcPeriod"/>
              <a:tabLst>
                <a:tab pos="457200" algn="l"/>
              </a:tabLst>
            </a:pPr>
            <a:r>
              <a:rPr lang="en-US" sz="2800" b="1" dirty="0">
                <a:latin typeface="Calibri" panose="020F0502020204030204" pitchFamily="34" charset="0"/>
                <a:ea typeface="Calibri" panose="020F0502020204030204" pitchFamily="34" charset="0"/>
                <a:cs typeface="Calibri" panose="020F0502020204030204" pitchFamily="34" charset="0"/>
              </a:rPr>
              <a:t>Rice Sheath Blight </a:t>
            </a:r>
          </a:p>
          <a:p>
            <a:pPr marL="342900" marR="0" lvl="0" indent="-342900" fontAlgn="base">
              <a:lnSpc>
                <a:spcPct val="150000"/>
              </a:lnSpc>
              <a:spcBef>
                <a:spcPts val="0"/>
              </a:spcBef>
              <a:spcAft>
                <a:spcPts val="0"/>
              </a:spcAft>
              <a:buFont typeface="+mj-lt"/>
              <a:buAutoNum type="romanLcPeriod"/>
              <a:tabLst>
                <a:tab pos="457200" algn="l"/>
              </a:tabLst>
            </a:pPr>
            <a:r>
              <a:rPr lang="en-US" sz="2800" b="1" dirty="0">
                <a:latin typeface="Calibri" panose="020F0502020204030204" pitchFamily="34" charset="0"/>
                <a:ea typeface="Calibri" panose="020F0502020204030204" pitchFamily="34" charset="0"/>
                <a:cs typeface="Calibri" panose="020F0502020204030204" pitchFamily="34" charset="0"/>
              </a:rPr>
              <a:t>Bacterial Leaf Blight</a:t>
            </a:r>
          </a:p>
          <a:p>
            <a:pPr marL="342900" marR="0" lvl="0" indent="-342900" fontAlgn="base">
              <a:lnSpc>
                <a:spcPct val="150000"/>
              </a:lnSpc>
              <a:spcBef>
                <a:spcPts val="0"/>
              </a:spcBef>
              <a:spcAft>
                <a:spcPts val="0"/>
              </a:spcAft>
              <a:buFont typeface="+mj-lt"/>
              <a:buAutoNum type="romanLcPeriod"/>
              <a:tabLst>
                <a:tab pos="457200" algn="l"/>
              </a:tabLst>
            </a:pPr>
            <a:r>
              <a:rPr lang="en-US" sz="2800" b="1" dirty="0">
                <a:latin typeface="Calibri" panose="020F0502020204030204" pitchFamily="34" charset="0"/>
                <a:ea typeface="Calibri" panose="020F0502020204030204" pitchFamily="34" charset="0"/>
                <a:cs typeface="Calibri" panose="020F0502020204030204" pitchFamily="34" charset="0"/>
              </a:rPr>
              <a:t>Rice False Smut </a:t>
            </a:r>
          </a:p>
          <a:p>
            <a:pPr marL="342900" marR="0" lvl="0" indent="-342900" fontAlgn="base">
              <a:lnSpc>
                <a:spcPct val="150000"/>
              </a:lnSpc>
              <a:spcBef>
                <a:spcPts val="0"/>
              </a:spcBef>
              <a:spcAft>
                <a:spcPts val="0"/>
              </a:spcAft>
              <a:buFont typeface="+mj-lt"/>
              <a:buAutoNum type="romanLcPeriod"/>
              <a:tabLst>
                <a:tab pos="457200" algn="l"/>
              </a:tabLst>
            </a:pPr>
            <a:r>
              <a:rPr lang="en-US" sz="2800" b="1" dirty="0">
                <a:latin typeface="Calibri" panose="020F0502020204030204" pitchFamily="34" charset="0"/>
                <a:ea typeface="Calibri" panose="020F0502020204030204" pitchFamily="34" charset="0"/>
                <a:cs typeface="Calibri" panose="020F0502020204030204" pitchFamily="34" charset="0"/>
              </a:rPr>
              <a:t>Rice </a:t>
            </a:r>
            <a:r>
              <a:rPr lang="en-US" sz="2800" b="1" dirty="0" err="1">
                <a:latin typeface="Calibri" panose="020F0502020204030204" pitchFamily="34" charset="0"/>
                <a:ea typeface="Calibri" panose="020F0502020204030204" pitchFamily="34" charset="0"/>
                <a:cs typeface="Calibri" panose="020F0502020204030204" pitchFamily="34" charset="0"/>
              </a:rPr>
              <a:t>Bakanae</a:t>
            </a:r>
            <a:r>
              <a:rPr lang="en-US" sz="2800" b="1" dirty="0">
                <a:latin typeface="Calibri" panose="020F0502020204030204" pitchFamily="34" charset="0"/>
                <a:ea typeface="Calibri" panose="020F0502020204030204" pitchFamily="34" charset="0"/>
                <a:cs typeface="Calibri" panose="020F0502020204030204" pitchFamily="34" charset="0"/>
              </a:rPr>
              <a:t> Disease </a:t>
            </a:r>
          </a:p>
          <a:p>
            <a:pPr marL="342900" marR="0" lvl="0" indent="-342900" fontAlgn="base">
              <a:lnSpc>
                <a:spcPct val="150000"/>
              </a:lnSpc>
              <a:spcBef>
                <a:spcPts val="0"/>
              </a:spcBef>
              <a:spcAft>
                <a:spcPts val="0"/>
              </a:spcAft>
              <a:buFont typeface="+mj-lt"/>
              <a:buAutoNum type="romanLcPeriod"/>
              <a:tabLst>
                <a:tab pos="457200" algn="l"/>
              </a:tabLst>
            </a:pPr>
            <a:r>
              <a:rPr lang="en-US" sz="2800" b="1" dirty="0">
                <a:latin typeface="Calibri" panose="020F0502020204030204" pitchFamily="34" charset="0"/>
                <a:ea typeface="Calibri" panose="020F0502020204030204" pitchFamily="34" charset="0"/>
                <a:cs typeface="Calibri" panose="020F0502020204030204" pitchFamily="34" charset="0"/>
              </a:rPr>
              <a:t>Rice Brown Spots</a:t>
            </a:r>
          </a:p>
          <a:p>
            <a:pPr marL="342900" marR="0" lvl="0" indent="-342900" fontAlgn="base">
              <a:lnSpc>
                <a:spcPct val="150000"/>
              </a:lnSpc>
              <a:spcBef>
                <a:spcPts val="0"/>
              </a:spcBef>
              <a:spcAft>
                <a:spcPts val="0"/>
              </a:spcAft>
              <a:buFont typeface="+mj-lt"/>
              <a:buAutoNum type="romanLcPeriod"/>
              <a:tabLst>
                <a:tab pos="457200" algn="l"/>
              </a:tabLst>
            </a:pPr>
            <a:r>
              <a:rPr lang="en-US" sz="2800" b="1" dirty="0">
                <a:latin typeface="Calibri" panose="020F0502020204030204" pitchFamily="34" charset="0"/>
                <a:ea typeface="Calibri" panose="020F0502020204030204" pitchFamily="34" charset="0"/>
                <a:cs typeface="Calibri" panose="020F0502020204030204" pitchFamily="34" charset="0"/>
              </a:rPr>
              <a:t>Bacterial Sheath Brown Rot </a:t>
            </a:r>
          </a:p>
          <a:p>
            <a:pPr marL="342900" marR="0" lvl="0" indent="-342900" fontAlgn="base">
              <a:lnSpc>
                <a:spcPct val="150000"/>
              </a:lnSpc>
              <a:spcBef>
                <a:spcPts val="0"/>
              </a:spcBef>
              <a:spcAft>
                <a:spcPts val="0"/>
              </a:spcAft>
              <a:buFont typeface="+mj-lt"/>
              <a:buAutoNum type="romanLcPeriod"/>
              <a:tabLst>
                <a:tab pos="457200"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38661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480f6609812271f56e53f2aff71704">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b48d77c16982ba2890c3fe2b4c067b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045008-BD42-4B24-A6F5-0E1C5879053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00B52848-9F15-412E-907E-592D80B16D34}">
  <ds:schemaRefs>
    <ds:schemaRef ds:uri="http://schemas.microsoft.com/sharepoint/v3/contenttype/forms"/>
  </ds:schemaRefs>
</ds:datastoreItem>
</file>

<file path=customXml/itemProps3.xml><?xml version="1.0" encoding="utf-8"?>
<ds:datastoreItem xmlns:ds="http://schemas.openxmlformats.org/officeDocument/2006/customXml" ds:itemID="{11A621F2-4F72-4D03-9533-F4606037C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5118</Words>
  <Application>Microsoft Office PowerPoint</Application>
  <PresentationFormat>Widescreen</PresentationFormat>
  <Paragraphs>1140</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Book Antiqua</vt:lpstr>
      <vt:lpstr>Calibri</vt:lpstr>
      <vt:lpstr>Century Gothic</vt:lpstr>
      <vt:lpstr>Sagona ExtraLight</vt:lpstr>
      <vt:lpstr>Speak Pro</vt:lpstr>
      <vt:lpstr>Times New Roman</vt:lpstr>
      <vt:lpstr>Wingdings 3</vt:lpstr>
      <vt:lpstr>Wisp</vt:lpstr>
      <vt:lpstr>PowerPoint Presentation</vt:lpstr>
      <vt:lpstr>PREVENTION OF PESTICIDE RESIDUES IN RICE EXPORTED FROM PAKISTAN </vt:lpstr>
      <vt:lpstr>IMPORTANCE OF RICE FOR PAKISTAN’S ECONOMY</vt:lpstr>
      <vt:lpstr>Major Pakistani Rice Importing Countries</vt:lpstr>
      <vt:lpstr>Key Parameters of Production</vt:lpstr>
      <vt:lpstr>Pest Management in Rice</vt:lpstr>
      <vt:lpstr>Major Insect Pests of Rice</vt:lpstr>
      <vt:lpstr>Minor Insect Pests of Rice</vt:lpstr>
      <vt:lpstr>Major Diseases of Rice</vt:lpstr>
      <vt:lpstr>Registered Pesticides For Rice</vt:lpstr>
      <vt:lpstr>Interception of Pakistan Rice Consignments by EU and US</vt:lpstr>
      <vt:lpstr>Available Options To Tackle The Problem</vt:lpstr>
      <vt:lpstr>Key principles for selection of pesticides for prevention / control of pest and diseases</vt:lpstr>
      <vt:lpstr>WHO Toxicity Classes</vt:lpstr>
      <vt:lpstr>Pre-harvest interval</vt:lpstr>
      <vt:lpstr>Importance of Pre harvest interval</vt:lpstr>
      <vt:lpstr>PowerPoint Presentation</vt:lpstr>
      <vt:lpstr>PowerPoint Presentation</vt:lpstr>
      <vt:lpstr>PowerPoint Presentation</vt:lpstr>
      <vt:lpstr>Integrated Pest Management Approach To Control Important Insects and Diseases of Rice</vt:lpstr>
      <vt:lpstr>What is integrated pest management?</vt:lpstr>
      <vt:lpstr>Five components of integrated pest management </vt:lpstr>
      <vt:lpstr>major characteristics of IPM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Rejection of rice consignments due to pesticide residues</vt:lpstr>
      <vt:lpstr>PowerPoint Presentation</vt:lpstr>
      <vt:lpstr>PowerPoint Presentation</vt:lpstr>
      <vt:lpstr>PowerPoint Presentation</vt:lpstr>
      <vt:lpstr>Conclusion</vt:lpstr>
      <vt:lpstr>Recommendations</vt:lpstr>
      <vt:lpstr> Federal Government</vt:lpstr>
      <vt:lpstr>Provincial Governments</vt:lpstr>
      <vt:lpstr>Rice Exporters Association of Pakistan (REAP)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2023-07-03T18:57:52Z</dcterms:created>
  <dcterms:modified xsi:type="dcterms:W3CDTF">2023-07-18T05:40:12Z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