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75" r:id="rId10"/>
    <p:sldId id="264" r:id="rId11"/>
    <p:sldId id="265" r:id="rId12"/>
    <p:sldId id="267" r:id="rId13"/>
    <p:sldId id="266" r:id="rId14"/>
    <p:sldId id="268" r:id="rId15"/>
    <p:sldId id="269" r:id="rId16"/>
    <p:sldId id="270" r:id="rId17"/>
    <p:sldId id="271" r:id="rId18"/>
    <p:sldId id="272" r:id="rId19"/>
    <p:sldId id="273" r:id="rId20"/>
    <p:sldId id="274" r:id="rId21"/>
  </p:sldIdLst>
  <p:sldSz cx="12192000" cy="6858000"/>
  <p:notesSz cx="12192000" cy="6858000"/>
  <p:defaultTextStyle>
    <a:defPPr>
      <a:defRPr kern="0"/>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876" y="-102"/>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4000" b="1" i="0" u="sng">
                <a:solidFill>
                  <a:srgbClr val="455F5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dirty="0"/>
              <a:t>Classification:</a:t>
            </a:r>
            <a:r>
              <a:rPr spc="-100" dirty="0"/>
              <a:t> </a:t>
            </a:r>
            <a:r>
              <a:rPr spc="-10" dirty="0"/>
              <a:t>Public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u="sng">
                <a:solidFill>
                  <a:srgbClr val="455F5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dirty="0"/>
              <a:t>Classification:</a:t>
            </a:r>
            <a:r>
              <a:rPr spc="-100" dirty="0"/>
              <a:t> </a:t>
            </a:r>
            <a:r>
              <a:rPr spc="-10" dirty="0"/>
              <a:t>Public</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1" i="0" u="sng">
                <a:solidFill>
                  <a:srgbClr val="455F5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dirty="0"/>
              <a:t>Classification:</a:t>
            </a:r>
            <a:r>
              <a:rPr spc="-100" dirty="0"/>
              <a:t> </a:t>
            </a:r>
            <a:r>
              <a:rPr spc="-10" dirty="0"/>
              <a:t>Public</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10/15/2023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sp>
        <p:nvSpPr>
          <p:cNvPr id="17" name="bg object 17"/>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sp>
        <p:nvSpPr>
          <p:cNvPr id="18" name="bg object 18"/>
          <p:cNvSpPr/>
          <p:nvPr/>
        </p:nvSpPr>
        <p:spPr>
          <a:xfrm>
            <a:off x="6095"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19" name="bg object 19"/>
          <p:cNvSpPr/>
          <p:nvPr/>
        </p:nvSpPr>
        <p:spPr>
          <a:xfrm>
            <a:off x="6095"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20" name="bg object 20"/>
          <p:cNvSpPr/>
          <p:nvPr/>
        </p:nvSpPr>
        <p:spPr>
          <a:xfrm>
            <a:off x="6095"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21" name="bg object 21"/>
          <p:cNvSpPr/>
          <p:nvPr/>
        </p:nvSpPr>
        <p:spPr>
          <a:xfrm>
            <a:off x="6095"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pic>
        <p:nvPicPr>
          <p:cNvPr id="22" name="bg object 22"/>
          <p:cNvPicPr/>
          <p:nvPr/>
        </p:nvPicPr>
        <p:blipFill>
          <a:blip r:embed="rId2" cstate="print"/>
          <a:stretch>
            <a:fillRect/>
          </a:stretch>
        </p:blipFill>
        <p:spPr>
          <a:xfrm>
            <a:off x="10782300" y="504444"/>
            <a:ext cx="1368552" cy="1051560"/>
          </a:xfrm>
          <a:prstGeom prst="rect">
            <a:avLst/>
          </a:prstGeom>
        </p:spPr>
      </p:pic>
      <p:sp>
        <p:nvSpPr>
          <p:cNvPr id="23" name="bg object 23"/>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24" name="bg object 24"/>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000" b="1" i="0" u="sng">
                <a:solidFill>
                  <a:srgbClr val="455F5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dirty="0"/>
              <a:t>Classification:</a:t>
            </a:r>
            <a:r>
              <a:rPr spc="-100" dirty="0"/>
              <a:t> </a:t>
            </a:r>
            <a:r>
              <a:rPr spc="-10" dirty="0"/>
              <a:t>Public</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10/15/2023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42544"/>
            <a:ext cx="12192000" cy="6096000"/>
          </a:xfrm>
          <a:custGeom>
            <a:avLst/>
            <a:gdLst/>
            <a:ahLst/>
            <a:cxnLst/>
            <a:rect l="l" t="t" r="r" b="b"/>
            <a:pathLst>
              <a:path w="12192000" h="6096000">
                <a:moveTo>
                  <a:pt x="0" y="6095998"/>
                </a:moveTo>
                <a:lnTo>
                  <a:pt x="12192000" y="6095998"/>
                </a:lnTo>
                <a:lnTo>
                  <a:pt x="12192000" y="0"/>
                </a:lnTo>
                <a:lnTo>
                  <a:pt x="0" y="0"/>
                </a:lnTo>
                <a:lnTo>
                  <a:pt x="0" y="6095998"/>
                </a:lnTo>
                <a:close/>
              </a:path>
            </a:pathLst>
          </a:custGeom>
          <a:solidFill>
            <a:srgbClr val="D9D9D9">
              <a:alpha val="56077"/>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800" b="0" i="0">
                <a:solidFill>
                  <a:schemeClr val="tx1"/>
                </a:solidFill>
                <a:latin typeface="Calibri"/>
                <a:cs typeface="Calibri"/>
              </a:defRPr>
            </a:lvl1pPr>
          </a:lstStyle>
          <a:p>
            <a:pPr marL="12700">
              <a:lnSpc>
                <a:spcPts val="1810"/>
              </a:lnSpc>
            </a:pPr>
            <a:r>
              <a:rPr dirty="0"/>
              <a:t>Classification:</a:t>
            </a:r>
            <a:r>
              <a:rPr spc="-100" dirty="0"/>
              <a:t> </a:t>
            </a:r>
            <a:r>
              <a:rPr spc="-10" dirty="0"/>
              <a:t>Public</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10/15/2023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37058" y="340232"/>
            <a:ext cx="10151821" cy="1027887"/>
          </a:xfrm>
          <a:prstGeom prst="rect">
            <a:avLst/>
          </a:prstGeom>
        </p:spPr>
        <p:txBody>
          <a:bodyPr wrap="square" lIns="0" tIns="0" rIns="0" bIns="0">
            <a:spAutoFit/>
          </a:bodyPr>
          <a:lstStyle>
            <a:lvl1pPr>
              <a:defRPr sz="4000" b="1" i="0" u="sng">
                <a:solidFill>
                  <a:srgbClr val="455F51"/>
                </a:solidFill>
                <a:latin typeface="Arial"/>
                <a:cs typeface="Arial"/>
              </a:defRPr>
            </a:lvl1pPr>
          </a:lstStyle>
          <a:p>
            <a:endParaRPr/>
          </a:p>
        </p:txBody>
      </p:sp>
      <p:sp>
        <p:nvSpPr>
          <p:cNvPr id="3" name="Holder 3"/>
          <p:cNvSpPr>
            <a:spLocks noGrp="1"/>
          </p:cNvSpPr>
          <p:nvPr>
            <p:ph type="body" idx="1"/>
          </p:nvPr>
        </p:nvSpPr>
        <p:spPr>
          <a:xfrm>
            <a:off x="793750" y="2204973"/>
            <a:ext cx="10101580" cy="34690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142738" y="6432448"/>
            <a:ext cx="1906904" cy="254000"/>
          </a:xfrm>
          <a:prstGeom prst="rect">
            <a:avLst/>
          </a:prstGeom>
        </p:spPr>
        <p:txBody>
          <a:bodyPr wrap="square" lIns="0" tIns="0" rIns="0" bIns="0">
            <a:spAutoFit/>
          </a:bodyPr>
          <a:lstStyle>
            <a:lvl1pPr>
              <a:defRPr sz="1800" b="0" i="0">
                <a:solidFill>
                  <a:schemeClr val="tx1"/>
                </a:solidFill>
                <a:latin typeface="Calibri"/>
                <a:cs typeface="Calibri"/>
              </a:defRPr>
            </a:lvl1pPr>
          </a:lstStyle>
          <a:p>
            <a:pPr marL="12700">
              <a:lnSpc>
                <a:spcPts val="1810"/>
              </a:lnSpc>
            </a:pPr>
            <a:r>
              <a:rPr dirty="0"/>
              <a:t>Classification:</a:t>
            </a:r>
            <a:r>
              <a:rPr spc="-100" dirty="0"/>
              <a:t> </a:t>
            </a:r>
            <a:r>
              <a:rPr spc="-10" dirty="0"/>
              <a:t>Public</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10/15/2023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1.png"/><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0.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 y="4"/>
            <a:ext cx="12191999" cy="6857996"/>
          </a:xfrm>
          <a:prstGeom prst="rect">
            <a:avLst/>
          </a:prstGeom>
        </p:spPr>
      </p:pic>
      <p:grpSp>
        <p:nvGrpSpPr>
          <p:cNvPr id="3" name="object 3"/>
          <p:cNvGrpSpPr/>
          <p:nvPr/>
        </p:nvGrpSpPr>
        <p:grpSpPr>
          <a:xfrm>
            <a:off x="3195573" y="6307582"/>
            <a:ext cx="7345045" cy="110489"/>
            <a:chOff x="3195573" y="6307582"/>
            <a:chExt cx="7345045" cy="110489"/>
          </a:xfrm>
        </p:grpSpPr>
        <p:sp>
          <p:nvSpPr>
            <p:cNvPr id="4" name="object 4"/>
            <p:cNvSpPr/>
            <p:nvPr/>
          </p:nvSpPr>
          <p:spPr>
            <a:xfrm>
              <a:off x="3201923" y="6313932"/>
              <a:ext cx="7332345" cy="97790"/>
            </a:xfrm>
            <a:custGeom>
              <a:avLst/>
              <a:gdLst/>
              <a:ahLst/>
              <a:cxnLst/>
              <a:rect l="l" t="t" r="r" b="b"/>
              <a:pathLst>
                <a:path w="7332345" h="97789">
                  <a:moveTo>
                    <a:pt x="7331964" y="0"/>
                  </a:moveTo>
                  <a:lnTo>
                    <a:pt x="0" y="0"/>
                  </a:lnTo>
                  <a:lnTo>
                    <a:pt x="0" y="97535"/>
                  </a:lnTo>
                  <a:lnTo>
                    <a:pt x="7331964" y="97535"/>
                  </a:lnTo>
                  <a:lnTo>
                    <a:pt x="7331964" y="0"/>
                  </a:lnTo>
                  <a:close/>
                </a:path>
              </a:pathLst>
            </a:custGeom>
            <a:solidFill>
              <a:srgbClr val="FFFFFF"/>
            </a:solidFill>
          </p:spPr>
          <p:txBody>
            <a:bodyPr wrap="square" lIns="0" tIns="0" rIns="0" bIns="0" rtlCol="0"/>
            <a:lstStyle/>
            <a:p>
              <a:endParaRPr/>
            </a:p>
          </p:txBody>
        </p:sp>
        <p:sp>
          <p:nvSpPr>
            <p:cNvPr id="5" name="object 5"/>
            <p:cNvSpPr/>
            <p:nvPr/>
          </p:nvSpPr>
          <p:spPr>
            <a:xfrm>
              <a:off x="3201923" y="6313932"/>
              <a:ext cx="7332345" cy="97790"/>
            </a:xfrm>
            <a:custGeom>
              <a:avLst/>
              <a:gdLst/>
              <a:ahLst/>
              <a:cxnLst/>
              <a:rect l="l" t="t" r="r" b="b"/>
              <a:pathLst>
                <a:path w="7332345" h="97789">
                  <a:moveTo>
                    <a:pt x="0" y="97535"/>
                  </a:moveTo>
                  <a:lnTo>
                    <a:pt x="7331964" y="97535"/>
                  </a:lnTo>
                  <a:lnTo>
                    <a:pt x="7331964" y="0"/>
                  </a:lnTo>
                  <a:lnTo>
                    <a:pt x="0" y="0"/>
                  </a:lnTo>
                  <a:lnTo>
                    <a:pt x="0" y="97535"/>
                  </a:lnTo>
                  <a:close/>
                </a:path>
              </a:pathLst>
            </a:custGeom>
            <a:ln w="12700">
              <a:solidFill>
                <a:srgbClr val="FFFFFF"/>
              </a:solidFill>
            </a:ln>
          </p:spPr>
          <p:txBody>
            <a:bodyPr wrap="square" lIns="0" tIns="0" rIns="0" bIns="0" rtlCol="0"/>
            <a:lstStyle/>
            <a:p>
              <a:endParaRPr/>
            </a:p>
          </p:txBody>
        </p:sp>
      </p:grpSp>
      <p:grpSp>
        <p:nvGrpSpPr>
          <p:cNvPr id="6" name="object 6"/>
          <p:cNvGrpSpPr/>
          <p:nvPr/>
        </p:nvGrpSpPr>
        <p:grpSpPr>
          <a:xfrm>
            <a:off x="1639570" y="6307582"/>
            <a:ext cx="589280" cy="110489"/>
            <a:chOff x="1639570" y="6307582"/>
            <a:chExt cx="589280" cy="110489"/>
          </a:xfrm>
        </p:grpSpPr>
        <p:sp>
          <p:nvSpPr>
            <p:cNvPr id="7" name="object 7"/>
            <p:cNvSpPr/>
            <p:nvPr/>
          </p:nvSpPr>
          <p:spPr>
            <a:xfrm>
              <a:off x="1645920" y="6313932"/>
              <a:ext cx="576580" cy="97790"/>
            </a:xfrm>
            <a:custGeom>
              <a:avLst/>
              <a:gdLst/>
              <a:ahLst/>
              <a:cxnLst/>
              <a:rect l="l" t="t" r="r" b="b"/>
              <a:pathLst>
                <a:path w="576580" h="97789">
                  <a:moveTo>
                    <a:pt x="576071" y="0"/>
                  </a:moveTo>
                  <a:lnTo>
                    <a:pt x="0" y="0"/>
                  </a:lnTo>
                  <a:lnTo>
                    <a:pt x="0" y="97535"/>
                  </a:lnTo>
                  <a:lnTo>
                    <a:pt x="576071" y="97535"/>
                  </a:lnTo>
                  <a:lnTo>
                    <a:pt x="576071" y="0"/>
                  </a:lnTo>
                  <a:close/>
                </a:path>
              </a:pathLst>
            </a:custGeom>
            <a:solidFill>
              <a:srgbClr val="FFFFFF"/>
            </a:solidFill>
          </p:spPr>
          <p:txBody>
            <a:bodyPr wrap="square" lIns="0" tIns="0" rIns="0" bIns="0" rtlCol="0"/>
            <a:lstStyle/>
            <a:p>
              <a:endParaRPr/>
            </a:p>
          </p:txBody>
        </p:sp>
        <p:sp>
          <p:nvSpPr>
            <p:cNvPr id="8" name="object 8"/>
            <p:cNvSpPr/>
            <p:nvPr/>
          </p:nvSpPr>
          <p:spPr>
            <a:xfrm>
              <a:off x="1645920" y="6313932"/>
              <a:ext cx="576580" cy="97790"/>
            </a:xfrm>
            <a:custGeom>
              <a:avLst/>
              <a:gdLst/>
              <a:ahLst/>
              <a:cxnLst/>
              <a:rect l="l" t="t" r="r" b="b"/>
              <a:pathLst>
                <a:path w="576580" h="97789">
                  <a:moveTo>
                    <a:pt x="0" y="97535"/>
                  </a:moveTo>
                  <a:lnTo>
                    <a:pt x="576071" y="97535"/>
                  </a:lnTo>
                  <a:lnTo>
                    <a:pt x="576071" y="0"/>
                  </a:lnTo>
                  <a:lnTo>
                    <a:pt x="0" y="0"/>
                  </a:lnTo>
                  <a:lnTo>
                    <a:pt x="0" y="97535"/>
                  </a:lnTo>
                  <a:close/>
                </a:path>
              </a:pathLst>
            </a:custGeom>
            <a:ln w="12700">
              <a:solidFill>
                <a:srgbClr val="FFFFFF"/>
              </a:solidFill>
            </a:ln>
          </p:spPr>
          <p:txBody>
            <a:bodyPr wrap="square" lIns="0" tIns="0" rIns="0" bIns="0" rtlCol="0"/>
            <a:lstStyle/>
            <a:p>
              <a:endParaRPr/>
            </a:p>
          </p:txBody>
        </p:sp>
      </p:grpSp>
      <p:sp>
        <p:nvSpPr>
          <p:cNvPr id="9" name="object 9"/>
          <p:cNvSpPr txBox="1">
            <a:spLocks noGrp="1"/>
          </p:cNvSpPr>
          <p:nvPr>
            <p:ph type="title"/>
          </p:nvPr>
        </p:nvSpPr>
        <p:spPr>
          <a:xfrm>
            <a:off x="914400" y="1828800"/>
            <a:ext cx="9601200" cy="705962"/>
          </a:xfrm>
          <a:prstGeom prst="rect">
            <a:avLst/>
          </a:prstGeom>
        </p:spPr>
        <p:txBody>
          <a:bodyPr vert="horz" wrap="square" lIns="0" tIns="89535" rIns="0" bIns="0" rtlCol="0">
            <a:spAutoFit/>
          </a:bodyPr>
          <a:lstStyle/>
          <a:p>
            <a:pPr marL="2417445" marR="5080" indent="-2405380" algn="ctr">
              <a:lnSpc>
                <a:spcPts val="4760"/>
              </a:lnSpc>
              <a:spcBef>
                <a:spcPts val="705"/>
              </a:spcBef>
            </a:pPr>
            <a:r>
              <a:rPr sz="4300" u="none" dirty="0">
                <a:solidFill>
                  <a:srgbClr val="FFFFFF"/>
                </a:solidFill>
                <a:latin typeface="Arial"/>
                <a:cs typeface="Arial"/>
              </a:rPr>
              <a:t>Islamic</a:t>
            </a:r>
            <a:r>
              <a:rPr sz="4300" u="none" spc="-25" dirty="0">
                <a:solidFill>
                  <a:srgbClr val="FFFFFF"/>
                </a:solidFill>
                <a:latin typeface="Arial"/>
                <a:cs typeface="Arial"/>
              </a:rPr>
              <a:t> </a:t>
            </a:r>
            <a:r>
              <a:rPr sz="4300" u="none" spc="-10" dirty="0">
                <a:solidFill>
                  <a:srgbClr val="FFFFFF"/>
                </a:solidFill>
                <a:latin typeface="Arial"/>
                <a:cs typeface="Arial"/>
              </a:rPr>
              <a:t>Banking</a:t>
            </a:r>
            <a:r>
              <a:rPr sz="4300" u="none" spc="-265" dirty="0">
                <a:solidFill>
                  <a:srgbClr val="FFFFFF"/>
                </a:solidFill>
                <a:latin typeface="Arial"/>
                <a:cs typeface="Arial"/>
              </a:rPr>
              <a:t> </a:t>
            </a:r>
            <a:r>
              <a:rPr sz="4300" u="none" spc="-10">
                <a:solidFill>
                  <a:srgbClr val="FFFFFF"/>
                </a:solidFill>
                <a:latin typeface="Arial"/>
                <a:cs typeface="Arial"/>
              </a:rPr>
              <a:t>Awareness </a:t>
            </a:r>
            <a:r>
              <a:rPr sz="4300" u="none" spc="-10" smtClean="0">
                <a:solidFill>
                  <a:srgbClr val="FFFFFF"/>
                </a:solidFill>
                <a:latin typeface="Arial"/>
                <a:cs typeface="Arial"/>
              </a:rPr>
              <a:t>Session</a:t>
            </a:r>
            <a:endParaRPr sz="4300">
              <a:latin typeface="Arial"/>
              <a:cs typeface="Arial"/>
            </a:endParaRPr>
          </a:p>
        </p:txBody>
      </p:sp>
      <p:grpSp>
        <p:nvGrpSpPr>
          <p:cNvPr id="10" name="object 10"/>
          <p:cNvGrpSpPr/>
          <p:nvPr/>
        </p:nvGrpSpPr>
        <p:grpSpPr>
          <a:xfrm>
            <a:off x="9296400" y="381000"/>
            <a:ext cx="2667000" cy="1295400"/>
            <a:chOff x="4463796" y="492251"/>
            <a:chExt cx="2959735" cy="1813560"/>
          </a:xfrm>
        </p:grpSpPr>
        <p:pic>
          <p:nvPicPr>
            <p:cNvPr id="11" name="object 11"/>
            <p:cNvPicPr/>
            <p:nvPr/>
          </p:nvPicPr>
          <p:blipFill>
            <a:blip r:embed="rId3" cstate="print"/>
            <a:stretch>
              <a:fillRect/>
            </a:stretch>
          </p:blipFill>
          <p:spPr>
            <a:xfrm>
              <a:off x="4463796" y="492251"/>
              <a:ext cx="2959607" cy="589788"/>
            </a:xfrm>
            <a:prstGeom prst="rect">
              <a:avLst/>
            </a:prstGeom>
          </p:spPr>
        </p:pic>
        <p:pic>
          <p:nvPicPr>
            <p:cNvPr id="12" name="object 12"/>
            <p:cNvPicPr/>
            <p:nvPr/>
          </p:nvPicPr>
          <p:blipFill>
            <a:blip r:embed="rId4" cstate="print"/>
            <a:stretch>
              <a:fillRect/>
            </a:stretch>
          </p:blipFill>
          <p:spPr>
            <a:xfrm>
              <a:off x="4747260" y="926591"/>
              <a:ext cx="2414016" cy="1379219"/>
            </a:xfrm>
            <a:prstGeom prst="rect">
              <a:avLst/>
            </a:prstGeom>
          </p:spPr>
        </p:pic>
      </p:grpSp>
      <p:sp>
        <p:nvSpPr>
          <p:cNvPr id="13" name="object 13"/>
          <p:cNvSpPr txBox="1"/>
          <p:nvPr/>
        </p:nvSpPr>
        <p:spPr>
          <a:xfrm>
            <a:off x="2514600" y="3505200"/>
            <a:ext cx="7010400" cy="2659702"/>
          </a:xfrm>
          <a:prstGeom prst="rect">
            <a:avLst/>
          </a:prstGeom>
        </p:spPr>
        <p:txBody>
          <a:bodyPr vert="horz" wrap="square" lIns="0" tIns="12700" rIns="0" bIns="0" rtlCol="0">
            <a:spAutoFit/>
          </a:bodyPr>
          <a:lstStyle/>
          <a:p>
            <a:pPr marL="12700" indent="452438"/>
            <a:r>
              <a:rPr sz="2800" b="1" dirty="0">
                <a:solidFill>
                  <a:srgbClr val="FFFFFF"/>
                </a:solidFill>
                <a:latin typeface="Arial" pitchFamily="34" charset="0"/>
                <a:cs typeface="Arial" pitchFamily="34" charset="0"/>
              </a:rPr>
              <a:t>Mufti</a:t>
            </a:r>
            <a:r>
              <a:rPr sz="2800" b="1" spc="-50" dirty="0">
                <a:solidFill>
                  <a:srgbClr val="FFFFFF"/>
                </a:solidFill>
                <a:latin typeface="Arial" pitchFamily="34" charset="0"/>
                <a:cs typeface="Arial" pitchFamily="34" charset="0"/>
              </a:rPr>
              <a:t> </a:t>
            </a:r>
            <a:r>
              <a:rPr sz="2800" b="1" dirty="0">
                <a:solidFill>
                  <a:srgbClr val="FFFFFF"/>
                </a:solidFill>
                <a:latin typeface="Arial" pitchFamily="34" charset="0"/>
                <a:cs typeface="Arial" pitchFamily="34" charset="0"/>
              </a:rPr>
              <a:t>Khawaja</a:t>
            </a:r>
            <a:r>
              <a:rPr sz="2800" b="1" spc="-45" dirty="0">
                <a:solidFill>
                  <a:srgbClr val="FFFFFF"/>
                </a:solidFill>
                <a:latin typeface="Arial" pitchFamily="34" charset="0"/>
                <a:cs typeface="Arial" pitchFamily="34" charset="0"/>
              </a:rPr>
              <a:t> </a:t>
            </a:r>
            <a:r>
              <a:rPr sz="2800" b="1" dirty="0">
                <a:solidFill>
                  <a:srgbClr val="FFFFFF"/>
                </a:solidFill>
                <a:latin typeface="Arial" pitchFamily="34" charset="0"/>
                <a:cs typeface="Arial" pitchFamily="34" charset="0"/>
              </a:rPr>
              <a:t>Noor</a:t>
            </a:r>
            <a:r>
              <a:rPr sz="2800" b="1" spc="-35" dirty="0">
                <a:solidFill>
                  <a:srgbClr val="FFFFFF"/>
                </a:solidFill>
                <a:latin typeface="Arial" pitchFamily="34" charset="0"/>
                <a:cs typeface="Arial" pitchFamily="34" charset="0"/>
              </a:rPr>
              <a:t> </a:t>
            </a:r>
            <a:r>
              <a:rPr sz="2800" b="1" dirty="0">
                <a:solidFill>
                  <a:srgbClr val="FFFFFF"/>
                </a:solidFill>
                <a:latin typeface="Arial" pitchFamily="34" charset="0"/>
                <a:cs typeface="Arial" pitchFamily="34" charset="0"/>
              </a:rPr>
              <a:t>ul</a:t>
            </a:r>
            <a:r>
              <a:rPr sz="2800" b="1" spc="-10" dirty="0">
                <a:solidFill>
                  <a:srgbClr val="FFFFFF"/>
                </a:solidFill>
                <a:latin typeface="Arial" pitchFamily="34" charset="0"/>
                <a:cs typeface="Arial" pitchFamily="34" charset="0"/>
              </a:rPr>
              <a:t> Hassan</a:t>
            </a:r>
            <a:endParaRPr sz="2800">
              <a:latin typeface="Arial" pitchFamily="34" charset="0"/>
              <a:cs typeface="Arial" pitchFamily="34" charset="0"/>
            </a:endParaRPr>
          </a:p>
          <a:p>
            <a:pPr marL="425450" indent="368300"/>
            <a:r>
              <a:rPr lang="en-US" sz="2400" dirty="0" smtClean="0">
                <a:solidFill>
                  <a:srgbClr val="FFFFFF"/>
                </a:solidFill>
                <a:latin typeface="Arial"/>
                <a:cs typeface="Arial"/>
              </a:rPr>
              <a:t>   </a:t>
            </a:r>
            <a:r>
              <a:rPr sz="2400" smtClean="0">
                <a:solidFill>
                  <a:srgbClr val="FFFFFF"/>
                </a:solidFill>
                <a:latin typeface="Arial"/>
                <a:cs typeface="Arial"/>
              </a:rPr>
              <a:t>Resident</a:t>
            </a:r>
            <a:r>
              <a:rPr sz="2400" spc="-75" smtClean="0">
                <a:solidFill>
                  <a:srgbClr val="FFFFFF"/>
                </a:solidFill>
                <a:latin typeface="Arial"/>
                <a:cs typeface="Arial"/>
              </a:rPr>
              <a:t> </a:t>
            </a:r>
            <a:r>
              <a:rPr sz="2400" dirty="0">
                <a:solidFill>
                  <a:srgbClr val="FFFFFF"/>
                </a:solidFill>
                <a:latin typeface="Arial"/>
                <a:cs typeface="Arial"/>
              </a:rPr>
              <a:t>Shariah</a:t>
            </a:r>
            <a:r>
              <a:rPr sz="2400" spc="-70" dirty="0">
                <a:solidFill>
                  <a:srgbClr val="FFFFFF"/>
                </a:solidFill>
                <a:latin typeface="Arial"/>
                <a:cs typeface="Arial"/>
              </a:rPr>
              <a:t> </a:t>
            </a:r>
            <a:r>
              <a:rPr sz="2400">
                <a:solidFill>
                  <a:srgbClr val="FFFFFF"/>
                </a:solidFill>
                <a:latin typeface="Arial"/>
                <a:cs typeface="Arial"/>
              </a:rPr>
              <a:t>Board</a:t>
            </a:r>
            <a:r>
              <a:rPr sz="2400" spc="-75">
                <a:solidFill>
                  <a:srgbClr val="FFFFFF"/>
                </a:solidFill>
                <a:latin typeface="Arial"/>
                <a:cs typeface="Arial"/>
              </a:rPr>
              <a:t> </a:t>
            </a:r>
            <a:r>
              <a:rPr sz="2400" spc="-10" smtClean="0">
                <a:solidFill>
                  <a:srgbClr val="FFFFFF"/>
                </a:solidFill>
                <a:latin typeface="Arial"/>
                <a:cs typeface="Arial"/>
              </a:rPr>
              <a:t>Member</a:t>
            </a:r>
            <a:endParaRPr lang="en-US" sz="2400" spc="-10" dirty="0">
              <a:solidFill>
                <a:srgbClr val="FFFFFF"/>
              </a:solidFill>
              <a:latin typeface="Arial"/>
              <a:cs typeface="Arial"/>
            </a:endParaRPr>
          </a:p>
          <a:p>
            <a:pPr marL="425450" indent="-260350"/>
            <a:r>
              <a:rPr lang="en-US" sz="2800" spc="-10" dirty="0" smtClean="0">
                <a:solidFill>
                  <a:srgbClr val="FFFFFF"/>
                </a:solidFill>
                <a:latin typeface="Arial"/>
                <a:cs typeface="Arial"/>
              </a:rPr>
              <a:t> </a:t>
            </a:r>
            <a:r>
              <a:rPr lang="en-US" sz="3200" b="1" spc="-10" dirty="0" smtClean="0">
                <a:solidFill>
                  <a:srgbClr val="FFFFFF"/>
                </a:solidFill>
                <a:latin typeface="Arial"/>
                <a:cs typeface="Arial"/>
              </a:rPr>
              <a:t>HabibMetro Sirat Islamic Banking</a:t>
            </a:r>
            <a:endParaRPr lang="en-US" sz="3100" b="1" spc="-10" dirty="0" smtClean="0">
              <a:solidFill>
                <a:srgbClr val="FFFFFF"/>
              </a:solidFill>
              <a:latin typeface="Arial"/>
              <a:cs typeface="Arial"/>
            </a:endParaRPr>
          </a:p>
          <a:p>
            <a:pPr marL="365760" indent="-80963"/>
            <a:r>
              <a:rPr lang="en-US" sz="3100" b="1" spc="-10" dirty="0">
                <a:solidFill>
                  <a:srgbClr val="FFFFFF"/>
                </a:solidFill>
                <a:latin typeface="Arial"/>
                <a:cs typeface="Arial"/>
              </a:rPr>
              <a:t> </a:t>
            </a:r>
            <a:r>
              <a:rPr lang="en-US" b="1" spc="-10" dirty="0" smtClean="0">
                <a:solidFill>
                  <a:srgbClr val="FFFFFF"/>
                </a:solidFill>
                <a:latin typeface="Arial"/>
                <a:cs typeface="Arial"/>
              </a:rPr>
              <a:t>MA, LLB, Advocate High Court, Certified Director, Registered Shariah Advisor (SECP), </a:t>
            </a:r>
            <a:r>
              <a:rPr lang="en-US" sz="1900" b="1" spc="-10" dirty="0" smtClean="0">
                <a:solidFill>
                  <a:srgbClr val="FFFFFF"/>
                </a:solidFill>
                <a:latin typeface="Arial"/>
                <a:cs typeface="Arial"/>
              </a:rPr>
              <a:t>Visiting Faculty Member at Institute of  Business Administration (IBA),  NIBAF (SBP),</a:t>
            </a:r>
          </a:p>
          <a:p>
            <a:pPr marL="365125" indent="39688"/>
            <a:r>
              <a:rPr lang="en-US" sz="1900" b="1" spc="-10" dirty="0" smtClean="0">
                <a:solidFill>
                  <a:srgbClr val="FFFFFF"/>
                </a:solidFill>
                <a:latin typeface="Arial"/>
                <a:cs typeface="Arial"/>
              </a:rPr>
              <a:t>Jamia tur Rasheed &amp; Jamia Yousufia Binnoria</a:t>
            </a:r>
            <a:endParaRPr sz="1900" b="1">
              <a:latin typeface="Arial"/>
              <a:cs typeface="Arial"/>
            </a:endParaRPr>
          </a:p>
        </p:txBody>
      </p:sp>
      <p:sp>
        <p:nvSpPr>
          <p:cNvPr id="14" name="object 14"/>
          <p:cNvSpPr txBox="1"/>
          <p:nvPr/>
        </p:nvSpPr>
        <p:spPr>
          <a:xfrm>
            <a:off x="2281554" y="6285534"/>
            <a:ext cx="842644" cy="186055"/>
          </a:xfrm>
          <a:prstGeom prst="rect">
            <a:avLst/>
          </a:prstGeom>
        </p:spPr>
        <p:txBody>
          <a:bodyPr vert="horz" wrap="square" lIns="0" tIns="0" rIns="0" bIns="0" rtlCol="0">
            <a:spAutoFit/>
          </a:bodyPr>
          <a:lstStyle/>
          <a:p>
            <a:pPr marL="12700">
              <a:lnSpc>
                <a:spcPts val="1295"/>
              </a:lnSpc>
            </a:pPr>
            <a:r>
              <a:rPr sz="1250" b="1" spc="-55" dirty="0">
                <a:solidFill>
                  <a:srgbClr val="BEBEBE"/>
                </a:solidFill>
                <a:latin typeface="Calibri"/>
                <a:cs typeface="Calibri"/>
              </a:rPr>
              <a:t>STAY</a:t>
            </a:r>
            <a:r>
              <a:rPr sz="1250" b="1" spc="5" dirty="0">
                <a:solidFill>
                  <a:srgbClr val="BEBEBE"/>
                </a:solidFill>
                <a:latin typeface="Calibri"/>
                <a:cs typeface="Calibri"/>
              </a:rPr>
              <a:t> </a:t>
            </a:r>
            <a:r>
              <a:rPr sz="1250" b="1" spc="-10" dirty="0">
                <a:solidFill>
                  <a:srgbClr val="BEBEBE"/>
                </a:solidFill>
                <a:latin typeface="Calibri"/>
                <a:cs typeface="Calibri"/>
              </a:rPr>
              <a:t>AHEAD</a:t>
            </a:r>
            <a:endParaRPr sz="1250">
              <a:latin typeface="Calibri"/>
              <a:cs typeface="Calibri"/>
            </a:endParaRPr>
          </a:p>
        </p:txBody>
      </p:sp>
      <p:sp>
        <p:nvSpPr>
          <p:cNvPr id="15" name="object 15"/>
          <p:cNvSpPr txBox="1"/>
          <p:nvPr/>
        </p:nvSpPr>
        <p:spPr>
          <a:xfrm>
            <a:off x="205841" y="6565036"/>
            <a:ext cx="1906905" cy="254000"/>
          </a:xfrm>
          <a:prstGeom prst="rect">
            <a:avLst/>
          </a:prstGeom>
        </p:spPr>
        <p:txBody>
          <a:bodyPr vert="horz" wrap="square" lIns="0" tIns="0" rIns="0" bIns="0" rtlCol="0">
            <a:spAutoFit/>
          </a:bodyPr>
          <a:lstStyle/>
          <a:p>
            <a:pPr marL="12700">
              <a:lnSpc>
                <a:spcPts val="1810"/>
              </a:lnSpc>
            </a:pPr>
            <a:r>
              <a:rPr sz="1800" dirty="0">
                <a:latin typeface="Calibri"/>
                <a:cs typeface="Calibri"/>
              </a:rPr>
              <a:t>Classification:</a:t>
            </a:r>
            <a:r>
              <a:rPr sz="1800" spc="-100" dirty="0">
                <a:latin typeface="Calibri"/>
                <a:cs typeface="Calibri"/>
              </a:rPr>
              <a:t> </a:t>
            </a:r>
            <a:r>
              <a:rPr sz="1800" spc="-10" dirty="0">
                <a:latin typeface="Calibri"/>
                <a:cs typeface="Calibri"/>
              </a:rPr>
              <a:t>Public</a:t>
            </a:r>
            <a:endParaRPr sz="1800">
              <a:latin typeface="Calibri"/>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sp>
        <p:nvSpPr>
          <p:cNvPr id="3" name="object 3"/>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pic>
        <p:nvPicPr>
          <p:cNvPr id="4" name="object 4"/>
          <p:cNvPicPr/>
          <p:nvPr/>
        </p:nvPicPr>
        <p:blipFill>
          <a:blip r:embed="rId2" cstate="print"/>
          <a:stretch>
            <a:fillRect/>
          </a:stretch>
        </p:blipFill>
        <p:spPr>
          <a:xfrm>
            <a:off x="1149096" y="2235707"/>
            <a:ext cx="1706117" cy="1706118"/>
          </a:xfrm>
          <a:prstGeom prst="rect">
            <a:avLst/>
          </a:prstGeom>
        </p:spPr>
      </p:pic>
      <p:sp>
        <p:nvSpPr>
          <p:cNvPr id="5" name="object 5"/>
          <p:cNvSpPr txBox="1"/>
          <p:nvPr/>
        </p:nvSpPr>
        <p:spPr>
          <a:xfrm>
            <a:off x="1495171" y="2787777"/>
            <a:ext cx="1014094" cy="577215"/>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Customer/</a:t>
            </a:r>
            <a:endParaRPr sz="1800">
              <a:latin typeface="Calibri"/>
              <a:cs typeface="Calibri"/>
            </a:endParaRPr>
          </a:p>
          <a:p>
            <a:pPr marL="52069">
              <a:lnSpc>
                <a:spcPct val="100000"/>
              </a:lnSpc>
              <a:spcBef>
                <a:spcPts val="20"/>
              </a:spcBef>
            </a:pPr>
            <a:r>
              <a:rPr sz="1800" spc="-10" dirty="0">
                <a:solidFill>
                  <a:srgbClr val="FFFFFF"/>
                </a:solidFill>
                <a:latin typeface="Calibri"/>
                <a:cs typeface="Calibri"/>
              </a:rPr>
              <a:t>Depositor</a:t>
            </a:r>
            <a:endParaRPr sz="1800">
              <a:latin typeface="Calibri"/>
              <a:cs typeface="Calibri"/>
            </a:endParaRPr>
          </a:p>
        </p:txBody>
      </p:sp>
      <p:pic>
        <p:nvPicPr>
          <p:cNvPr id="6" name="object 6"/>
          <p:cNvPicPr/>
          <p:nvPr/>
        </p:nvPicPr>
        <p:blipFill>
          <a:blip r:embed="rId3" cstate="print"/>
          <a:stretch>
            <a:fillRect/>
          </a:stretch>
        </p:blipFill>
        <p:spPr>
          <a:xfrm>
            <a:off x="4812791" y="2241804"/>
            <a:ext cx="1692402" cy="1693926"/>
          </a:xfrm>
          <a:prstGeom prst="rect">
            <a:avLst/>
          </a:prstGeom>
        </p:spPr>
      </p:pic>
      <p:sp>
        <p:nvSpPr>
          <p:cNvPr id="7" name="object 7"/>
          <p:cNvSpPr txBox="1"/>
          <p:nvPr/>
        </p:nvSpPr>
        <p:spPr>
          <a:xfrm>
            <a:off x="5385815" y="2997835"/>
            <a:ext cx="546735" cy="228600"/>
          </a:xfrm>
          <a:prstGeom prst="rect">
            <a:avLst/>
          </a:prstGeom>
        </p:spPr>
        <p:txBody>
          <a:bodyPr vert="horz" wrap="square" lIns="0" tIns="0" rIns="0" bIns="0" rtlCol="0">
            <a:spAutoFit/>
          </a:bodyPr>
          <a:lstStyle/>
          <a:p>
            <a:pPr>
              <a:lnSpc>
                <a:spcPts val="1710"/>
              </a:lnSpc>
            </a:pPr>
            <a:r>
              <a:rPr sz="1800" spc="-10" dirty="0">
                <a:latin typeface="Calibri"/>
                <a:cs typeface="Calibri"/>
              </a:rPr>
              <a:t>Banks</a:t>
            </a:r>
            <a:endParaRPr sz="1800">
              <a:latin typeface="Calibri"/>
              <a:cs typeface="Calibri"/>
            </a:endParaRPr>
          </a:p>
        </p:txBody>
      </p:sp>
      <p:pic>
        <p:nvPicPr>
          <p:cNvPr id="8" name="object 8"/>
          <p:cNvPicPr/>
          <p:nvPr/>
        </p:nvPicPr>
        <p:blipFill>
          <a:blip r:embed="rId4" cstate="print"/>
          <a:stretch>
            <a:fillRect/>
          </a:stretch>
        </p:blipFill>
        <p:spPr>
          <a:xfrm>
            <a:off x="8615171" y="2235707"/>
            <a:ext cx="1704594" cy="1706118"/>
          </a:xfrm>
          <a:prstGeom prst="rect">
            <a:avLst/>
          </a:prstGeom>
        </p:spPr>
      </p:pic>
      <p:sp>
        <p:nvSpPr>
          <p:cNvPr id="9" name="object 9"/>
          <p:cNvSpPr txBox="1"/>
          <p:nvPr/>
        </p:nvSpPr>
        <p:spPr>
          <a:xfrm>
            <a:off x="9019413" y="2924936"/>
            <a:ext cx="9010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Borrower</a:t>
            </a:r>
            <a:endParaRPr sz="1800">
              <a:latin typeface="Calibri"/>
              <a:cs typeface="Calibri"/>
            </a:endParaRPr>
          </a:p>
        </p:txBody>
      </p:sp>
      <p:grpSp>
        <p:nvGrpSpPr>
          <p:cNvPr id="10" name="object 10"/>
          <p:cNvGrpSpPr/>
          <p:nvPr/>
        </p:nvGrpSpPr>
        <p:grpSpPr>
          <a:xfrm>
            <a:off x="3072257" y="2772029"/>
            <a:ext cx="1452880" cy="576580"/>
            <a:chOff x="3072257" y="2772029"/>
            <a:chExt cx="1452880" cy="576580"/>
          </a:xfrm>
        </p:grpSpPr>
        <p:sp>
          <p:nvSpPr>
            <p:cNvPr id="11" name="object 11"/>
            <p:cNvSpPr/>
            <p:nvPr/>
          </p:nvSpPr>
          <p:spPr>
            <a:xfrm>
              <a:off x="3075432" y="2775204"/>
              <a:ext cx="1446530" cy="570230"/>
            </a:xfrm>
            <a:custGeom>
              <a:avLst/>
              <a:gdLst/>
              <a:ahLst/>
              <a:cxnLst/>
              <a:rect l="l" t="t" r="r" b="b"/>
              <a:pathLst>
                <a:path w="1446529" h="570229">
                  <a:moveTo>
                    <a:pt x="1161288" y="0"/>
                  </a:moveTo>
                  <a:lnTo>
                    <a:pt x="1161288" y="142494"/>
                  </a:lnTo>
                  <a:lnTo>
                    <a:pt x="0" y="142494"/>
                  </a:lnTo>
                  <a:lnTo>
                    <a:pt x="142494" y="284988"/>
                  </a:lnTo>
                  <a:lnTo>
                    <a:pt x="0" y="427482"/>
                  </a:lnTo>
                  <a:lnTo>
                    <a:pt x="1161288" y="427482"/>
                  </a:lnTo>
                  <a:lnTo>
                    <a:pt x="1161288" y="569976"/>
                  </a:lnTo>
                  <a:lnTo>
                    <a:pt x="1446276" y="284988"/>
                  </a:lnTo>
                  <a:lnTo>
                    <a:pt x="1161288" y="0"/>
                  </a:lnTo>
                  <a:close/>
                </a:path>
              </a:pathLst>
            </a:custGeom>
            <a:solidFill>
              <a:srgbClr val="86A895"/>
            </a:solidFill>
          </p:spPr>
          <p:txBody>
            <a:bodyPr wrap="square" lIns="0" tIns="0" rIns="0" bIns="0" rtlCol="0"/>
            <a:lstStyle/>
            <a:p>
              <a:endParaRPr/>
            </a:p>
          </p:txBody>
        </p:sp>
        <p:sp>
          <p:nvSpPr>
            <p:cNvPr id="12" name="object 12"/>
            <p:cNvSpPr/>
            <p:nvPr/>
          </p:nvSpPr>
          <p:spPr>
            <a:xfrm>
              <a:off x="3075432" y="2775204"/>
              <a:ext cx="1446530" cy="570230"/>
            </a:xfrm>
            <a:custGeom>
              <a:avLst/>
              <a:gdLst/>
              <a:ahLst/>
              <a:cxnLst/>
              <a:rect l="l" t="t" r="r" b="b"/>
              <a:pathLst>
                <a:path w="1446529" h="570229">
                  <a:moveTo>
                    <a:pt x="0" y="142494"/>
                  </a:moveTo>
                  <a:lnTo>
                    <a:pt x="1161288" y="142494"/>
                  </a:lnTo>
                  <a:lnTo>
                    <a:pt x="1161288" y="0"/>
                  </a:lnTo>
                  <a:lnTo>
                    <a:pt x="1446276" y="284988"/>
                  </a:lnTo>
                  <a:lnTo>
                    <a:pt x="1161288" y="569976"/>
                  </a:lnTo>
                  <a:lnTo>
                    <a:pt x="1161288" y="427482"/>
                  </a:lnTo>
                  <a:lnTo>
                    <a:pt x="0" y="427482"/>
                  </a:lnTo>
                  <a:lnTo>
                    <a:pt x="142494" y="284988"/>
                  </a:lnTo>
                  <a:lnTo>
                    <a:pt x="0" y="142494"/>
                  </a:lnTo>
                  <a:close/>
                </a:path>
              </a:pathLst>
            </a:custGeom>
            <a:ln w="6350">
              <a:solidFill>
                <a:srgbClr val="0988B0"/>
              </a:solidFill>
            </a:ln>
          </p:spPr>
          <p:txBody>
            <a:bodyPr wrap="square" lIns="0" tIns="0" rIns="0" bIns="0" rtlCol="0"/>
            <a:lstStyle/>
            <a:p>
              <a:endParaRPr/>
            </a:p>
          </p:txBody>
        </p:sp>
      </p:grpSp>
      <p:sp>
        <p:nvSpPr>
          <p:cNvPr id="13" name="object 13"/>
          <p:cNvSpPr txBox="1"/>
          <p:nvPr/>
        </p:nvSpPr>
        <p:spPr>
          <a:xfrm>
            <a:off x="3518661" y="2898775"/>
            <a:ext cx="5613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55F51"/>
                </a:solidFill>
                <a:latin typeface="Calibri"/>
                <a:cs typeface="Calibri"/>
              </a:rPr>
              <a:t>Loans</a:t>
            </a:r>
            <a:endParaRPr sz="1800">
              <a:latin typeface="Calibri"/>
              <a:cs typeface="Calibri"/>
            </a:endParaRPr>
          </a:p>
        </p:txBody>
      </p:sp>
      <p:grpSp>
        <p:nvGrpSpPr>
          <p:cNvPr id="14" name="object 14"/>
          <p:cNvGrpSpPr/>
          <p:nvPr/>
        </p:nvGrpSpPr>
        <p:grpSpPr>
          <a:xfrm>
            <a:off x="6853601" y="2749469"/>
            <a:ext cx="1471930" cy="568325"/>
            <a:chOff x="6853601" y="2749469"/>
            <a:chExt cx="1471930" cy="568325"/>
          </a:xfrm>
        </p:grpSpPr>
        <p:sp>
          <p:nvSpPr>
            <p:cNvPr id="15" name="object 15"/>
            <p:cNvSpPr/>
            <p:nvPr/>
          </p:nvSpPr>
          <p:spPr>
            <a:xfrm>
              <a:off x="6866381" y="2762249"/>
              <a:ext cx="1446530" cy="542925"/>
            </a:xfrm>
            <a:custGeom>
              <a:avLst/>
              <a:gdLst/>
              <a:ahLst/>
              <a:cxnLst/>
              <a:rect l="l" t="t" r="r" b="b"/>
              <a:pathLst>
                <a:path w="1446529" h="542925">
                  <a:moveTo>
                    <a:pt x="1175003" y="0"/>
                  </a:moveTo>
                  <a:lnTo>
                    <a:pt x="1175003" y="135636"/>
                  </a:lnTo>
                  <a:lnTo>
                    <a:pt x="0" y="135636"/>
                  </a:lnTo>
                  <a:lnTo>
                    <a:pt x="135636" y="271272"/>
                  </a:lnTo>
                  <a:lnTo>
                    <a:pt x="0" y="406908"/>
                  </a:lnTo>
                  <a:lnTo>
                    <a:pt x="1175003" y="406908"/>
                  </a:lnTo>
                  <a:lnTo>
                    <a:pt x="1175003" y="542544"/>
                  </a:lnTo>
                  <a:lnTo>
                    <a:pt x="1446276" y="271272"/>
                  </a:lnTo>
                  <a:lnTo>
                    <a:pt x="1175003" y="0"/>
                  </a:lnTo>
                  <a:close/>
                </a:path>
              </a:pathLst>
            </a:custGeom>
            <a:solidFill>
              <a:srgbClr val="86A895"/>
            </a:solidFill>
          </p:spPr>
          <p:txBody>
            <a:bodyPr wrap="square" lIns="0" tIns="0" rIns="0" bIns="0" rtlCol="0"/>
            <a:lstStyle/>
            <a:p>
              <a:endParaRPr/>
            </a:p>
          </p:txBody>
        </p:sp>
        <p:sp>
          <p:nvSpPr>
            <p:cNvPr id="16" name="object 16"/>
            <p:cNvSpPr/>
            <p:nvPr/>
          </p:nvSpPr>
          <p:spPr>
            <a:xfrm>
              <a:off x="6866381" y="2762249"/>
              <a:ext cx="1446530" cy="542925"/>
            </a:xfrm>
            <a:custGeom>
              <a:avLst/>
              <a:gdLst/>
              <a:ahLst/>
              <a:cxnLst/>
              <a:rect l="l" t="t" r="r" b="b"/>
              <a:pathLst>
                <a:path w="1446529" h="542925">
                  <a:moveTo>
                    <a:pt x="0" y="135636"/>
                  </a:moveTo>
                  <a:lnTo>
                    <a:pt x="1175003" y="135636"/>
                  </a:lnTo>
                  <a:lnTo>
                    <a:pt x="1175003" y="0"/>
                  </a:lnTo>
                  <a:lnTo>
                    <a:pt x="1446276" y="271272"/>
                  </a:lnTo>
                  <a:lnTo>
                    <a:pt x="1175003" y="542544"/>
                  </a:lnTo>
                  <a:lnTo>
                    <a:pt x="1175003" y="406908"/>
                  </a:lnTo>
                  <a:lnTo>
                    <a:pt x="0" y="406908"/>
                  </a:lnTo>
                  <a:lnTo>
                    <a:pt x="135636" y="271272"/>
                  </a:lnTo>
                  <a:lnTo>
                    <a:pt x="0" y="135636"/>
                  </a:lnTo>
                  <a:close/>
                </a:path>
              </a:pathLst>
            </a:custGeom>
            <a:ln w="25560">
              <a:solidFill>
                <a:srgbClr val="718941"/>
              </a:solidFill>
            </a:ln>
          </p:spPr>
          <p:txBody>
            <a:bodyPr wrap="square" lIns="0" tIns="0" rIns="0" bIns="0" rtlCol="0"/>
            <a:lstStyle/>
            <a:p>
              <a:endParaRPr/>
            </a:p>
          </p:txBody>
        </p:sp>
      </p:grpSp>
      <p:sp>
        <p:nvSpPr>
          <p:cNvPr id="17" name="object 17"/>
          <p:cNvSpPr txBox="1"/>
          <p:nvPr/>
        </p:nvSpPr>
        <p:spPr>
          <a:xfrm>
            <a:off x="7307706" y="2871342"/>
            <a:ext cx="56134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55F51"/>
                </a:solidFill>
                <a:latin typeface="Calibri"/>
                <a:cs typeface="Calibri"/>
              </a:rPr>
              <a:t>Loans</a:t>
            </a:r>
            <a:endParaRPr sz="1800">
              <a:latin typeface="Calibri"/>
              <a:cs typeface="Calibri"/>
            </a:endParaRPr>
          </a:p>
        </p:txBody>
      </p:sp>
      <p:grpSp>
        <p:nvGrpSpPr>
          <p:cNvPr id="18" name="object 18"/>
          <p:cNvGrpSpPr/>
          <p:nvPr/>
        </p:nvGrpSpPr>
        <p:grpSpPr>
          <a:xfrm>
            <a:off x="5701284" y="4116323"/>
            <a:ext cx="3815079" cy="1212215"/>
            <a:chOff x="5701284" y="4116323"/>
            <a:chExt cx="3815079" cy="1212215"/>
          </a:xfrm>
        </p:grpSpPr>
        <p:pic>
          <p:nvPicPr>
            <p:cNvPr id="19" name="object 19"/>
            <p:cNvPicPr/>
            <p:nvPr/>
          </p:nvPicPr>
          <p:blipFill>
            <a:blip r:embed="rId5" cstate="print"/>
            <a:stretch>
              <a:fillRect/>
            </a:stretch>
          </p:blipFill>
          <p:spPr>
            <a:xfrm>
              <a:off x="5701284" y="4116323"/>
              <a:ext cx="3793998" cy="1210817"/>
            </a:xfrm>
            <a:prstGeom prst="rect">
              <a:avLst/>
            </a:prstGeom>
          </p:spPr>
        </p:pic>
        <p:sp>
          <p:nvSpPr>
            <p:cNvPr id="20" name="object 20"/>
            <p:cNvSpPr/>
            <p:nvPr/>
          </p:nvSpPr>
          <p:spPr>
            <a:xfrm>
              <a:off x="5741797" y="4136897"/>
              <a:ext cx="1924050" cy="1172210"/>
            </a:xfrm>
            <a:custGeom>
              <a:avLst/>
              <a:gdLst/>
              <a:ahLst/>
              <a:cxnLst/>
              <a:rect l="l" t="t" r="r" b="b"/>
              <a:pathLst>
                <a:path w="1924050" h="1172210">
                  <a:moveTo>
                    <a:pt x="239522" y="0"/>
                  </a:moveTo>
                  <a:lnTo>
                    <a:pt x="0" y="292988"/>
                  </a:lnTo>
                  <a:lnTo>
                    <a:pt x="146557" y="292988"/>
                  </a:lnTo>
                  <a:lnTo>
                    <a:pt x="161426" y="330505"/>
                  </a:lnTo>
                  <a:lnTo>
                    <a:pt x="177952" y="367433"/>
                  </a:lnTo>
                  <a:lnTo>
                    <a:pt x="196104" y="403756"/>
                  </a:lnTo>
                  <a:lnTo>
                    <a:pt x="215846" y="439456"/>
                  </a:lnTo>
                  <a:lnTo>
                    <a:pt x="237146" y="474518"/>
                  </a:lnTo>
                  <a:lnTo>
                    <a:pt x="259970" y="508925"/>
                  </a:lnTo>
                  <a:lnTo>
                    <a:pt x="284284" y="542661"/>
                  </a:lnTo>
                  <a:lnTo>
                    <a:pt x="310054" y="575708"/>
                  </a:lnTo>
                  <a:lnTo>
                    <a:pt x="337248" y="608050"/>
                  </a:lnTo>
                  <a:lnTo>
                    <a:pt x="365831" y="639672"/>
                  </a:lnTo>
                  <a:lnTo>
                    <a:pt x="395769" y="670556"/>
                  </a:lnTo>
                  <a:lnTo>
                    <a:pt x="427030" y="700685"/>
                  </a:lnTo>
                  <a:lnTo>
                    <a:pt x="459578" y="730043"/>
                  </a:lnTo>
                  <a:lnTo>
                    <a:pt x="493382" y="758614"/>
                  </a:lnTo>
                  <a:lnTo>
                    <a:pt x="528406" y="786381"/>
                  </a:lnTo>
                  <a:lnTo>
                    <a:pt x="564618" y="813328"/>
                  </a:lnTo>
                  <a:lnTo>
                    <a:pt x="601984" y="839437"/>
                  </a:lnTo>
                  <a:lnTo>
                    <a:pt x="640470" y="864693"/>
                  </a:lnTo>
                  <a:lnTo>
                    <a:pt x="680042" y="889079"/>
                  </a:lnTo>
                  <a:lnTo>
                    <a:pt x="720667" y="912578"/>
                  </a:lnTo>
                  <a:lnTo>
                    <a:pt x="762311" y="935173"/>
                  </a:lnTo>
                  <a:lnTo>
                    <a:pt x="804941" y="956849"/>
                  </a:lnTo>
                  <a:lnTo>
                    <a:pt x="848523" y="977589"/>
                  </a:lnTo>
                  <a:lnTo>
                    <a:pt x="893023" y="997375"/>
                  </a:lnTo>
                  <a:lnTo>
                    <a:pt x="938408" y="1016192"/>
                  </a:lnTo>
                  <a:lnTo>
                    <a:pt x="984644" y="1034024"/>
                  </a:lnTo>
                  <a:lnTo>
                    <a:pt x="1031697" y="1050852"/>
                  </a:lnTo>
                  <a:lnTo>
                    <a:pt x="1079533" y="1066662"/>
                  </a:lnTo>
                  <a:lnTo>
                    <a:pt x="1128120" y="1081435"/>
                  </a:lnTo>
                  <a:lnTo>
                    <a:pt x="1177423" y="1095157"/>
                  </a:lnTo>
                  <a:lnTo>
                    <a:pt x="1227409" y="1107810"/>
                  </a:lnTo>
                  <a:lnTo>
                    <a:pt x="1278044" y="1119377"/>
                  </a:lnTo>
                  <a:lnTo>
                    <a:pt x="1329295" y="1129843"/>
                  </a:lnTo>
                  <a:lnTo>
                    <a:pt x="1381127" y="1139190"/>
                  </a:lnTo>
                  <a:lnTo>
                    <a:pt x="1433507" y="1147403"/>
                  </a:lnTo>
                  <a:lnTo>
                    <a:pt x="1486403" y="1154464"/>
                  </a:lnTo>
                  <a:lnTo>
                    <a:pt x="1539779" y="1160356"/>
                  </a:lnTo>
                  <a:lnTo>
                    <a:pt x="1593602" y="1165065"/>
                  </a:lnTo>
                  <a:lnTo>
                    <a:pt x="1647839" y="1168572"/>
                  </a:lnTo>
                  <a:lnTo>
                    <a:pt x="1702455" y="1170861"/>
                  </a:lnTo>
                  <a:lnTo>
                    <a:pt x="1757419" y="1171916"/>
                  </a:lnTo>
                  <a:lnTo>
                    <a:pt x="1812694" y="1171720"/>
                  </a:lnTo>
                  <a:lnTo>
                    <a:pt x="1868249" y="1170257"/>
                  </a:lnTo>
                  <a:lnTo>
                    <a:pt x="1924050" y="1167511"/>
                  </a:lnTo>
                  <a:lnTo>
                    <a:pt x="1868149" y="1163467"/>
                  </a:lnTo>
                  <a:lnTo>
                    <a:pt x="1812765" y="1158165"/>
                  </a:lnTo>
                  <a:lnTo>
                    <a:pt x="1757930" y="1151626"/>
                  </a:lnTo>
                  <a:lnTo>
                    <a:pt x="1703677" y="1143869"/>
                  </a:lnTo>
                  <a:lnTo>
                    <a:pt x="1650038" y="1134912"/>
                  </a:lnTo>
                  <a:lnTo>
                    <a:pt x="1597047" y="1124775"/>
                  </a:lnTo>
                  <a:lnTo>
                    <a:pt x="1544736" y="1113478"/>
                  </a:lnTo>
                  <a:lnTo>
                    <a:pt x="1493139" y="1101039"/>
                  </a:lnTo>
                  <a:lnTo>
                    <a:pt x="1442287" y="1087478"/>
                  </a:lnTo>
                  <a:lnTo>
                    <a:pt x="1392214" y="1072815"/>
                  </a:lnTo>
                  <a:lnTo>
                    <a:pt x="1342952" y="1057068"/>
                  </a:lnTo>
                  <a:lnTo>
                    <a:pt x="1294535" y="1040258"/>
                  </a:lnTo>
                  <a:lnTo>
                    <a:pt x="1246994" y="1022402"/>
                  </a:lnTo>
                  <a:lnTo>
                    <a:pt x="1200364" y="1003522"/>
                  </a:lnTo>
                  <a:lnTo>
                    <a:pt x="1154677" y="983635"/>
                  </a:lnTo>
                  <a:lnTo>
                    <a:pt x="1109965" y="962761"/>
                  </a:lnTo>
                  <a:lnTo>
                    <a:pt x="1066262" y="940920"/>
                  </a:lnTo>
                  <a:lnTo>
                    <a:pt x="1023599" y="918131"/>
                  </a:lnTo>
                  <a:lnTo>
                    <a:pt x="982011" y="894413"/>
                  </a:lnTo>
                  <a:lnTo>
                    <a:pt x="941530" y="869785"/>
                  </a:lnTo>
                  <a:lnTo>
                    <a:pt x="902188" y="844268"/>
                  </a:lnTo>
                  <a:lnTo>
                    <a:pt x="864019" y="817879"/>
                  </a:lnTo>
                  <a:lnTo>
                    <a:pt x="827055" y="790639"/>
                  </a:lnTo>
                  <a:lnTo>
                    <a:pt x="791329" y="762567"/>
                  </a:lnTo>
                  <a:lnTo>
                    <a:pt x="756874" y="733682"/>
                  </a:lnTo>
                  <a:lnTo>
                    <a:pt x="723723" y="704003"/>
                  </a:lnTo>
                  <a:lnTo>
                    <a:pt x="691909" y="673550"/>
                  </a:lnTo>
                  <a:lnTo>
                    <a:pt x="661464" y="642342"/>
                  </a:lnTo>
                  <a:lnTo>
                    <a:pt x="632421" y="610398"/>
                  </a:lnTo>
                  <a:lnTo>
                    <a:pt x="604813" y="577738"/>
                  </a:lnTo>
                  <a:lnTo>
                    <a:pt x="578673" y="544381"/>
                  </a:lnTo>
                  <a:lnTo>
                    <a:pt x="554033" y="510346"/>
                  </a:lnTo>
                  <a:lnTo>
                    <a:pt x="530927" y="475653"/>
                  </a:lnTo>
                  <a:lnTo>
                    <a:pt x="509387" y="440321"/>
                  </a:lnTo>
                  <a:lnTo>
                    <a:pt x="489446" y="404369"/>
                  </a:lnTo>
                  <a:lnTo>
                    <a:pt x="471137" y="367817"/>
                  </a:lnTo>
                  <a:lnTo>
                    <a:pt x="454493" y="330684"/>
                  </a:lnTo>
                  <a:lnTo>
                    <a:pt x="439547" y="292988"/>
                  </a:lnTo>
                  <a:lnTo>
                    <a:pt x="585977" y="292988"/>
                  </a:lnTo>
                  <a:lnTo>
                    <a:pt x="239522" y="0"/>
                  </a:lnTo>
                  <a:close/>
                </a:path>
              </a:pathLst>
            </a:custGeom>
            <a:solidFill>
              <a:srgbClr val="D6E1DC"/>
            </a:solidFill>
          </p:spPr>
          <p:txBody>
            <a:bodyPr wrap="square" lIns="0" tIns="0" rIns="0" bIns="0" rtlCol="0"/>
            <a:lstStyle/>
            <a:p>
              <a:endParaRPr/>
            </a:p>
          </p:txBody>
        </p:sp>
        <p:sp>
          <p:nvSpPr>
            <p:cNvPr id="21" name="object 21"/>
            <p:cNvSpPr/>
            <p:nvPr/>
          </p:nvSpPr>
          <p:spPr>
            <a:xfrm>
              <a:off x="7519289" y="4136897"/>
              <a:ext cx="1978025" cy="1172210"/>
            </a:xfrm>
            <a:custGeom>
              <a:avLst/>
              <a:gdLst/>
              <a:ahLst/>
              <a:cxnLst/>
              <a:rect l="l" t="t" r="r" b="b"/>
              <a:pathLst>
                <a:path w="1978025" h="1172210">
                  <a:moveTo>
                    <a:pt x="1977516" y="0"/>
                  </a:moveTo>
                  <a:lnTo>
                    <a:pt x="1684527" y="0"/>
                  </a:lnTo>
                  <a:lnTo>
                    <a:pt x="1683590" y="39467"/>
                  </a:lnTo>
                  <a:lnTo>
                    <a:pt x="1680798" y="78608"/>
                  </a:lnTo>
                  <a:lnTo>
                    <a:pt x="1676180" y="117402"/>
                  </a:lnTo>
                  <a:lnTo>
                    <a:pt x="1669766" y="155829"/>
                  </a:lnTo>
                  <a:lnTo>
                    <a:pt x="1661585" y="193868"/>
                  </a:lnTo>
                  <a:lnTo>
                    <a:pt x="1651667" y="231498"/>
                  </a:lnTo>
                  <a:lnTo>
                    <a:pt x="1640041" y="268699"/>
                  </a:lnTo>
                  <a:lnTo>
                    <a:pt x="1626737" y="305450"/>
                  </a:lnTo>
                  <a:lnTo>
                    <a:pt x="1611785" y="341732"/>
                  </a:lnTo>
                  <a:lnTo>
                    <a:pt x="1595213" y="377523"/>
                  </a:lnTo>
                  <a:lnTo>
                    <a:pt x="1577051" y="412802"/>
                  </a:lnTo>
                  <a:lnTo>
                    <a:pt x="1557329" y="447550"/>
                  </a:lnTo>
                  <a:lnTo>
                    <a:pt x="1536076" y="481746"/>
                  </a:lnTo>
                  <a:lnTo>
                    <a:pt x="1513321" y="515369"/>
                  </a:lnTo>
                  <a:lnTo>
                    <a:pt x="1489095" y="548399"/>
                  </a:lnTo>
                  <a:lnTo>
                    <a:pt x="1463426" y="580815"/>
                  </a:lnTo>
                  <a:lnTo>
                    <a:pt x="1436344" y="612597"/>
                  </a:lnTo>
                  <a:lnTo>
                    <a:pt x="1407878" y="643725"/>
                  </a:lnTo>
                  <a:lnTo>
                    <a:pt x="1378059" y="674176"/>
                  </a:lnTo>
                  <a:lnTo>
                    <a:pt x="1346915" y="703933"/>
                  </a:lnTo>
                  <a:lnTo>
                    <a:pt x="1314475" y="732972"/>
                  </a:lnTo>
                  <a:lnTo>
                    <a:pt x="1280770" y="761275"/>
                  </a:lnTo>
                  <a:lnTo>
                    <a:pt x="1245829" y="788821"/>
                  </a:lnTo>
                  <a:lnTo>
                    <a:pt x="1209681" y="815589"/>
                  </a:lnTo>
                  <a:lnTo>
                    <a:pt x="1172356" y="841558"/>
                  </a:lnTo>
                  <a:lnTo>
                    <a:pt x="1133883" y="866709"/>
                  </a:lnTo>
                  <a:lnTo>
                    <a:pt x="1094292" y="891020"/>
                  </a:lnTo>
                  <a:lnTo>
                    <a:pt x="1053612" y="914471"/>
                  </a:lnTo>
                  <a:lnTo>
                    <a:pt x="1011873" y="937041"/>
                  </a:lnTo>
                  <a:lnTo>
                    <a:pt x="969103" y="958711"/>
                  </a:lnTo>
                  <a:lnTo>
                    <a:pt x="925334" y="979459"/>
                  </a:lnTo>
                  <a:lnTo>
                    <a:pt x="880593" y="999265"/>
                  </a:lnTo>
                  <a:lnTo>
                    <a:pt x="834911" y="1018108"/>
                  </a:lnTo>
                  <a:lnTo>
                    <a:pt x="788317" y="1035969"/>
                  </a:lnTo>
                  <a:lnTo>
                    <a:pt x="740840" y="1052826"/>
                  </a:lnTo>
                  <a:lnTo>
                    <a:pt x="692510" y="1068659"/>
                  </a:lnTo>
                  <a:lnTo>
                    <a:pt x="643356" y="1083447"/>
                  </a:lnTo>
                  <a:lnTo>
                    <a:pt x="593409" y="1097170"/>
                  </a:lnTo>
                  <a:lnTo>
                    <a:pt x="542696" y="1109807"/>
                  </a:lnTo>
                  <a:lnTo>
                    <a:pt x="491249" y="1121338"/>
                  </a:lnTo>
                  <a:lnTo>
                    <a:pt x="439096" y="1131743"/>
                  </a:lnTo>
                  <a:lnTo>
                    <a:pt x="386266" y="1141000"/>
                  </a:lnTo>
                  <a:lnTo>
                    <a:pt x="332790" y="1149090"/>
                  </a:lnTo>
                  <a:lnTo>
                    <a:pt x="278696" y="1155991"/>
                  </a:lnTo>
                  <a:lnTo>
                    <a:pt x="224015" y="1161683"/>
                  </a:lnTo>
                  <a:lnTo>
                    <a:pt x="168775" y="1166147"/>
                  </a:lnTo>
                  <a:lnTo>
                    <a:pt x="113006" y="1169360"/>
                  </a:lnTo>
                  <a:lnTo>
                    <a:pt x="56738" y="1171303"/>
                  </a:lnTo>
                  <a:lnTo>
                    <a:pt x="0" y="1171955"/>
                  </a:lnTo>
                  <a:lnTo>
                    <a:pt x="292988" y="1171955"/>
                  </a:lnTo>
                  <a:lnTo>
                    <a:pt x="349727" y="1171303"/>
                  </a:lnTo>
                  <a:lnTo>
                    <a:pt x="405995" y="1169360"/>
                  </a:lnTo>
                  <a:lnTo>
                    <a:pt x="461764" y="1166147"/>
                  </a:lnTo>
                  <a:lnTo>
                    <a:pt x="517004" y="1161683"/>
                  </a:lnTo>
                  <a:lnTo>
                    <a:pt x="571685" y="1155991"/>
                  </a:lnTo>
                  <a:lnTo>
                    <a:pt x="625779" y="1149090"/>
                  </a:lnTo>
                  <a:lnTo>
                    <a:pt x="679255" y="1141000"/>
                  </a:lnTo>
                  <a:lnTo>
                    <a:pt x="732085" y="1131743"/>
                  </a:lnTo>
                  <a:lnTo>
                    <a:pt x="784238" y="1121338"/>
                  </a:lnTo>
                  <a:lnTo>
                    <a:pt x="835685" y="1109807"/>
                  </a:lnTo>
                  <a:lnTo>
                    <a:pt x="886398" y="1097170"/>
                  </a:lnTo>
                  <a:lnTo>
                    <a:pt x="936345" y="1083447"/>
                  </a:lnTo>
                  <a:lnTo>
                    <a:pt x="985499" y="1068659"/>
                  </a:lnTo>
                  <a:lnTo>
                    <a:pt x="1033829" y="1052826"/>
                  </a:lnTo>
                  <a:lnTo>
                    <a:pt x="1081306" y="1035969"/>
                  </a:lnTo>
                  <a:lnTo>
                    <a:pt x="1127900" y="1018108"/>
                  </a:lnTo>
                  <a:lnTo>
                    <a:pt x="1173582" y="999265"/>
                  </a:lnTo>
                  <a:lnTo>
                    <a:pt x="1218323" y="979459"/>
                  </a:lnTo>
                  <a:lnTo>
                    <a:pt x="1262092" y="958711"/>
                  </a:lnTo>
                  <a:lnTo>
                    <a:pt x="1304862" y="937041"/>
                  </a:lnTo>
                  <a:lnTo>
                    <a:pt x="1346601" y="914471"/>
                  </a:lnTo>
                  <a:lnTo>
                    <a:pt x="1387281" y="891020"/>
                  </a:lnTo>
                  <a:lnTo>
                    <a:pt x="1426872" y="866709"/>
                  </a:lnTo>
                  <a:lnTo>
                    <a:pt x="1465345" y="841558"/>
                  </a:lnTo>
                  <a:lnTo>
                    <a:pt x="1502670" y="815589"/>
                  </a:lnTo>
                  <a:lnTo>
                    <a:pt x="1538818" y="788821"/>
                  </a:lnTo>
                  <a:lnTo>
                    <a:pt x="1573759" y="761275"/>
                  </a:lnTo>
                  <a:lnTo>
                    <a:pt x="1607464" y="732972"/>
                  </a:lnTo>
                  <a:lnTo>
                    <a:pt x="1639904" y="703933"/>
                  </a:lnTo>
                  <a:lnTo>
                    <a:pt x="1671048" y="674176"/>
                  </a:lnTo>
                  <a:lnTo>
                    <a:pt x="1700867" y="643725"/>
                  </a:lnTo>
                  <a:lnTo>
                    <a:pt x="1729333" y="612597"/>
                  </a:lnTo>
                  <a:lnTo>
                    <a:pt x="1756415" y="580815"/>
                  </a:lnTo>
                  <a:lnTo>
                    <a:pt x="1782084" y="548399"/>
                  </a:lnTo>
                  <a:lnTo>
                    <a:pt x="1806310" y="515369"/>
                  </a:lnTo>
                  <a:lnTo>
                    <a:pt x="1829065" y="481746"/>
                  </a:lnTo>
                  <a:lnTo>
                    <a:pt x="1850318" y="447550"/>
                  </a:lnTo>
                  <a:lnTo>
                    <a:pt x="1870040" y="412802"/>
                  </a:lnTo>
                  <a:lnTo>
                    <a:pt x="1888202" y="377523"/>
                  </a:lnTo>
                  <a:lnTo>
                    <a:pt x="1904774" y="341732"/>
                  </a:lnTo>
                  <a:lnTo>
                    <a:pt x="1919726" y="305450"/>
                  </a:lnTo>
                  <a:lnTo>
                    <a:pt x="1933030" y="268699"/>
                  </a:lnTo>
                  <a:lnTo>
                    <a:pt x="1944656" y="231498"/>
                  </a:lnTo>
                  <a:lnTo>
                    <a:pt x="1954574" y="193868"/>
                  </a:lnTo>
                  <a:lnTo>
                    <a:pt x="1962755" y="155829"/>
                  </a:lnTo>
                  <a:lnTo>
                    <a:pt x="1969169" y="117402"/>
                  </a:lnTo>
                  <a:lnTo>
                    <a:pt x="1973787" y="78608"/>
                  </a:lnTo>
                  <a:lnTo>
                    <a:pt x="1976579" y="39467"/>
                  </a:lnTo>
                  <a:lnTo>
                    <a:pt x="1977516" y="0"/>
                  </a:lnTo>
                  <a:close/>
                </a:path>
              </a:pathLst>
            </a:custGeom>
            <a:solidFill>
              <a:srgbClr val="ACB6B0"/>
            </a:solidFill>
          </p:spPr>
          <p:txBody>
            <a:bodyPr wrap="square" lIns="0" tIns="0" rIns="0" bIns="0" rtlCol="0"/>
            <a:lstStyle/>
            <a:p>
              <a:endParaRPr/>
            </a:p>
          </p:txBody>
        </p:sp>
        <p:sp>
          <p:nvSpPr>
            <p:cNvPr id="22" name="object 22"/>
            <p:cNvSpPr/>
            <p:nvPr/>
          </p:nvSpPr>
          <p:spPr>
            <a:xfrm>
              <a:off x="5741797" y="4136897"/>
              <a:ext cx="3755390" cy="1172210"/>
            </a:xfrm>
            <a:custGeom>
              <a:avLst/>
              <a:gdLst/>
              <a:ahLst/>
              <a:cxnLst/>
              <a:rect l="l" t="t" r="r" b="b"/>
              <a:pathLst>
                <a:path w="3755390" h="1172210">
                  <a:moveTo>
                    <a:pt x="1777492" y="1171955"/>
                  </a:moveTo>
                  <a:lnTo>
                    <a:pt x="1834230" y="1171303"/>
                  </a:lnTo>
                  <a:lnTo>
                    <a:pt x="1890498" y="1169360"/>
                  </a:lnTo>
                  <a:lnTo>
                    <a:pt x="1946267" y="1166147"/>
                  </a:lnTo>
                  <a:lnTo>
                    <a:pt x="2001507" y="1161683"/>
                  </a:lnTo>
                  <a:lnTo>
                    <a:pt x="2056188" y="1155991"/>
                  </a:lnTo>
                  <a:lnTo>
                    <a:pt x="2110282" y="1149090"/>
                  </a:lnTo>
                  <a:lnTo>
                    <a:pt x="2163758" y="1141000"/>
                  </a:lnTo>
                  <a:lnTo>
                    <a:pt x="2216588" y="1131743"/>
                  </a:lnTo>
                  <a:lnTo>
                    <a:pt x="2268741" y="1121338"/>
                  </a:lnTo>
                  <a:lnTo>
                    <a:pt x="2320188" y="1109807"/>
                  </a:lnTo>
                  <a:lnTo>
                    <a:pt x="2370901" y="1097170"/>
                  </a:lnTo>
                  <a:lnTo>
                    <a:pt x="2420848" y="1083447"/>
                  </a:lnTo>
                  <a:lnTo>
                    <a:pt x="2470002" y="1068659"/>
                  </a:lnTo>
                  <a:lnTo>
                    <a:pt x="2518332" y="1052826"/>
                  </a:lnTo>
                  <a:lnTo>
                    <a:pt x="2565809" y="1035969"/>
                  </a:lnTo>
                  <a:lnTo>
                    <a:pt x="2612403" y="1018108"/>
                  </a:lnTo>
                  <a:lnTo>
                    <a:pt x="2658085" y="999265"/>
                  </a:lnTo>
                  <a:lnTo>
                    <a:pt x="2702826" y="979459"/>
                  </a:lnTo>
                  <a:lnTo>
                    <a:pt x="2746595" y="958711"/>
                  </a:lnTo>
                  <a:lnTo>
                    <a:pt x="2789365" y="937041"/>
                  </a:lnTo>
                  <a:lnTo>
                    <a:pt x="2831104" y="914471"/>
                  </a:lnTo>
                  <a:lnTo>
                    <a:pt x="2871784" y="891020"/>
                  </a:lnTo>
                  <a:lnTo>
                    <a:pt x="2911375" y="866709"/>
                  </a:lnTo>
                  <a:lnTo>
                    <a:pt x="2949848" y="841558"/>
                  </a:lnTo>
                  <a:lnTo>
                    <a:pt x="2987173" y="815589"/>
                  </a:lnTo>
                  <a:lnTo>
                    <a:pt x="3023321" y="788821"/>
                  </a:lnTo>
                  <a:lnTo>
                    <a:pt x="3058262" y="761275"/>
                  </a:lnTo>
                  <a:lnTo>
                    <a:pt x="3091967" y="732972"/>
                  </a:lnTo>
                  <a:lnTo>
                    <a:pt x="3124407" y="703933"/>
                  </a:lnTo>
                  <a:lnTo>
                    <a:pt x="3155551" y="674176"/>
                  </a:lnTo>
                  <a:lnTo>
                    <a:pt x="3185370" y="643725"/>
                  </a:lnTo>
                  <a:lnTo>
                    <a:pt x="3213836" y="612597"/>
                  </a:lnTo>
                  <a:lnTo>
                    <a:pt x="3240918" y="580815"/>
                  </a:lnTo>
                  <a:lnTo>
                    <a:pt x="3266587" y="548399"/>
                  </a:lnTo>
                  <a:lnTo>
                    <a:pt x="3290813" y="515369"/>
                  </a:lnTo>
                  <a:lnTo>
                    <a:pt x="3313568" y="481746"/>
                  </a:lnTo>
                  <a:lnTo>
                    <a:pt x="3334821" y="447550"/>
                  </a:lnTo>
                  <a:lnTo>
                    <a:pt x="3354543" y="412802"/>
                  </a:lnTo>
                  <a:lnTo>
                    <a:pt x="3372705" y="377523"/>
                  </a:lnTo>
                  <a:lnTo>
                    <a:pt x="3389277" y="341732"/>
                  </a:lnTo>
                  <a:lnTo>
                    <a:pt x="3404229" y="305450"/>
                  </a:lnTo>
                  <a:lnTo>
                    <a:pt x="3417533" y="268699"/>
                  </a:lnTo>
                  <a:lnTo>
                    <a:pt x="3429159" y="231498"/>
                  </a:lnTo>
                  <a:lnTo>
                    <a:pt x="3439077" y="193868"/>
                  </a:lnTo>
                  <a:lnTo>
                    <a:pt x="3447258" y="155829"/>
                  </a:lnTo>
                  <a:lnTo>
                    <a:pt x="3453672" y="117402"/>
                  </a:lnTo>
                  <a:lnTo>
                    <a:pt x="3458290" y="78608"/>
                  </a:lnTo>
                  <a:lnTo>
                    <a:pt x="3461082" y="39467"/>
                  </a:lnTo>
                  <a:lnTo>
                    <a:pt x="3462020" y="0"/>
                  </a:lnTo>
                  <a:lnTo>
                    <a:pt x="3755008" y="0"/>
                  </a:lnTo>
                  <a:lnTo>
                    <a:pt x="3754071" y="39467"/>
                  </a:lnTo>
                  <a:lnTo>
                    <a:pt x="3751279" y="78608"/>
                  </a:lnTo>
                  <a:lnTo>
                    <a:pt x="3746661" y="117402"/>
                  </a:lnTo>
                  <a:lnTo>
                    <a:pt x="3740247" y="155829"/>
                  </a:lnTo>
                  <a:lnTo>
                    <a:pt x="3732066" y="193868"/>
                  </a:lnTo>
                  <a:lnTo>
                    <a:pt x="3722148" y="231498"/>
                  </a:lnTo>
                  <a:lnTo>
                    <a:pt x="3710522" y="268699"/>
                  </a:lnTo>
                  <a:lnTo>
                    <a:pt x="3697218" y="305450"/>
                  </a:lnTo>
                  <a:lnTo>
                    <a:pt x="3682266" y="341732"/>
                  </a:lnTo>
                  <a:lnTo>
                    <a:pt x="3665694" y="377523"/>
                  </a:lnTo>
                  <a:lnTo>
                    <a:pt x="3647532" y="412802"/>
                  </a:lnTo>
                  <a:lnTo>
                    <a:pt x="3627810" y="447550"/>
                  </a:lnTo>
                  <a:lnTo>
                    <a:pt x="3606557" y="481746"/>
                  </a:lnTo>
                  <a:lnTo>
                    <a:pt x="3583802" y="515369"/>
                  </a:lnTo>
                  <a:lnTo>
                    <a:pt x="3559576" y="548399"/>
                  </a:lnTo>
                  <a:lnTo>
                    <a:pt x="3533907" y="580815"/>
                  </a:lnTo>
                  <a:lnTo>
                    <a:pt x="3506825" y="612597"/>
                  </a:lnTo>
                  <a:lnTo>
                    <a:pt x="3478359" y="643725"/>
                  </a:lnTo>
                  <a:lnTo>
                    <a:pt x="3448540" y="674176"/>
                  </a:lnTo>
                  <a:lnTo>
                    <a:pt x="3417396" y="703933"/>
                  </a:lnTo>
                  <a:lnTo>
                    <a:pt x="3384956" y="732972"/>
                  </a:lnTo>
                  <a:lnTo>
                    <a:pt x="3351251" y="761275"/>
                  </a:lnTo>
                  <a:lnTo>
                    <a:pt x="3316310" y="788821"/>
                  </a:lnTo>
                  <a:lnTo>
                    <a:pt x="3280162" y="815589"/>
                  </a:lnTo>
                  <a:lnTo>
                    <a:pt x="3242837" y="841558"/>
                  </a:lnTo>
                  <a:lnTo>
                    <a:pt x="3204364" y="866709"/>
                  </a:lnTo>
                  <a:lnTo>
                    <a:pt x="3164773" y="891020"/>
                  </a:lnTo>
                  <a:lnTo>
                    <a:pt x="3124093" y="914471"/>
                  </a:lnTo>
                  <a:lnTo>
                    <a:pt x="3082354" y="937041"/>
                  </a:lnTo>
                  <a:lnTo>
                    <a:pt x="3039584" y="958711"/>
                  </a:lnTo>
                  <a:lnTo>
                    <a:pt x="2995815" y="979459"/>
                  </a:lnTo>
                  <a:lnTo>
                    <a:pt x="2951074" y="999265"/>
                  </a:lnTo>
                  <a:lnTo>
                    <a:pt x="2905392" y="1018108"/>
                  </a:lnTo>
                  <a:lnTo>
                    <a:pt x="2858798" y="1035969"/>
                  </a:lnTo>
                  <a:lnTo>
                    <a:pt x="2811321" y="1052826"/>
                  </a:lnTo>
                  <a:lnTo>
                    <a:pt x="2762991" y="1068659"/>
                  </a:lnTo>
                  <a:lnTo>
                    <a:pt x="2713837" y="1083447"/>
                  </a:lnTo>
                  <a:lnTo>
                    <a:pt x="2663890" y="1097170"/>
                  </a:lnTo>
                  <a:lnTo>
                    <a:pt x="2613177" y="1109807"/>
                  </a:lnTo>
                  <a:lnTo>
                    <a:pt x="2561730" y="1121338"/>
                  </a:lnTo>
                  <a:lnTo>
                    <a:pt x="2509577" y="1131743"/>
                  </a:lnTo>
                  <a:lnTo>
                    <a:pt x="2456747" y="1141000"/>
                  </a:lnTo>
                  <a:lnTo>
                    <a:pt x="2403271" y="1149090"/>
                  </a:lnTo>
                  <a:lnTo>
                    <a:pt x="2349177" y="1155991"/>
                  </a:lnTo>
                  <a:lnTo>
                    <a:pt x="2294496" y="1161683"/>
                  </a:lnTo>
                  <a:lnTo>
                    <a:pt x="2239256" y="1166147"/>
                  </a:lnTo>
                  <a:lnTo>
                    <a:pt x="2183487" y="1169360"/>
                  </a:lnTo>
                  <a:lnTo>
                    <a:pt x="2127219" y="1171303"/>
                  </a:lnTo>
                  <a:lnTo>
                    <a:pt x="2070480" y="1171955"/>
                  </a:lnTo>
                  <a:lnTo>
                    <a:pt x="1777492" y="1171955"/>
                  </a:lnTo>
                  <a:lnTo>
                    <a:pt x="1721469" y="1171313"/>
                  </a:lnTo>
                  <a:lnTo>
                    <a:pt x="1665826" y="1169398"/>
                  </a:lnTo>
                  <a:lnTo>
                    <a:pt x="1610597" y="1166229"/>
                  </a:lnTo>
                  <a:lnTo>
                    <a:pt x="1555815" y="1161822"/>
                  </a:lnTo>
                  <a:lnTo>
                    <a:pt x="1501513" y="1156197"/>
                  </a:lnTo>
                  <a:lnTo>
                    <a:pt x="1447724" y="1149370"/>
                  </a:lnTo>
                  <a:lnTo>
                    <a:pt x="1394482" y="1141361"/>
                  </a:lnTo>
                  <a:lnTo>
                    <a:pt x="1341820" y="1132186"/>
                  </a:lnTo>
                  <a:lnTo>
                    <a:pt x="1289770" y="1121864"/>
                  </a:lnTo>
                  <a:lnTo>
                    <a:pt x="1238367" y="1110413"/>
                  </a:lnTo>
                  <a:lnTo>
                    <a:pt x="1187643" y="1097850"/>
                  </a:lnTo>
                  <a:lnTo>
                    <a:pt x="1137631" y="1084194"/>
                  </a:lnTo>
                  <a:lnTo>
                    <a:pt x="1088366" y="1069462"/>
                  </a:lnTo>
                  <a:lnTo>
                    <a:pt x="1039879" y="1053673"/>
                  </a:lnTo>
                  <a:lnTo>
                    <a:pt x="992205" y="1036844"/>
                  </a:lnTo>
                  <a:lnTo>
                    <a:pt x="945376" y="1018992"/>
                  </a:lnTo>
                  <a:lnTo>
                    <a:pt x="899425" y="1000137"/>
                  </a:lnTo>
                  <a:lnTo>
                    <a:pt x="854387" y="980296"/>
                  </a:lnTo>
                  <a:lnTo>
                    <a:pt x="810293" y="959486"/>
                  </a:lnTo>
                  <a:lnTo>
                    <a:pt x="767178" y="937727"/>
                  </a:lnTo>
                  <a:lnTo>
                    <a:pt x="725074" y="915035"/>
                  </a:lnTo>
                  <a:lnTo>
                    <a:pt x="684015" y="891428"/>
                  </a:lnTo>
                  <a:lnTo>
                    <a:pt x="644034" y="866926"/>
                  </a:lnTo>
                  <a:lnTo>
                    <a:pt x="605164" y="841544"/>
                  </a:lnTo>
                  <a:lnTo>
                    <a:pt x="567438" y="815302"/>
                  </a:lnTo>
                  <a:lnTo>
                    <a:pt x="530890" y="788217"/>
                  </a:lnTo>
                  <a:lnTo>
                    <a:pt x="495553" y="760307"/>
                  </a:lnTo>
                  <a:lnTo>
                    <a:pt x="461459" y="731590"/>
                  </a:lnTo>
                  <a:lnTo>
                    <a:pt x="428643" y="702084"/>
                  </a:lnTo>
                  <a:lnTo>
                    <a:pt x="397137" y="671807"/>
                  </a:lnTo>
                  <a:lnTo>
                    <a:pt x="366975" y="640777"/>
                  </a:lnTo>
                  <a:lnTo>
                    <a:pt x="338189" y="609012"/>
                  </a:lnTo>
                  <a:lnTo>
                    <a:pt x="310814" y="576529"/>
                  </a:lnTo>
                  <a:lnTo>
                    <a:pt x="284882" y="543346"/>
                  </a:lnTo>
                  <a:lnTo>
                    <a:pt x="260426" y="509482"/>
                  </a:lnTo>
                  <a:lnTo>
                    <a:pt x="237480" y="474955"/>
                  </a:lnTo>
                  <a:lnTo>
                    <a:pt x="216077" y="439781"/>
                  </a:lnTo>
                  <a:lnTo>
                    <a:pt x="196250" y="403980"/>
                  </a:lnTo>
                  <a:lnTo>
                    <a:pt x="178032" y="367569"/>
                  </a:lnTo>
                  <a:lnTo>
                    <a:pt x="161457" y="330566"/>
                  </a:lnTo>
                  <a:lnTo>
                    <a:pt x="146557" y="292988"/>
                  </a:lnTo>
                  <a:lnTo>
                    <a:pt x="0" y="292988"/>
                  </a:lnTo>
                  <a:lnTo>
                    <a:pt x="239522" y="0"/>
                  </a:lnTo>
                  <a:lnTo>
                    <a:pt x="585977" y="292988"/>
                  </a:lnTo>
                  <a:lnTo>
                    <a:pt x="439547" y="292988"/>
                  </a:lnTo>
                  <a:lnTo>
                    <a:pt x="454493" y="330684"/>
                  </a:lnTo>
                  <a:lnTo>
                    <a:pt x="471137" y="367817"/>
                  </a:lnTo>
                  <a:lnTo>
                    <a:pt x="489446" y="404369"/>
                  </a:lnTo>
                  <a:lnTo>
                    <a:pt x="509387" y="440321"/>
                  </a:lnTo>
                  <a:lnTo>
                    <a:pt x="530927" y="475653"/>
                  </a:lnTo>
                  <a:lnTo>
                    <a:pt x="554033" y="510346"/>
                  </a:lnTo>
                  <a:lnTo>
                    <a:pt x="578673" y="544381"/>
                  </a:lnTo>
                  <a:lnTo>
                    <a:pt x="604813" y="577738"/>
                  </a:lnTo>
                  <a:lnTo>
                    <a:pt x="632421" y="610398"/>
                  </a:lnTo>
                  <a:lnTo>
                    <a:pt x="661464" y="642342"/>
                  </a:lnTo>
                  <a:lnTo>
                    <a:pt x="691909" y="673550"/>
                  </a:lnTo>
                  <a:lnTo>
                    <a:pt x="723723" y="704003"/>
                  </a:lnTo>
                  <a:lnTo>
                    <a:pt x="756874" y="733682"/>
                  </a:lnTo>
                  <a:lnTo>
                    <a:pt x="791329" y="762567"/>
                  </a:lnTo>
                  <a:lnTo>
                    <a:pt x="827055" y="790639"/>
                  </a:lnTo>
                  <a:lnTo>
                    <a:pt x="864019" y="817879"/>
                  </a:lnTo>
                  <a:lnTo>
                    <a:pt x="902188" y="844268"/>
                  </a:lnTo>
                  <a:lnTo>
                    <a:pt x="941530" y="869785"/>
                  </a:lnTo>
                  <a:lnTo>
                    <a:pt x="982011" y="894413"/>
                  </a:lnTo>
                  <a:lnTo>
                    <a:pt x="1023599" y="918131"/>
                  </a:lnTo>
                  <a:lnTo>
                    <a:pt x="1066262" y="940920"/>
                  </a:lnTo>
                  <a:lnTo>
                    <a:pt x="1109965" y="962761"/>
                  </a:lnTo>
                  <a:lnTo>
                    <a:pt x="1154677" y="983635"/>
                  </a:lnTo>
                  <a:lnTo>
                    <a:pt x="1200364" y="1003522"/>
                  </a:lnTo>
                  <a:lnTo>
                    <a:pt x="1246994" y="1022402"/>
                  </a:lnTo>
                  <a:lnTo>
                    <a:pt x="1294535" y="1040258"/>
                  </a:lnTo>
                  <a:lnTo>
                    <a:pt x="1342952" y="1057068"/>
                  </a:lnTo>
                  <a:lnTo>
                    <a:pt x="1392214" y="1072815"/>
                  </a:lnTo>
                  <a:lnTo>
                    <a:pt x="1442287" y="1087478"/>
                  </a:lnTo>
                  <a:lnTo>
                    <a:pt x="1493139" y="1101039"/>
                  </a:lnTo>
                  <a:lnTo>
                    <a:pt x="1544736" y="1113478"/>
                  </a:lnTo>
                  <a:lnTo>
                    <a:pt x="1597047" y="1124775"/>
                  </a:lnTo>
                  <a:lnTo>
                    <a:pt x="1650038" y="1134912"/>
                  </a:lnTo>
                  <a:lnTo>
                    <a:pt x="1703677" y="1143869"/>
                  </a:lnTo>
                  <a:lnTo>
                    <a:pt x="1757930" y="1151626"/>
                  </a:lnTo>
                  <a:lnTo>
                    <a:pt x="1812765" y="1158165"/>
                  </a:lnTo>
                  <a:lnTo>
                    <a:pt x="1868149" y="1163467"/>
                  </a:lnTo>
                  <a:lnTo>
                    <a:pt x="1924050" y="1167511"/>
                  </a:lnTo>
                </a:path>
              </a:pathLst>
            </a:custGeom>
            <a:ln w="38159">
              <a:solidFill>
                <a:srgbClr val="FFFFFF"/>
              </a:solidFill>
            </a:ln>
          </p:spPr>
          <p:txBody>
            <a:bodyPr wrap="square" lIns="0" tIns="0" rIns="0" bIns="0" rtlCol="0"/>
            <a:lstStyle/>
            <a:p>
              <a:endParaRPr/>
            </a:p>
          </p:txBody>
        </p:sp>
      </p:grpSp>
      <p:sp>
        <p:nvSpPr>
          <p:cNvPr id="23" name="object 23"/>
          <p:cNvSpPr txBox="1"/>
          <p:nvPr/>
        </p:nvSpPr>
        <p:spPr>
          <a:xfrm>
            <a:off x="6831583" y="4581905"/>
            <a:ext cx="190944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Repayment</a:t>
            </a:r>
            <a:r>
              <a:rPr sz="1800" spc="-55" dirty="0">
                <a:latin typeface="Calibri"/>
                <a:cs typeface="Calibri"/>
              </a:rPr>
              <a:t> </a:t>
            </a:r>
            <a:r>
              <a:rPr sz="1800" dirty="0">
                <a:latin typeface="Calibri"/>
                <a:cs typeface="Calibri"/>
              </a:rPr>
              <a:t>of</a:t>
            </a:r>
            <a:r>
              <a:rPr sz="1800" spc="-50" dirty="0">
                <a:latin typeface="Calibri"/>
                <a:cs typeface="Calibri"/>
              </a:rPr>
              <a:t> </a:t>
            </a:r>
            <a:r>
              <a:rPr sz="1800" spc="-20" dirty="0">
                <a:latin typeface="Calibri"/>
                <a:cs typeface="Calibri"/>
              </a:rPr>
              <a:t>Loans</a:t>
            </a:r>
            <a:endParaRPr sz="1800">
              <a:latin typeface="Calibri"/>
              <a:cs typeface="Calibri"/>
            </a:endParaRPr>
          </a:p>
        </p:txBody>
      </p:sp>
      <p:sp>
        <p:nvSpPr>
          <p:cNvPr id="24" name="object 24"/>
          <p:cNvSpPr txBox="1"/>
          <p:nvPr/>
        </p:nvSpPr>
        <p:spPr>
          <a:xfrm>
            <a:off x="6932168" y="5509361"/>
            <a:ext cx="1828800" cy="330835"/>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FF0000"/>
                </a:solidFill>
                <a:latin typeface="Calibri"/>
                <a:cs typeface="Calibri"/>
              </a:rPr>
              <a:t>Interest</a:t>
            </a:r>
            <a:r>
              <a:rPr sz="2000" b="1" spc="-80" dirty="0">
                <a:solidFill>
                  <a:srgbClr val="FF0000"/>
                </a:solidFill>
                <a:latin typeface="Calibri"/>
                <a:cs typeface="Calibri"/>
              </a:rPr>
              <a:t> </a:t>
            </a:r>
            <a:r>
              <a:rPr sz="2000" b="1" spc="-10" dirty="0">
                <a:solidFill>
                  <a:srgbClr val="FF0000"/>
                </a:solidFill>
                <a:latin typeface="Calibri"/>
                <a:cs typeface="Calibri"/>
              </a:rPr>
              <a:t>Payment</a:t>
            </a:r>
            <a:endParaRPr sz="2000">
              <a:latin typeface="Calibri"/>
              <a:cs typeface="Calibri"/>
            </a:endParaRPr>
          </a:p>
        </p:txBody>
      </p:sp>
      <p:grpSp>
        <p:nvGrpSpPr>
          <p:cNvPr id="25" name="object 25"/>
          <p:cNvGrpSpPr/>
          <p:nvPr/>
        </p:nvGrpSpPr>
        <p:grpSpPr>
          <a:xfrm>
            <a:off x="1664207" y="4116323"/>
            <a:ext cx="3815079" cy="1213485"/>
            <a:chOff x="1664207" y="4116323"/>
            <a:chExt cx="3815079" cy="1213485"/>
          </a:xfrm>
        </p:grpSpPr>
        <p:pic>
          <p:nvPicPr>
            <p:cNvPr id="26" name="object 26"/>
            <p:cNvPicPr/>
            <p:nvPr/>
          </p:nvPicPr>
          <p:blipFill>
            <a:blip r:embed="rId6" cstate="print"/>
            <a:stretch>
              <a:fillRect/>
            </a:stretch>
          </p:blipFill>
          <p:spPr>
            <a:xfrm>
              <a:off x="1664207" y="4116323"/>
              <a:ext cx="3793998" cy="1212342"/>
            </a:xfrm>
            <a:prstGeom prst="rect">
              <a:avLst/>
            </a:prstGeom>
          </p:spPr>
        </p:pic>
        <p:sp>
          <p:nvSpPr>
            <p:cNvPr id="27" name="object 27"/>
            <p:cNvSpPr/>
            <p:nvPr/>
          </p:nvSpPr>
          <p:spPr>
            <a:xfrm>
              <a:off x="1704720" y="4136897"/>
              <a:ext cx="1924050" cy="1173480"/>
            </a:xfrm>
            <a:custGeom>
              <a:avLst/>
              <a:gdLst/>
              <a:ahLst/>
              <a:cxnLst/>
              <a:rect l="l" t="t" r="r" b="b"/>
              <a:pathLst>
                <a:path w="1924050" h="1173479">
                  <a:moveTo>
                    <a:pt x="239903" y="0"/>
                  </a:moveTo>
                  <a:lnTo>
                    <a:pt x="0" y="293369"/>
                  </a:lnTo>
                  <a:lnTo>
                    <a:pt x="146685" y="293369"/>
                  </a:lnTo>
                  <a:lnTo>
                    <a:pt x="161553" y="330938"/>
                  </a:lnTo>
                  <a:lnTo>
                    <a:pt x="178079" y="367916"/>
                  </a:lnTo>
                  <a:lnTo>
                    <a:pt x="196231" y="404289"/>
                  </a:lnTo>
                  <a:lnTo>
                    <a:pt x="215973" y="440038"/>
                  </a:lnTo>
                  <a:lnTo>
                    <a:pt x="237273" y="475148"/>
                  </a:lnTo>
                  <a:lnTo>
                    <a:pt x="260097" y="509603"/>
                  </a:lnTo>
                  <a:lnTo>
                    <a:pt x="284410" y="543384"/>
                  </a:lnTo>
                  <a:lnTo>
                    <a:pt x="310181" y="576477"/>
                  </a:lnTo>
                  <a:lnTo>
                    <a:pt x="337374" y="608864"/>
                  </a:lnTo>
                  <a:lnTo>
                    <a:pt x="365956" y="640529"/>
                  </a:lnTo>
                  <a:lnTo>
                    <a:pt x="395894" y="671454"/>
                  </a:lnTo>
                  <a:lnTo>
                    <a:pt x="427154" y="701625"/>
                  </a:lnTo>
                  <a:lnTo>
                    <a:pt x="459702" y="731023"/>
                  </a:lnTo>
                  <a:lnTo>
                    <a:pt x="493505" y="759633"/>
                  </a:lnTo>
                  <a:lnTo>
                    <a:pt x="528528" y="787438"/>
                  </a:lnTo>
                  <a:lnTo>
                    <a:pt x="564739" y="814421"/>
                  </a:lnTo>
                  <a:lnTo>
                    <a:pt x="602104" y="840566"/>
                  </a:lnTo>
                  <a:lnTo>
                    <a:pt x="640588" y="865856"/>
                  </a:lnTo>
                  <a:lnTo>
                    <a:pt x="680159" y="890274"/>
                  </a:lnTo>
                  <a:lnTo>
                    <a:pt x="720782" y="913805"/>
                  </a:lnTo>
                  <a:lnTo>
                    <a:pt x="762425" y="936430"/>
                  </a:lnTo>
                  <a:lnTo>
                    <a:pt x="805053" y="958135"/>
                  </a:lnTo>
                  <a:lnTo>
                    <a:pt x="848632" y="978902"/>
                  </a:lnTo>
                  <a:lnTo>
                    <a:pt x="893130" y="998715"/>
                  </a:lnTo>
                  <a:lnTo>
                    <a:pt x="938512" y="1017556"/>
                  </a:lnTo>
                  <a:lnTo>
                    <a:pt x="984744" y="1035411"/>
                  </a:lnTo>
                  <a:lnTo>
                    <a:pt x="1031794" y="1052261"/>
                  </a:lnTo>
                  <a:lnTo>
                    <a:pt x="1079628" y="1068091"/>
                  </a:lnTo>
                  <a:lnTo>
                    <a:pt x="1128211" y="1082883"/>
                  </a:lnTo>
                  <a:lnTo>
                    <a:pt x="1177510" y="1096622"/>
                  </a:lnTo>
                  <a:lnTo>
                    <a:pt x="1227492" y="1109290"/>
                  </a:lnTo>
                  <a:lnTo>
                    <a:pt x="1278122" y="1120871"/>
                  </a:lnTo>
                  <a:lnTo>
                    <a:pt x="1329368" y="1131349"/>
                  </a:lnTo>
                  <a:lnTo>
                    <a:pt x="1381195" y="1140707"/>
                  </a:lnTo>
                  <a:lnTo>
                    <a:pt x="1433571" y="1148928"/>
                  </a:lnTo>
                  <a:lnTo>
                    <a:pt x="1486460" y="1155996"/>
                  </a:lnTo>
                  <a:lnTo>
                    <a:pt x="1539830" y="1161894"/>
                  </a:lnTo>
                  <a:lnTo>
                    <a:pt x="1593647" y="1166606"/>
                  </a:lnTo>
                  <a:lnTo>
                    <a:pt x="1647877" y="1170115"/>
                  </a:lnTo>
                  <a:lnTo>
                    <a:pt x="1702487" y="1172404"/>
                  </a:lnTo>
                  <a:lnTo>
                    <a:pt x="1757443" y="1173457"/>
                  </a:lnTo>
                  <a:lnTo>
                    <a:pt x="1812711" y="1173258"/>
                  </a:lnTo>
                  <a:lnTo>
                    <a:pt x="1868258" y="1171789"/>
                  </a:lnTo>
                  <a:lnTo>
                    <a:pt x="1924050" y="1169035"/>
                  </a:lnTo>
                  <a:lnTo>
                    <a:pt x="1868169" y="1164980"/>
                  </a:lnTo>
                  <a:lnTo>
                    <a:pt x="1812805" y="1159666"/>
                  </a:lnTo>
                  <a:lnTo>
                    <a:pt x="1757990" y="1153113"/>
                  </a:lnTo>
                  <a:lnTo>
                    <a:pt x="1703757" y="1145340"/>
                  </a:lnTo>
                  <a:lnTo>
                    <a:pt x="1650138" y="1136367"/>
                  </a:lnTo>
                  <a:lnTo>
                    <a:pt x="1597167" y="1126212"/>
                  </a:lnTo>
                  <a:lnTo>
                    <a:pt x="1544875" y="1114895"/>
                  </a:lnTo>
                  <a:lnTo>
                    <a:pt x="1493297" y="1102436"/>
                  </a:lnTo>
                  <a:lnTo>
                    <a:pt x="1442464" y="1088853"/>
                  </a:lnTo>
                  <a:lnTo>
                    <a:pt x="1392410" y="1074167"/>
                  </a:lnTo>
                  <a:lnTo>
                    <a:pt x="1343166" y="1058396"/>
                  </a:lnTo>
                  <a:lnTo>
                    <a:pt x="1294767" y="1041559"/>
                  </a:lnTo>
                  <a:lnTo>
                    <a:pt x="1247245" y="1023677"/>
                  </a:lnTo>
                  <a:lnTo>
                    <a:pt x="1200632" y="1004769"/>
                  </a:lnTo>
                  <a:lnTo>
                    <a:pt x="1154962" y="984854"/>
                  </a:lnTo>
                  <a:lnTo>
                    <a:pt x="1110267" y="963950"/>
                  </a:lnTo>
                  <a:lnTo>
                    <a:pt x="1066580" y="942079"/>
                  </a:lnTo>
                  <a:lnTo>
                    <a:pt x="1023933" y="919258"/>
                  </a:lnTo>
                  <a:lnTo>
                    <a:pt x="982360" y="895508"/>
                  </a:lnTo>
                  <a:lnTo>
                    <a:pt x="941894" y="870848"/>
                  </a:lnTo>
                  <a:lnTo>
                    <a:pt x="902566" y="845296"/>
                  </a:lnTo>
                  <a:lnTo>
                    <a:pt x="864411" y="818873"/>
                  </a:lnTo>
                  <a:lnTo>
                    <a:pt x="827460" y="791598"/>
                  </a:lnTo>
                  <a:lnTo>
                    <a:pt x="791747" y="763490"/>
                  </a:lnTo>
                  <a:lnTo>
                    <a:pt x="757303" y="734569"/>
                  </a:lnTo>
                  <a:lnTo>
                    <a:pt x="724163" y="704853"/>
                  </a:lnTo>
                  <a:lnTo>
                    <a:pt x="692359" y="674363"/>
                  </a:lnTo>
                  <a:lnTo>
                    <a:pt x="661924" y="643117"/>
                  </a:lnTo>
                  <a:lnTo>
                    <a:pt x="632889" y="611135"/>
                  </a:lnTo>
                  <a:lnTo>
                    <a:pt x="605289" y="578436"/>
                  </a:lnTo>
                  <a:lnTo>
                    <a:pt x="579156" y="545041"/>
                  </a:lnTo>
                  <a:lnTo>
                    <a:pt x="554523" y="510967"/>
                  </a:lnTo>
                  <a:lnTo>
                    <a:pt x="531422" y="476234"/>
                  </a:lnTo>
                  <a:lnTo>
                    <a:pt x="509887" y="440862"/>
                  </a:lnTo>
                  <a:lnTo>
                    <a:pt x="489950" y="404871"/>
                  </a:lnTo>
                  <a:lnTo>
                    <a:pt x="471643" y="368278"/>
                  </a:lnTo>
                  <a:lnTo>
                    <a:pt x="455001" y="331105"/>
                  </a:lnTo>
                  <a:lnTo>
                    <a:pt x="440055" y="293369"/>
                  </a:lnTo>
                  <a:lnTo>
                    <a:pt x="586740" y="293369"/>
                  </a:lnTo>
                  <a:lnTo>
                    <a:pt x="239903" y="0"/>
                  </a:lnTo>
                  <a:close/>
                </a:path>
              </a:pathLst>
            </a:custGeom>
            <a:solidFill>
              <a:srgbClr val="D6E1DC"/>
            </a:solidFill>
          </p:spPr>
          <p:txBody>
            <a:bodyPr wrap="square" lIns="0" tIns="0" rIns="0" bIns="0" rtlCol="0"/>
            <a:lstStyle/>
            <a:p>
              <a:endParaRPr/>
            </a:p>
          </p:txBody>
        </p:sp>
        <p:sp>
          <p:nvSpPr>
            <p:cNvPr id="28" name="object 28"/>
            <p:cNvSpPr/>
            <p:nvPr/>
          </p:nvSpPr>
          <p:spPr>
            <a:xfrm>
              <a:off x="3482212" y="4136897"/>
              <a:ext cx="1978025" cy="1173480"/>
            </a:xfrm>
            <a:custGeom>
              <a:avLst/>
              <a:gdLst/>
              <a:ahLst/>
              <a:cxnLst/>
              <a:rect l="l" t="t" r="r" b="b"/>
              <a:pathLst>
                <a:path w="1978025" h="1173479">
                  <a:moveTo>
                    <a:pt x="1977516" y="0"/>
                  </a:moveTo>
                  <a:lnTo>
                    <a:pt x="1684147" y="0"/>
                  </a:lnTo>
                  <a:lnTo>
                    <a:pt x="1683209" y="39521"/>
                  </a:lnTo>
                  <a:lnTo>
                    <a:pt x="1680417" y="78716"/>
                  </a:lnTo>
                  <a:lnTo>
                    <a:pt x="1675800" y="117563"/>
                  </a:lnTo>
                  <a:lnTo>
                    <a:pt x="1669387" y="156042"/>
                  </a:lnTo>
                  <a:lnTo>
                    <a:pt x="1661208" y="194132"/>
                  </a:lnTo>
                  <a:lnTo>
                    <a:pt x="1651292" y="231812"/>
                  </a:lnTo>
                  <a:lnTo>
                    <a:pt x="1639668" y="269063"/>
                  </a:lnTo>
                  <a:lnTo>
                    <a:pt x="1626366" y="305864"/>
                  </a:lnTo>
                  <a:lnTo>
                    <a:pt x="1611416" y="342194"/>
                  </a:lnTo>
                  <a:lnTo>
                    <a:pt x="1594848" y="378032"/>
                  </a:lnTo>
                  <a:lnTo>
                    <a:pt x="1576689" y="413358"/>
                  </a:lnTo>
                  <a:lnTo>
                    <a:pt x="1556971" y="448152"/>
                  </a:lnTo>
                  <a:lnTo>
                    <a:pt x="1535721" y="482393"/>
                  </a:lnTo>
                  <a:lnTo>
                    <a:pt x="1512971" y="516060"/>
                  </a:lnTo>
                  <a:lnTo>
                    <a:pt x="1488749" y="549133"/>
                  </a:lnTo>
                  <a:lnTo>
                    <a:pt x="1463085" y="581592"/>
                  </a:lnTo>
                  <a:lnTo>
                    <a:pt x="1436009" y="613415"/>
                  </a:lnTo>
                  <a:lnTo>
                    <a:pt x="1407549" y="644583"/>
                  </a:lnTo>
                  <a:lnTo>
                    <a:pt x="1377735" y="675074"/>
                  </a:lnTo>
                  <a:lnTo>
                    <a:pt x="1346597" y="704868"/>
                  </a:lnTo>
                  <a:lnTo>
                    <a:pt x="1314164" y="733945"/>
                  </a:lnTo>
                  <a:lnTo>
                    <a:pt x="1280466" y="762285"/>
                  </a:lnTo>
                  <a:lnTo>
                    <a:pt x="1245532" y="789866"/>
                  </a:lnTo>
                  <a:lnTo>
                    <a:pt x="1209392" y="816667"/>
                  </a:lnTo>
                  <a:lnTo>
                    <a:pt x="1172075" y="842670"/>
                  </a:lnTo>
                  <a:lnTo>
                    <a:pt x="1133610" y="867852"/>
                  </a:lnTo>
                  <a:lnTo>
                    <a:pt x="1094027" y="892194"/>
                  </a:lnTo>
                  <a:lnTo>
                    <a:pt x="1053356" y="915675"/>
                  </a:lnTo>
                  <a:lnTo>
                    <a:pt x="1011625" y="938274"/>
                  </a:lnTo>
                  <a:lnTo>
                    <a:pt x="968865" y="959971"/>
                  </a:lnTo>
                  <a:lnTo>
                    <a:pt x="925105" y="980745"/>
                  </a:lnTo>
                  <a:lnTo>
                    <a:pt x="880374" y="1000576"/>
                  </a:lnTo>
                  <a:lnTo>
                    <a:pt x="834703" y="1019443"/>
                  </a:lnTo>
                  <a:lnTo>
                    <a:pt x="788119" y="1037325"/>
                  </a:lnTo>
                  <a:lnTo>
                    <a:pt x="740653" y="1054203"/>
                  </a:lnTo>
                  <a:lnTo>
                    <a:pt x="692335" y="1070056"/>
                  </a:lnTo>
                  <a:lnTo>
                    <a:pt x="643193" y="1084862"/>
                  </a:lnTo>
                  <a:lnTo>
                    <a:pt x="593257" y="1098602"/>
                  </a:lnTo>
                  <a:lnTo>
                    <a:pt x="542557" y="1111255"/>
                  </a:lnTo>
                  <a:lnTo>
                    <a:pt x="491122" y="1122800"/>
                  </a:lnTo>
                  <a:lnTo>
                    <a:pt x="438981" y="1133218"/>
                  </a:lnTo>
                  <a:lnTo>
                    <a:pt x="386165" y="1142486"/>
                  </a:lnTo>
                  <a:lnTo>
                    <a:pt x="332702" y="1150586"/>
                  </a:lnTo>
                  <a:lnTo>
                    <a:pt x="278622" y="1157495"/>
                  </a:lnTo>
                  <a:lnTo>
                    <a:pt x="223955" y="1163195"/>
                  </a:lnTo>
                  <a:lnTo>
                    <a:pt x="168730" y="1167664"/>
                  </a:lnTo>
                  <a:lnTo>
                    <a:pt x="112976" y="1170881"/>
                  </a:lnTo>
                  <a:lnTo>
                    <a:pt x="56722" y="1172826"/>
                  </a:lnTo>
                  <a:lnTo>
                    <a:pt x="0" y="1173480"/>
                  </a:lnTo>
                  <a:lnTo>
                    <a:pt x="293370" y="1173480"/>
                  </a:lnTo>
                  <a:lnTo>
                    <a:pt x="350092" y="1172826"/>
                  </a:lnTo>
                  <a:lnTo>
                    <a:pt x="406346" y="1170881"/>
                  </a:lnTo>
                  <a:lnTo>
                    <a:pt x="462100" y="1167664"/>
                  </a:lnTo>
                  <a:lnTo>
                    <a:pt x="517325" y="1163195"/>
                  </a:lnTo>
                  <a:lnTo>
                    <a:pt x="571992" y="1157495"/>
                  </a:lnTo>
                  <a:lnTo>
                    <a:pt x="626072" y="1150586"/>
                  </a:lnTo>
                  <a:lnTo>
                    <a:pt x="679535" y="1142486"/>
                  </a:lnTo>
                  <a:lnTo>
                    <a:pt x="732351" y="1133218"/>
                  </a:lnTo>
                  <a:lnTo>
                    <a:pt x="784492" y="1122800"/>
                  </a:lnTo>
                  <a:lnTo>
                    <a:pt x="835927" y="1111255"/>
                  </a:lnTo>
                  <a:lnTo>
                    <a:pt x="886627" y="1098602"/>
                  </a:lnTo>
                  <a:lnTo>
                    <a:pt x="936563" y="1084862"/>
                  </a:lnTo>
                  <a:lnTo>
                    <a:pt x="985705" y="1070056"/>
                  </a:lnTo>
                  <a:lnTo>
                    <a:pt x="1034023" y="1054203"/>
                  </a:lnTo>
                  <a:lnTo>
                    <a:pt x="1081489" y="1037325"/>
                  </a:lnTo>
                  <a:lnTo>
                    <a:pt x="1128073" y="1019443"/>
                  </a:lnTo>
                  <a:lnTo>
                    <a:pt x="1173744" y="1000576"/>
                  </a:lnTo>
                  <a:lnTo>
                    <a:pt x="1218475" y="980745"/>
                  </a:lnTo>
                  <a:lnTo>
                    <a:pt x="1262235" y="959971"/>
                  </a:lnTo>
                  <a:lnTo>
                    <a:pt x="1304995" y="938274"/>
                  </a:lnTo>
                  <a:lnTo>
                    <a:pt x="1346726" y="915675"/>
                  </a:lnTo>
                  <a:lnTo>
                    <a:pt x="1387397" y="892194"/>
                  </a:lnTo>
                  <a:lnTo>
                    <a:pt x="1426980" y="867852"/>
                  </a:lnTo>
                  <a:lnTo>
                    <a:pt x="1465445" y="842670"/>
                  </a:lnTo>
                  <a:lnTo>
                    <a:pt x="1502762" y="816667"/>
                  </a:lnTo>
                  <a:lnTo>
                    <a:pt x="1538902" y="789866"/>
                  </a:lnTo>
                  <a:lnTo>
                    <a:pt x="1573836" y="762285"/>
                  </a:lnTo>
                  <a:lnTo>
                    <a:pt x="1607534" y="733945"/>
                  </a:lnTo>
                  <a:lnTo>
                    <a:pt x="1639967" y="704868"/>
                  </a:lnTo>
                  <a:lnTo>
                    <a:pt x="1671105" y="675074"/>
                  </a:lnTo>
                  <a:lnTo>
                    <a:pt x="1700919" y="644583"/>
                  </a:lnTo>
                  <a:lnTo>
                    <a:pt x="1729379" y="613415"/>
                  </a:lnTo>
                  <a:lnTo>
                    <a:pt x="1756455" y="581592"/>
                  </a:lnTo>
                  <a:lnTo>
                    <a:pt x="1782119" y="549133"/>
                  </a:lnTo>
                  <a:lnTo>
                    <a:pt x="1806341" y="516060"/>
                  </a:lnTo>
                  <a:lnTo>
                    <a:pt x="1829091" y="482393"/>
                  </a:lnTo>
                  <a:lnTo>
                    <a:pt x="1850341" y="448152"/>
                  </a:lnTo>
                  <a:lnTo>
                    <a:pt x="1870059" y="413358"/>
                  </a:lnTo>
                  <a:lnTo>
                    <a:pt x="1888218" y="378032"/>
                  </a:lnTo>
                  <a:lnTo>
                    <a:pt x="1904786" y="342194"/>
                  </a:lnTo>
                  <a:lnTo>
                    <a:pt x="1919736" y="305864"/>
                  </a:lnTo>
                  <a:lnTo>
                    <a:pt x="1933038" y="269063"/>
                  </a:lnTo>
                  <a:lnTo>
                    <a:pt x="1944662" y="231812"/>
                  </a:lnTo>
                  <a:lnTo>
                    <a:pt x="1954578" y="194132"/>
                  </a:lnTo>
                  <a:lnTo>
                    <a:pt x="1962757" y="156042"/>
                  </a:lnTo>
                  <a:lnTo>
                    <a:pt x="1969170" y="117563"/>
                  </a:lnTo>
                  <a:lnTo>
                    <a:pt x="1973787" y="78716"/>
                  </a:lnTo>
                  <a:lnTo>
                    <a:pt x="1976579" y="39521"/>
                  </a:lnTo>
                  <a:lnTo>
                    <a:pt x="1977516" y="0"/>
                  </a:lnTo>
                  <a:close/>
                </a:path>
              </a:pathLst>
            </a:custGeom>
            <a:solidFill>
              <a:srgbClr val="ACB6B0"/>
            </a:solidFill>
          </p:spPr>
          <p:txBody>
            <a:bodyPr wrap="square" lIns="0" tIns="0" rIns="0" bIns="0" rtlCol="0"/>
            <a:lstStyle/>
            <a:p>
              <a:endParaRPr/>
            </a:p>
          </p:txBody>
        </p:sp>
        <p:sp>
          <p:nvSpPr>
            <p:cNvPr id="29" name="object 29"/>
            <p:cNvSpPr/>
            <p:nvPr/>
          </p:nvSpPr>
          <p:spPr>
            <a:xfrm>
              <a:off x="1704720" y="4136897"/>
              <a:ext cx="3755390" cy="1173480"/>
            </a:xfrm>
            <a:custGeom>
              <a:avLst/>
              <a:gdLst/>
              <a:ahLst/>
              <a:cxnLst/>
              <a:rect l="l" t="t" r="r" b="b"/>
              <a:pathLst>
                <a:path w="3755390" h="1173479">
                  <a:moveTo>
                    <a:pt x="1777492" y="1173480"/>
                  </a:moveTo>
                  <a:lnTo>
                    <a:pt x="1834214" y="1172826"/>
                  </a:lnTo>
                  <a:lnTo>
                    <a:pt x="1890468" y="1170881"/>
                  </a:lnTo>
                  <a:lnTo>
                    <a:pt x="1946222" y="1167664"/>
                  </a:lnTo>
                  <a:lnTo>
                    <a:pt x="2001447" y="1163195"/>
                  </a:lnTo>
                  <a:lnTo>
                    <a:pt x="2056114" y="1157495"/>
                  </a:lnTo>
                  <a:lnTo>
                    <a:pt x="2110194" y="1150586"/>
                  </a:lnTo>
                  <a:lnTo>
                    <a:pt x="2163657" y="1142486"/>
                  </a:lnTo>
                  <a:lnTo>
                    <a:pt x="2216473" y="1133218"/>
                  </a:lnTo>
                  <a:lnTo>
                    <a:pt x="2268614" y="1122800"/>
                  </a:lnTo>
                  <a:lnTo>
                    <a:pt x="2320049" y="1111255"/>
                  </a:lnTo>
                  <a:lnTo>
                    <a:pt x="2370749" y="1098602"/>
                  </a:lnTo>
                  <a:lnTo>
                    <a:pt x="2420685" y="1084862"/>
                  </a:lnTo>
                  <a:lnTo>
                    <a:pt x="2469827" y="1070056"/>
                  </a:lnTo>
                  <a:lnTo>
                    <a:pt x="2518145" y="1054203"/>
                  </a:lnTo>
                  <a:lnTo>
                    <a:pt x="2565611" y="1037325"/>
                  </a:lnTo>
                  <a:lnTo>
                    <a:pt x="2612195" y="1019443"/>
                  </a:lnTo>
                  <a:lnTo>
                    <a:pt x="2657866" y="1000576"/>
                  </a:lnTo>
                  <a:lnTo>
                    <a:pt x="2702597" y="980745"/>
                  </a:lnTo>
                  <a:lnTo>
                    <a:pt x="2746357" y="959971"/>
                  </a:lnTo>
                  <a:lnTo>
                    <a:pt x="2789117" y="938274"/>
                  </a:lnTo>
                  <a:lnTo>
                    <a:pt x="2830848" y="915675"/>
                  </a:lnTo>
                  <a:lnTo>
                    <a:pt x="2871519" y="892194"/>
                  </a:lnTo>
                  <a:lnTo>
                    <a:pt x="2911102" y="867852"/>
                  </a:lnTo>
                  <a:lnTo>
                    <a:pt x="2949567" y="842670"/>
                  </a:lnTo>
                  <a:lnTo>
                    <a:pt x="2986884" y="816667"/>
                  </a:lnTo>
                  <a:lnTo>
                    <a:pt x="3023024" y="789866"/>
                  </a:lnTo>
                  <a:lnTo>
                    <a:pt x="3057958" y="762285"/>
                  </a:lnTo>
                  <a:lnTo>
                    <a:pt x="3091656" y="733945"/>
                  </a:lnTo>
                  <a:lnTo>
                    <a:pt x="3124089" y="704868"/>
                  </a:lnTo>
                  <a:lnTo>
                    <a:pt x="3155227" y="675074"/>
                  </a:lnTo>
                  <a:lnTo>
                    <a:pt x="3185041" y="644583"/>
                  </a:lnTo>
                  <a:lnTo>
                    <a:pt x="3213501" y="613415"/>
                  </a:lnTo>
                  <a:lnTo>
                    <a:pt x="3240577" y="581592"/>
                  </a:lnTo>
                  <a:lnTo>
                    <a:pt x="3266241" y="549133"/>
                  </a:lnTo>
                  <a:lnTo>
                    <a:pt x="3290463" y="516060"/>
                  </a:lnTo>
                  <a:lnTo>
                    <a:pt x="3313213" y="482393"/>
                  </a:lnTo>
                  <a:lnTo>
                    <a:pt x="3334463" y="448152"/>
                  </a:lnTo>
                  <a:lnTo>
                    <a:pt x="3354181" y="413358"/>
                  </a:lnTo>
                  <a:lnTo>
                    <a:pt x="3372340" y="378032"/>
                  </a:lnTo>
                  <a:lnTo>
                    <a:pt x="3388908" y="342194"/>
                  </a:lnTo>
                  <a:lnTo>
                    <a:pt x="3403858" y="305864"/>
                  </a:lnTo>
                  <a:lnTo>
                    <a:pt x="3417160" y="269063"/>
                  </a:lnTo>
                  <a:lnTo>
                    <a:pt x="3428784" y="231812"/>
                  </a:lnTo>
                  <a:lnTo>
                    <a:pt x="3438700" y="194132"/>
                  </a:lnTo>
                  <a:lnTo>
                    <a:pt x="3446879" y="156042"/>
                  </a:lnTo>
                  <a:lnTo>
                    <a:pt x="3453292" y="117563"/>
                  </a:lnTo>
                  <a:lnTo>
                    <a:pt x="3457909" y="78716"/>
                  </a:lnTo>
                  <a:lnTo>
                    <a:pt x="3460701" y="39521"/>
                  </a:lnTo>
                  <a:lnTo>
                    <a:pt x="3461639" y="0"/>
                  </a:lnTo>
                  <a:lnTo>
                    <a:pt x="3755008" y="0"/>
                  </a:lnTo>
                  <a:lnTo>
                    <a:pt x="3754071" y="39521"/>
                  </a:lnTo>
                  <a:lnTo>
                    <a:pt x="3751279" y="78716"/>
                  </a:lnTo>
                  <a:lnTo>
                    <a:pt x="3746662" y="117563"/>
                  </a:lnTo>
                  <a:lnTo>
                    <a:pt x="3740249" y="156042"/>
                  </a:lnTo>
                  <a:lnTo>
                    <a:pt x="3732070" y="194132"/>
                  </a:lnTo>
                  <a:lnTo>
                    <a:pt x="3722154" y="231812"/>
                  </a:lnTo>
                  <a:lnTo>
                    <a:pt x="3710530" y="269063"/>
                  </a:lnTo>
                  <a:lnTo>
                    <a:pt x="3697228" y="305864"/>
                  </a:lnTo>
                  <a:lnTo>
                    <a:pt x="3682278" y="342194"/>
                  </a:lnTo>
                  <a:lnTo>
                    <a:pt x="3665710" y="378032"/>
                  </a:lnTo>
                  <a:lnTo>
                    <a:pt x="3647551" y="413358"/>
                  </a:lnTo>
                  <a:lnTo>
                    <a:pt x="3627833" y="448152"/>
                  </a:lnTo>
                  <a:lnTo>
                    <a:pt x="3606583" y="482393"/>
                  </a:lnTo>
                  <a:lnTo>
                    <a:pt x="3583833" y="516060"/>
                  </a:lnTo>
                  <a:lnTo>
                    <a:pt x="3559611" y="549133"/>
                  </a:lnTo>
                  <a:lnTo>
                    <a:pt x="3533947" y="581592"/>
                  </a:lnTo>
                  <a:lnTo>
                    <a:pt x="3506871" y="613415"/>
                  </a:lnTo>
                  <a:lnTo>
                    <a:pt x="3478411" y="644583"/>
                  </a:lnTo>
                  <a:lnTo>
                    <a:pt x="3448597" y="675074"/>
                  </a:lnTo>
                  <a:lnTo>
                    <a:pt x="3417459" y="704868"/>
                  </a:lnTo>
                  <a:lnTo>
                    <a:pt x="3385026" y="733945"/>
                  </a:lnTo>
                  <a:lnTo>
                    <a:pt x="3351328" y="762285"/>
                  </a:lnTo>
                  <a:lnTo>
                    <a:pt x="3316394" y="789866"/>
                  </a:lnTo>
                  <a:lnTo>
                    <a:pt x="3280254" y="816667"/>
                  </a:lnTo>
                  <a:lnTo>
                    <a:pt x="3242937" y="842670"/>
                  </a:lnTo>
                  <a:lnTo>
                    <a:pt x="3204472" y="867852"/>
                  </a:lnTo>
                  <a:lnTo>
                    <a:pt x="3164889" y="892194"/>
                  </a:lnTo>
                  <a:lnTo>
                    <a:pt x="3124218" y="915675"/>
                  </a:lnTo>
                  <a:lnTo>
                    <a:pt x="3082487" y="938274"/>
                  </a:lnTo>
                  <a:lnTo>
                    <a:pt x="3039727" y="959971"/>
                  </a:lnTo>
                  <a:lnTo>
                    <a:pt x="2995967" y="980745"/>
                  </a:lnTo>
                  <a:lnTo>
                    <a:pt x="2951236" y="1000576"/>
                  </a:lnTo>
                  <a:lnTo>
                    <a:pt x="2905565" y="1019443"/>
                  </a:lnTo>
                  <a:lnTo>
                    <a:pt x="2858981" y="1037325"/>
                  </a:lnTo>
                  <a:lnTo>
                    <a:pt x="2811515" y="1054203"/>
                  </a:lnTo>
                  <a:lnTo>
                    <a:pt x="2763197" y="1070056"/>
                  </a:lnTo>
                  <a:lnTo>
                    <a:pt x="2714055" y="1084862"/>
                  </a:lnTo>
                  <a:lnTo>
                    <a:pt x="2664119" y="1098602"/>
                  </a:lnTo>
                  <a:lnTo>
                    <a:pt x="2613419" y="1111255"/>
                  </a:lnTo>
                  <a:lnTo>
                    <a:pt x="2561984" y="1122800"/>
                  </a:lnTo>
                  <a:lnTo>
                    <a:pt x="2509843" y="1133218"/>
                  </a:lnTo>
                  <a:lnTo>
                    <a:pt x="2457027" y="1142486"/>
                  </a:lnTo>
                  <a:lnTo>
                    <a:pt x="2403564" y="1150586"/>
                  </a:lnTo>
                  <a:lnTo>
                    <a:pt x="2349484" y="1157495"/>
                  </a:lnTo>
                  <a:lnTo>
                    <a:pt x="2294817" y="1163195"/>
                  </a:lnTo>
                  <a:lnTo>
                    <a:pt x="2239592" y="1167664"/>
                  </a:lnTo>
                  <a:lnTo>
                    <a:pt x="2183838" y="1170881"/>
                  </a:lnTo>
                  <a:lnTo>
                    <a:pt x="2127584" y="1172826"/>
                  </a:lnTo>
                  <a:lnTo>
                    <a:pt x="2070862" y="1173480"/>
                  </a:lnTo>
                  <a:lnTo>
                    <a:pt x="1777492" y="1173480"/>
                  </a:lnTo>
                  <a:lnTo>
                    <a:pt x="1721469" y="1172837"/>
                  </a:lnTo>
                  <a:lnTo>
                    <a:pt x="1665827" y="1170920"/>
                  </a:lnTo>
                  <a:lnTo>
                    <a:pt x="1610599" y="1167747"/>
                  </a:lnTo>
                  <a:lnTo>
                    <a:pt x="1555818" y="1163335"/>
                  </a:lnTo>
                  <a:lnTo>
                    <a:pt x="1501518" y="1157704"/>
                  </a:lnTo>
                  <a:lnTo>
                    <a:pt x="1447732" y="1150870"/>
                  </a:lnTo>
                  <a:lnTo>
                    <a:pt x="1394492" y="1142852"/>
                  </a:lnTo>
                  <a:lnTo>
                    <a:pt x="1341832" y="1133667"/>
                  </a:lnTo>
                  <a:lnTo>
                    <a:pt x="1289786" y="1123333"/>
                  </a:lnTo>
                  <a:lnTo>
                    <a:pt x="1238386" y="1111869"/>
                  </a:lnTo>
                  <a:lnTo>
                    <a:pt x="1187665" y="1099292"/>
                  </a:lnTo>
                  <a:lnTo>
                    <a:pt x="1137658" y="1085620"/>
                  </a:lnTo>
                  <a:lnTo>
                    <a:pt x="1088396" y="1070872"/>
                  </a:lnTo>
                  <a:lnTo>
                    <a:pt x="1039913" y="1055064"/>
                  </a:lnTo>
                  <a:lnTo>
                    <a:pt x="992243" y="1038215"/>
                  </a:lnTo>
                  <a:lnTo>
                    <a:pt x="945419" y="1020342"/>
                  </a:lnTo>
                  <a:lnTo>
                    <a:pt x="899473" y="1001465"/>
                  </a:lnTo>
                  <a:lnTo>
                    <a:pt x="854439" y="981600"/>
                  </a:lnTo>
                  <a:lnTo>
                    <a:pt x="810350" y="960765"/>
                  </a:lnTo>
                  <a:lnTo>
                    <a:pt x="767239" y="938979"/>
                  </a:lnTo>
                  <a:lnTo>
                    <a:pt x="725140" y="916259"/>
                  </a:lnTo>
                  <a:lnTo>
                    <a:pt x="684086" y="892623"/>
                  </a:lnTo>
                  <a:lnTo>
                    <a:pt x="644109" y="868090"/>
                  </a:lnTo>
                  <a:lnTo>
                    <a:pt x="605243" y="842676"/>
                  </a:lnTo>
                  <a:lnTo>
                    <a:pt x="567522" y="816401"/>
                  </a:lnTo>
                  <a:lnTo>
                    <a:pt x="530978" y="789281"/>
                  </a:lnTo>
                  <a:lnTo>
                    <a:pt x="495645" y="761335"/>
                  </a:lnTo>
                  <a:lnTo>
                    <a:pt x="461556" y="732581"/>
                  </a:lnTo>
                  <a:lnTo>
                    <a:pt x="428744" y="703037"/>
                  </a:lnTo>
                  <a:lnTo>
                    <a:pt x="397242" y="672719"/>
                  </a:lnTo>
                  <a:lnTo>
                    <a:pt x="367083" y="641648"/>
                  </a:lnTo>
                  <a:lnTo>
                    <a:pt x="338301" y="609839"/>
                  </a:lnTo>
                  <a:lnTo>
                    <a:pt x="310928" y="577312"/>
                  </a:lnTo>
                  <a:lnTo>
                    <a:pt x="284999" y="544084"/>
                  </a:lnTo>
                  <a:lnTo>
                    <a:pt x="260546" y="510173"/>
                  </a:lnTo>
                  <a:lnTo>
                    <a:pt x="237602" y="475598"/>
                  </a:lnTo>
                  <a:lnTo>
                    <a:pt x="216201" y="440375"/>
                  </a:lnTo>
                  <a:lnTo>
                    <a:pt x="196375" y="404522"/>
                  </a:lnTo>
                  <a:lnTo>
                    <a:pt x="178158" y="368059"/>
                  </a:lnTo>
                  <a:lnTo>
                    <a:pt x="161584" y="331002"/>
                  </a:lnTo>
                  <a:lnTo>
                    <a:pt x="146685" y="293369"/>
                  </a:lnTo>
                  <a:lnTo>
                    <a:pt x="0" y="293369"/>
                  </a:lnTo>
                  <a:lnTo>
                    <a:pt x="239903" y="0"/>
                  </a:lnTo>
                  <a:lnTo>
                    <a:pt x="586740" y="293369"/>
                  </a:lnTo>
                  <a:lnTo>
                    <a:pt x="440055" y="293369"/>
                  </a:lnTo>
                  <a:lnTo>
                    <a:pt x="455001" y="331105"/>
                  </a:lnTo>
                  <a:lnTo>
                    <a:pt x="471643" y="368278"/>
                  </a:lnTo>
                  <a:lnTo>
                    <a:pt x="489950" y="404871"/>
                  </a:lnTo>
                  <a:lnTo>
                    <a:pt x="509887" y="440862"/>
                  </a:lnTo>
                  <a:lnTo>
                    <a:pt x="531422" y="476234"/>
                  </a:lnTo>
                  <a:lnTo>
                    <a:pt x="554523" y="510967"/>
                  </a:lnTo>
                  <a:lnTo>
                    <a:pt x="579156" y="545041"/>
                  </a:lnTo>
                  <a:lnTo>
                    <a:pt x="605289" y="578436"/>
                  </a:lnTo>
                  <a:lnTo>
                    <a:pt x="632889" y="611135"/>
                  </a:lnTo>
                  <a:lnTo>
                    <a:pt x="661924" y="643117"/>
                  </a:lnTo>
                  <a:lnTo>
                    <a:pt x="692359" y="674363"/>
                  </a:lnTo>
                  <a:lnTo>
                    <a:pt x="724163" y="704853"/>
                  </a:lnTo>
                  <a:lnTo>
                    <a:pt x="757303" y="734569"/>
                  </a:lnTo>
                  <a:lnTo>
                    <a:pt x="791747" y="763490"/>
                  </a:lnTo>
                  <a:lnTo>
                    <a:pt x="827460" y="791598"/>
                  </a:lnTo>
                  <a:lnTo>
                    <a:pt x="864411" y="818873"/>
                  </a:lnTo>
                  <a:lnTo>
                    <a:pt x="902566" y="845296"/>
                  </a:lnTo>
                  <a:lnTo>
                    <a:pt x="941894" y="870848"/>
                  </a:lnTo>
                  <a:lnTo>
                    <a:pt x="982360" y="895508"/>
                  </a:lnTo>
                  <a:lnTo>
                    <a:pt x="1023933" y="919258"/>
                  </a:lnTo>
                  <a:lnTo>
                    <a:pt x="1066580" y="942079"/>
                  </a:lnTo>
                  <a:lnTo>
                    <a:pt x="1110267" y="963950"/>
                  </a:lnTo>
                  <a:lnTo>
                    <a:pt x="1154962" y="984854"/>
                  </a:lnTo>
                  <a:lnTo>
                    <a:pt x="1200632" y="1004769"/>
                  </a:lnTo>
                  <a:lnTo>
                    <a:pt x="1247245" y="1023677"/>
                  </a:lnTo>
                  <a:lnTo>
                    <a:pt x="1294767" y="1041559"/>
                  </a:lnTo>
                  <a:lnTo>
                    <a:pt x="1343166" y="1058396"/>
                  </a:lnTo>
                  <a:lnTo>
                    <a:pt x="1392410" y="1074167"/>
                  </a:lnTo>
                  <a:lnTo>
                    <a:pt x="1442464" y="1088853"/>
                  </a:lnTo>
                  <a:lnTo>
                    <a:pt x="1493297" y="1102436"/>
                  </a:lnTo>
                  <a:lnTo>
                    <a:pt x="1544875" y="1114895"/>
                  </a:lnTo>
                  <a:lnTo>
                    <a:pt x="1597167" y="1126212"/>
                  </a:lnTo>
                  <a:lnTo>
                    <a:pt x="1650138" y="1136367"/>
                  </a:lnTo>
                  <a:lnTo>
                    <a:pt x="1703757" y="1145340"/>
                  </a:lnTo>
                  <a:lnTo>
                    <a:pt x="1757990" y="1153113"/>
                  </a:lnTo>
                  <a:lnTo>
                    <a:pt x="1812805" y="1159666"/>
                  </a:lnTo>
                  <a:lnTo>
                    <a:pt x="1868169" y="1164980"/>
                  </a:lnTo>
                  <a:lnTo>
                    <a:pt x="1924050" y="1169035"/>
                  </a:lnTo>
                </a:path>
              </a:pathLst>
            </a:custGeom>
            <a:ln w="38159">
              <a:solidFill>
                <a:srgbClr val="FFFFFF"/>
              </a:solidFill>
            </a:ln>
          </p:spPr>
          <p:txBody>
            <a:bodyPr wrap="square" lIns="0" tIns="0" rIns="0" bIns="0" rtlCol="0"/>
            <a:lstStyle/>
            <a:p>
              <a:endParaRPr/>
            </a:p>
          </p:txBody>
        </p:sp>
      </p:grpSp>
      <p:sp>
        <p:nvSpPr>
          <p:cNvPr id="30" name="object 30"/>
          <p:cNvSpPr txBox="1"/>
          <p:nvPr/>
        </p:nvSpPr>
        <p:spPr>
          <a:xfrm>
            <a:off x="3109976" y="4722621"/>
            <a:ext cx="11918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Withdrawals</a:t>
            </a:r>
            <a:endParaRPr sz="1800">
              <a:latin typeface="Calibri"/>
              <a:cs typeface="Calibri"/>
            </a:endParaRPr>
          </a:p>
        </p:txBody>
      </p:sp>
      <p:sp>
        <p:nvSpPr>
          <p:cNvPr id="31" name="object 31"/>
          <p:cNvSpPr txBox="1"/>
          <p:nvPr/>
        </p:nvSpPr>
        <p:spPr>
          <a:xfrm>
            <a:off x="2562860" y="5481624"/>
            <a:ext cx="1828800" cy="330835"/>
          </a:xfrm>
          <a:prstGeom prst="rect">
            <a:avLst/>
          </a:prstGeom>
        </p:spPr>
        <p:txBody>
          <a:bodyPr vert="horz" wrap="square" lIns="0" tIns="12700" rIns="0" bIns="0" rtlCol="0">
            <a:spAutoFit/>
          </a:bodyPr>
          <a:lstStyle/>
          <a:p>
            <a:pPr marL="12700">
              <a:lnSpc>
                <a:spcPct val="100000"/>
              </a:lnSpc>
              <a:spcBef>
                <a:spcPts val="100"/>
              </a:spcBef>
            </a:pPr>
            <a:r>
              <a:rPr sz="2000" b="1" spc="-10" dirty="0">
                <a:solidFill>
                  <a:srgbClr val="FF0000"/>
                </a:solidFill>
                <a:latin typeface="Calibri"/>
                <a:cs typeface="Calibri"/>
              </a:rPr>
              <a:t>Interest</a:t>
            </a:r>
            <a:r>
              <a:rPr sz="2000" b="1" spc="-80" dirty="0">
                <a:solidFill>
                  <a:srgbClr val="FF0000"/>
                </a:solidFill>
                <a:latin typeface="Calibri"/>
                <a:cs typeface="Calibri"/>
              </a:rPr>
              <a:t> </a:t>
            </a:r>
            <a:r>
              <a:rPr sz="2000" b="1" spc="-10" dirty="0">
                <a:solidFill>
                  <a:srgbClr val="FF0000"/>
                </a:solidFill>
                <a:latin typeface="Calibri"/>
                <a:cs typeface="Calibri"/>
              </a:rPr>
              <a:t>Payment</a:t>
            </a:r>
            <a:endParaRPr sz="2000">
              <a:latin typeface="Calibri"/>
              <a:cs typeface="Calibri"/>
            </a:endParaRPr>
          </a:p>
        </p:txBody>
      </p:sp>
      <p:pic>
        <p:nvPicPr>
          <p:cNvPr id="32" name="object 32"/>
          <p:cNvPicPr/>
          <p:nvPr/>
        </p:nvPicPr>
        <p:blipFill>
          <a:blip r:embed="rId7" cstate="print"/>
          <a:stretch>
            <a:fillRect/>
          </a:stretch>
        </p:blipFill>
        <p:spPr>
          <a:xfrm>
            <a:off x="5097779" y="2481072"/>
            <a:ext cx="1094231" cy="818388"/>
          </a:xfrm>
          <a:prstGeom prst="rect">
            <a:avLst/>
          </a:prstGeom>
        </p:spPr>
      </p:pic>
      <p:sp>
        <p:nvSpPr>
          <p:cNvPr id="33" name="object 33"/>
          <p:cNvSpPr txBox="1"/>
          <p:nvPr/>
        </p:nvSpPr>
        <p:spPr>
          <a:xfrm>
            <a:off x="5052440" y="3272154"/>
            <a:ext cx="1251585" cy="574040"/>
          </a:xfrm>
          <a:prstGeom prst="rect">
            <a:avLst/>
          </a:prstGeom>
        </p:spPr>
        <p:txBody>
          <a:bodyPr vert="horz" wrap="square" lIns="0" tIns="12700" rIns="0" bIns="0" rtlCol="0">
            <a:spAutoFit/>
          </a:bodyPr>
          <a:lstStyle/>
          <a:p>
            <a:pPr marL="326390" marR="5080" indent="-314325">
              <a:lnSpc>
                <a:spcPct val="100000"/>
              </a:lnSpc>
              <a:spcBef>
                <a:spcPts val="100"/>
              </a:spcBef>
            </a:pPr>
            <a:r>
              <a:rPr sz="1800" spc="-10" dirty="0">
                <a:latin typeface="Calibri"/>
                <a:cs typeface="Calibri"/>
              </a:rPr>
              <a:t>Conventional </a:t>
            </a:r>
            <a:r>
              <a:rPr sz="1800" spc="-20" dirty="0">
                <a:latin typeface="Calibri"/>
                <a:cs typeface="Calibri"/>
              </a:rPr>
              <a:t>Bank</a:t>
            </a:r>
            <a:endParaRPr sz="1800">
              <a:latin typeface="Calibri"/>
              <a:cs typeface="Calibri"/>
            </a:endParaRPr>
          </a:p>
        </p:txBody>
      </p:sp>
      <p:grpSp>
        <p:nvGrpSpPr>
          <p:cNvPr id="34" name="object 34"/>
          <p:cNvGrpSpPr/>
          <p:nvPr/>
        </p:nvGrpSpPr>
        <p:grpSpPr>
          <a:xfrm>
            <a:off x="-253" y="6632192"/>
            <a:ext cx="12198985" cy="226060"/>
            <a:chOff x="-253" y="6632192"/>
            <a:chExt cx="12198985" cy="226060"/>
          </a:xfrm>
        </p:grpSpPr>
        <p:sp>
          <p:nvSpPr>
            <p:cNvPr id="35" name="object 35"/>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36" name="object 36"/>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37" name="object 37"/>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38" name="object 38"/>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sp>
        <p:nvSpPr>
          <p:cNvPr id="39" name="object 39"/>
          <p:cNvSpPr txBox="1">
            <a:spLocks noGrp="1"/>
          </p:cNvSpPr>
          <p:nvPr>
            <p:ph type="title"/>
          </p:nvPr>
        </p:nvSpPr>
        <p:spPr>
          <a:xfrm>
            <a:off x="337058" y="340232"/>
            <a:ext cx="10151821" cy="844462"/>
          </a:xfrm>
          <a:prstGeom prst="rect">
            <a:avLst/>
          </a:prstGeom>
        </p:spPr>
        <p:txBody>
          <a:bodyPr vert="horz" wrap="square" lIns="0" tIns="379095" rIns="0" bIns="0" rtlCol="0">
            <a:spAutoFit/>
          </a:bodyPr>
          <a:lstStyle/>
          <a:p>
            <a:pPr marL="12700" algn="ctr">
              <a:spcBef>
                <a:spcPts val="95"/>
              </a:spcBef>
            </a:pPr>
            <a:r>
              <a:rPr sz="2800" u="none" dirty="0"/>
              <a:t>Overview of a conventional bank’s main functions</a:t>
            </a:r>
            <a:endParaRPr sz="2800" u="none"/>
          </a:p>
        </p:txBody>
      </p:sp>
      <p:grpSp>
        <p:nvGrpSpPr>
          <p:cNvPr id="40" name="object 40"/>
          <p:cNvGrpSpPr/>
          <p:nvPr/>
        </p:nvGrpSpPr>
        <p:grpSpPr>
          <a:xfrm>
            <a:off x="-6350" y="-6350"/>
            <a:ext cx="12200255" cy="1576070"/>
            <a:chOff x="-6350" y="-6350"/>
            <a:chExt cx="12200255" cy="1576070"/>
          </a:xfrm>
        </p:grpSpPr>
        <p:pic>
          <p:nvPicPr>
            <p:cNvPr id="41" name="object 41"/>
            <p:cNvPicPr/>
            <p:nvPr/>
          </p:nvPicPr>
          <p:blipFill>
            <a:blip r:embed="rId8" cstate="print"/>
            <a:stretch>
              <a:fillRect/>
            </a:stretch>
          </p:blipFill>
          <p:spPr>
            <a:xfrm>
              <a:off x="10782299" y="518159"/>
              <a:ext cx="1368552" cy="1051560"/>
            </a:xfrm>
            <a:prstGeom prst="rect">
              <a:avLst/>
            </a:prstGeom>
          </p:spPr>
        </p:pic>
        <p:sp>
          <p:nvSpPr>
            <p:cNvPr id="42" name="object 42"/>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43" name="object 43"/>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sp>
          <p:nvSpPr>
            <p:cNvPr id="44" name="object 44"/>
            <p:cNvSpPr/>
            <p:nvPr/>
          </p:nvSpPr>
          <p:spPr>
            <a:xfrm>
              <a:off x="904494" y="1259586"/>
              <a:ext cx="9319260" cy="14604"/>
            </a:xfrm>
            <a:custGeom>
              <a:avLst/>
              <a:gdLst/>
              <a:ahLst/>
              <a:cxnLst/>
              <a:rect l="l" t="t" r="r" b="b"/>
              <a:pathLst>
                <a:path w="9319260" h="14605">
                  <a:moveTo>
                    <a:pt x="0" y="0"/>
                  </a:moveTo>
                  <a:lnTo>
                    <a:pt x="9319006" y="14477"/>
                  </a:lnTo>
                </a:path>
              </a:pathLst>
            </a:custGeom>
            <a:ln w="28575">
              <a:solidFill>
                <a:srgbClr val="000000"/>
              </a:solidFill>
            </a:ln>
          </p:spPr>
          <p:txBody>
            <a:bodyPr wrap="square" lIns="0" tIns="0" rIns="0" bIns="0" rtlCol="0"/>
            <a:lstStyle/>
            <a:p>
              <a:endParaRPr/>
            </a:p>
          </p:txBody>
        </p:sp>
      </p:grpSp>
      <p:sp>
        <p:nvSpPr>
          <p:cNvPr id="45" name="object 45"/>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54000" y="541020"/>
            <a:ext cx="12446000" cy="6316980"/>
            <a:chOff x="-127000" y="542544"/>
            <a:chExt cx="12446000" cy="6316980"/>
          </a:xfrm>
        </p:grpSpPr>
        <p:sp>
          <p:nvSpPr>
            <p:cNvPr id="3" name="object 3"/>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sp>
          <p:nvSpPr>
            <p:cNvPr id="4" name="object 4"/>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pic>
          <p:nvPicPr>
            <p:cNvPr id="5" name="object 5"/>
            <p:cNvPicPr/>
            <p:nvPr/>
          </p:nvPicPr>
          <p:blipFill>
            <a:blip r:embed="rId2" cstate="print"/>
            <a:stretch>
              <a:fillRect/>
            </a:stretch>
          </p:blipFill>
          <p:spPr>
            <a:xfrm>
              <a:off x="1199388" y="2084832"/>
              <a:ext cx="1706118" cy="1706118"/>
            </a:xfrm>
            <a:prstGeom prst="rect">
              <a:avLst/>
            </a:prstGeom>
          </p:spPr>
        </p:pic>
      </p:grpSp>
      <p:sp>
        <p:nvSpPr>
          <p:cNvPr id="6" name="object 6"/>
          <p:cNvSpPr txBox="1"/>
          <p:nvPr/>
        </p:nvSpPr>
        <p:spPr>
          <a:xfrm>
            <a:off x="1546097" y="2637535"/>
            <a:ext cx="1014094" cy="577215"/>
          </a:xfrm>
          <a:prstGeom prst="rect">
            <a:avLst/>
          </a:prstGeom>
        </p:spPr>
        <p:txBody>
          <a:bodyPr vert="horz" wrap="square" lIns="0" tIns="9525" rIns="0" bIns="0" rtlCol="0">
            <a:spAutoFit/>
          </a:bodyPr>
          <a:lstStyle/>
          <a:p>
            <a:pPr marL="52069" marR="5080" indent="-40005">
              <a:lnSpc>
                <a:spcPct val="101099"/>
              </a:lnSpc>
              <a:spcBef>
                <a:spcPts val="75"/>
              </a:spcBef>
            </a:pPr>
            <a:r>
              <a:rPr sz="1800" spc="-10" dirty="0">
                <a:solidFill>
                  <a:srgbClr val="FFFFFF"/>
                </a:solidFill>
                <a:latin typeface="Calibri"/>
                <a:cs typeface="Calibri"/>
              </a:rPr>
              <a:t>Customer/ Depositor</a:t>
            </a:r>
            <a:endParaRPr sz="1800">
              <a:latin typeface="Calibri"/>
              <a:cs typeface="Calibri"/>
            </a:endParaRPr>
          </a:p>
        </p:txBody>
      </p:sp>
      <p:pic>
        <p:nvPicPr>
          <p:cNvPr id="7" name="object 7"/>
          <p:cNvPicPr/>
          <p:nvPr/>
        </p:nvPicPr>
        <p:blipFill>
          <a:blip r:embed="rId3" cstate="print"/>
          <a:stretch>
            <a:fillRect/>
          </a:stretch>
        </p:blipFill>
        <p:spPr>
          <a:xfrm>
            <a:off x="4986528" y="2090927"/>
            <a:ext cx="1692402" cy="1693926"/>
          </a:xfrm>
          <a:prstGeom prst="rect">
            <a:avLst/>
          </a:prstGeom>
        </p:spPr>
      </p:pic>
      <p:sp>
        <p:nvSpPr>
          <p:cNvPr id="8" name="object 8"/>
          <p:cNvSpPr txBox="1"/>
          <p:nvPr/>
        </p:nvSpPr>
        <p:spPr>
          <a:xfrm>
            <a:off x="5559552" y="2847594"/>
            <a:ext cx="546735" cy="228600"/>
          </a:xfrm>
          <a:prstGeom prst="rect">
            <a:avLst/>
          </a:prstGeom>
        </p:spPr>
        <p:txBody>
          <a:bodyPr vert="horz" wrap="square" lIns="0" tIns="0" rIns="0" bIns="0" rtlCol="0">
            <a:spAutoFit/>
          </a:bodyPr>
          <a:lstStyle/>
          <a:p>
            <a:pPr>
              <a:lnSpc>
                <a:spcPts val="1710"/>
              </a:lnSpc>
            </a:pPr>
            <a:r>
              <a:rPr sz="1800" spc="-10" dirty="0">
                <a:latin typeface="Calibri"/>
                <a:cs typeface="Calibri"/>
              </a:rPr>
              <a:t>Banks</a:t>
            </a:r>
            <a:endParaRPr sz="1800">
              <a:latin typeface="Calibri"/>
              <a:cs typeface="Calibri"/>
            </a:endParaRPr>
          </a:p>
        </p:txBody>
      </p:sp>
      <p:pic>
        <p:nvPicPr>
          <p:cNvPr id="9" name="object 9"/>
          <p:cNvPicPr/>
          <p:nvPr/>
        </p:nvPicPr>
        <p:blipFill>
          <a:blip r:embed="rId4" cstate="print"/>
          <a:stretch>
            <a:fillRect/>
          </a:stretch>
        </p:blipFill>
        <p:spPr>
          <a:xfrm>
            <a:off x="8788907" y="2084832"/>
            <a:ext cx="1704594" cy="1706118"/>
          </a:xfrm>
          <a:prstGeom prst="rect">
            <a:avLst/>
          </a:prstGeom>
        </p:spPr>
      </p:pic>
      <p:sp>
        <p:nvSpPr>
          <p:cNvPr id="10" name="object 10"/>
          <p:cNvSpPr txBox="1"/>
          <p:nvPr/>
        </p:nvSpPr>
        <p:spPr>
          <a:xfrm>
            <a:off x="9179432" y="2774696"/>
            <a:ext cx="92646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FFFFFF"/>
                </a:solidFill>
                <a:latin typeface="Calibri"/>
                <a:cs typeface="Calibri"/>
              </a:rPr>
              <a:t>Customer</a:t>
            </a:r>
            <a:endParaRPr sz="1800">
              <a:latin typeface="Calibri"/>
              <a:cs typeface="Calibri"/>
            </a:endParaRPr>
          </a:p>
        </p:txBody>
      </p:sp>
      <p:pic>
        <p:nvPicPr>
          <p:cNvPr id="11" name="object 11"/>
          <p:cNvPicPr/>
          <p:nvPr/>
        </p:nvPicPr>
        <p:blipFill>
          <a:blip r:embed="rId5" cstate="print"/>
          <a:stretch>
            <a:fillRect/>
          </a:stretch>
        </p:blipFill>
        <p:spPr>
          <a:xfrm>
            <a:off x="2910839" y="2418588"/>
            <a:ext cx="2006345" cy="1043177"/>
          </a:xfrm>
          <a:prstGeom prst="rect">
            <a:avLst/>
          </a:prstGeom>
        </p:spPr>
      </p:pic>
      <p:sp>
        <p:nvSpPr>
          <p:cNvPr id="12" name="object 12"/>
          <p:cNvSpPr txBox="1"/>
          <p:nvPr/>
        </p:nvSpPr>
        <p:spPr>
          <a:xfrm>
            <a:off x="3623309" y="2639314"/>
            <a:ext cx="59880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55F51"/>
                </a:solidFill>
                <a:latin typeface="Calibri"/>
                <a:cs typeface="Calibri"/>
              </a:rPr>
              <a:t>Qarz</a:t>
            </a:r>
            <a:r>
              <a:rPr sz="1800" spc="-40" dirty="0">
                <a:solidFill>
                  <a:srgbClr val="455F51"/>
                </a:solidFill>
                <a:latin typeface="Calibri"/>
                <a:cs typeface="Calibri"/>
              </a:rPr>
              <a:t> </a:t>
            </a:r>
            <a:r>
              <a:rPr sz="1800" spc="-50" dirty="0">
                <a:solidFill>
                  <a:srgbClr val="455F51"/>
                </a:solidFill>
                <a:latin typeface="Calibri"/>
                <a:cs typeface="Calibri"/>
              </a:rPr>
              <a:t>/</a:t>
            </a:r>
            <a:endParaRPr sz="1800">
              <a:latin typeface="Calibri"/>
              <a:cs typeface="Calibri"/>
            </a:endParaRPr>
          </a:p>
        </p:txBody>
      </p:sp>
      <p:sp>
        <p:nvSpPr>
          <p:cNvPr id="13" name="object 13"/>
          <p:cNvSpPr txBox="1"/>
          <p:nvPr/>
        </p:nvSpPr>
        <p:spPr>
          <a:xfrm>
            <a:off x="3429761" y="2913634"/>
            <a:ext cx="985519"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455F51"/>
                </a:solidFill>
                <a:latin typeface="Calibri"/>
                <a:cs typeface="Calibri"/>
              </a:rPr>
              <a:t>Mudaraba</a:t>
            </a:r>
            <a:endParaRPr sz="1800">
              <a:latin typeface="Calibri"/>
              <a:cs typeface="Calibri"/>
            </a:endParaRPr>
          </a:p>
        </p:txBody>
      </p:sp>
      <p:pic>
        <p:nvPicPr>
          <p:cNvPr id="14" name="object 14"/>
          <p:cNvPicPr/>
          <p:nvPr/>
        </p:nvPicPr>
        <p:blipFill>
          <a:blip r:embed="rId6" cstate="print"/>
          <a:stretch>
            <a:fillRect/>
          </a:stretch>
        </p:blipFill>
        <p:spPr>
          <a:xfrm>
            <a:off x="6783323" y="2436876"/>
            <a:ext cx="1959102" cy="1002029"/>
          </a:xfrm>
          <a:prstGeom prst="rect">
            <a:avLst/>
          </a:prstGeom>
        </p:spPr>
      </p:pic>
      <p:sp>
        <p:nvSpPr>
          <p:cNvPr id="15" name="object 15"/>
          <p:cNvSpPr txBox="1"/>
          <p:nvPr/>
        </p:nvSpPr>
        <p:spPr>
          <a:xfrm>
            <a:off x="7189469" y="2637535"/>
            <a:ext cx="1163320" cy="299720"/>
          </a:xfrm>
          <a:prstGeom prst="rect">
            <a:avLst/>
          </a:prstGeom>
        </p:spPr>
        <p:txBody>
          <a:bodyPr vert="horz" wrap="square" lIns="0" tIns="12700" rIns="0" bIns="0" rtlCol="0">
            <a:spAutoFit/>
          </a:bodyPr>
          <a:lstStyle/>
          <a:p>
            <a:pPr marL="12700">
              <a:lnSpc>
                <a:spcPct val="100000"/>
              </a:lnSpc>
              <a:spcBef>
                <a:spcPts val="100"/>
              </a:spcBef>
            </a:pPr>
            <a:r>
              <a:rPr sz="1800" spc="-20" dirty="0">
                <a:solidFill>
                  <a:srgbClr val="455F51"/>
                </a:solidFill>
                <a:latin typeface="Calibri"/>
                <a:cs typeface="Calibri"/>
              </a:rPr>
              <a:t>Trade</a:t>
            </a:r>
            <a:r>
              <a:rPr sz="1800" spc="-40" dirty="0">
                <a:solidFill>
                  <a:srgbClr val="455F51"/>
                </a:solidFill>
                <a:latin typeface="Calibri"/>
                <a:cs typeface="Calibri"/>
              </a:rPr>
              <a:t> </a:t>
            </a:r>
            <a:r>
              <a:rPr sz="1800" dirty="0">
                <a:solidFill>
                  <a:srgbClr val="455F51"/>
                </a:solidFill>
                <a:latin typeface="Calibri"/>
                <a:cs typeface="Calibri"/>
              </a:rPr>
              <a:t>/</a:t>
            </a:r>
            <a:r>
              <a:rPr sz="1800" spc="-45" dirty="0">
                <a:solidFill>
                  <a:srgbClr val="455F51"/>
                </a:solidFill>
                <a:latin typeface="Calibri"/>
                <a:cs typeface="Calibri"/>
              </a:rPr>
              <a:t> </a:t>
            </a:r>
            <a:r>
              <a:rPr sz="1800" spc="-20" dirty="0">
                <a:solidFill>
                  <a:srgbClr val="455F51"/>
                </a:solidFill>
                <a:latin typeface="Calibri"/>
                <a:cs typeface="Calibri"/>
              </a:rPr>
              <a:t>Rent</a:t>
            </a:r>
            <a:endParaRPr sz="1800">
              <a:latin typeface="Calibri"/>
              <a:cs typeface="Calibri"/>
            </a:endParaRPr>
          </a:p>
        </p:txBody>
      </p:sp>
      <p:sp>
        <p:nvSpPr>
          <p:cNvPr id="16" name="object 16"/>
          <p:cNvSpPr txBox="1"/>
          <p:nvPr/>
        </p:nvSpPr>
        <p:spPr>
          <a:xfrm>
            <a:off x="7354061" y="2911855"/>
            <a:ext cx="8324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455F51"/>
                </a:solidFill>
                <a:latin typeface="Calibri"/>
                <a:cs typeface="Calibri"/>
              </a:rPr>
              <a:t>/ </a:t>
            </a:r>
            <a:r>
              <a:rPr sz="1800" spc="-10" dirty="0">
                <a:solidFill>
                  <a:srgbClr val="455F51"/>
                </a:solidFill>
                <a:latin typeface="Calibri"/>
                <a:cs typeface="Calibri"/>
              </a:rPr>
              <a:t>Service</a:t>
            </a:r>
            <a:endParaRPr sz="1800">
              <a:latin typeface="Calibri"/>
              <a:cs typeface="Calibri"/>
            </a:endParaRPr>
          </a:p>
        </p:txBody>
      </p:sp>
      <p:grpSp>
        <p:nvGrpSpPr>
          <p:cNvPr id="17" name="object 17"/>
          <p:cNvGrpSpPr/>
          <p:nvPr/>
        </p:nvGrpSpPr>
        <p:grpSpPr>
          <a:xfrm>
            <a:off x="5849111" y="3938015"/>
            <a:ext cx="3813810" cy="1213485"/>
            <a:chOff x="5849111" y="3938015"/>
            <a:chExt cx="3813810" cy="1213485"/>
          </a:xfrm>
        </p:grpSpPr>
        <p:pic>
          <p:nvPicPr>
            <p:cNvPr id="18" name="object 18"/>
            <p:cNvPicPr/>
            <p:nvPr/>
          </p:nvPicPr>
          <p:blipFill>
            <a:blip r:embed="rId7" cstate="print"/>
            <a:stretch>
              <a:fillRect/>
            </a:stretch>
          </p:blipFill>
          <p:spPr>
            <a:xfrm>
              <a:off x="5849111" y="3938015"/>
              <a:ext cx="3792474" cy="1212342"/>
            </a:xfrm>
            <a:prstGeom prst="rect">
              <a:avLst/>
            </a:prstGeom>
          </p:spPr>
        </p:pic>
        <p:sp>
          <p:nvSpPr>
            <p:cNvPr id="19" name="object 19"/>
            <p:cNvSpPr/>
            <p:nvPr/>
          </p:nvSpPr>
          <p:spPr>
            <a:xfrm>
              <a:off x="5889624" y="3958589"/>
              <a:ext cx="1923414" cy="1173480"/>
            </a:xfrm>
            <a:custGeom>
              <a:avLst/>
              <a:gdLst/>
              <a:ahLst/>
              <a:cxnLst/>
              <a:rect l="l" t="t" r="r" b="b"/>
              <a:pathLst>
                <a:path w="1923415" h="1173479">
                  <a:moveTo>
                    <a:pt x="239902" y="0"/>
                  </a:moveTo>
                  <a:lnTo>
                    <a:pt x="0" y="293370"/>
                  </a:lnTo>
                  <a:lnTo>
                    <a:pt x="146685" y="293370"/>
                  </a:lnTo>
                  <a:lnTo>
                    <a:pt x="161544" y="330938"/>
                  </a:lnTo>
                  <a:lnTo>
                    <a:pt x="178061" y="367916"/>
                  </a:lnTo>
                  <a:lnTo>
                    <a:pt x="196203" y="404289"/>
                  </a:lnTo>
                  <a:lnTo>
                    <a:pt x="215935" y="440038"/>
                  </a:lnTo>
                  <a:lnTo>
                    <a:pt x="237225" y="475148"/>
                  </a:lnTo>
                  <a:lnTo>
                    <a:pt x="260038" y="509603"/>
                  </a:lnTo>
                  <a:lnTo>
                    <a:pt x="284340" y="543384"/>
                  </a:lnTo>
                  <a:lnTo>
                    <a:pt x="310099" y="576477"/>
                  </a:lnTo>
                  <a:lnTo>
                    <a:pt x="337280" y="608864"/>
                  </a:lnTo>
                  <a:lnTo>
                    <a:pt x="365850" y="640529"/>
                  </a:lnTo>
                  <a:lnTo>
                    <a:pt x="395775" y="671454"/>
                  </a:lnTo>
                  <a:lnTo>
                    <a:pt x="427022" y="701625"/>
                  </a:lnTo>
                  <a:lnTo>
                    <a:pt x="459556" y="731023"/>
                  </a:lnTo>
                  <a:lnTo>
                    <a:pt x="493345" y="759633"/>
                  </a:lnTo>
                  <a:lnTo>
                    <a:pt x="528354" y="787438"/>
                  </a:lnTo>
                  <a:lnTo>
                    <a:pt x="564550" y="814421"/>
                  </a:lnTo>
                  <a:lnTo>
                    <a:pt x="601900" y="840566"/>
                  </a:lnTo>
                  <a:lnTo>
                    <a:pt x="640368" y="865856"/>
                  </a:lnTo>
                  <a:lnTo>
                    <a:pt x="679923" y="890274"/>
                  </a:lnTo>
                  <a:lnTo>
                    <a:pt x="720530" y="913805"/>
                  </a:lnTo>
                  <a:lnTo>
                    <a:pt x="762156" y="936430"/>
                  </a:lnTo>
                  <a:lnTo>
                    <a:pt x="804767" y="958135"/>
                  </a:lnTo>
                  <a:lnTo>
                    <a:pt x="848329" y="978902"/>
                  </a:lnTo>
                  <a:lnTo>
                    <a:pt x="892808" y="998715"/>
                  </a:lnTo>
                  <a:lnTo>
                    <a:pt x="938172" y="1017556"/>
                  </a:lnTo>
                  <a:lnTo>
                    <a:pt x="984386" y="1035411"/>
                  </a:lnTo>
                  <a:lnTo>
                    <a:pt x="1031417" y="1052261"/>
                  </a:lnTo>
                  <a:lnTo>
                    <a:pt x="1079231" y="1068091"/>
                  </a:lnTo>
                  <a:lnTo>
                    <a:pt x="1127794" y="1082883"/>
                  </a:lnTo>
                  <a:lnTo>
                    <a:pt x="1177073" y="1096622"/>
                  </a:lnTo>
                  <a:lnTo>
                    <a:pt x="1227034" y="1109290"/>
                  </a:lnTo>
                  <a:lnTo>
                    <a:pt x="1277644" y="1120871"/>
                  </a:lnTo>
                  <a:lnTo>
                    <a:pt x="1328868" y="1131349"/>
                  </a:lnTo>
                  <a:lnTo>
                    <a:pt x="1380673" y="1140707"/>
                  </a:lnTo>
                  <a:lnTo>
                    <a:pt x="1433026" y="1148928"/>
                  </a:lnTo>
                  <a:lnTo>
                    <a:pt x="1485893" y="1155996"/>
                  </a:lnTo>
                  <a:lnTo>
                    <a:pt x="1539240" y="1161894"/>
                  </a:lnTo>
                  <a:lnTo>
                    <a:pt x="1593034" y="1166606"/>
                  </a:lnTo>
                  <a:lnTo>
                    <a:pt x="1647240" y="1170115"/>
                  </a:lnTo>
                  <a:lnTo>
                    <a:pt x="1701826" y="1172404"/>
                  </a:lnTo>
                  <a:lnTo>
                    <a:pt x="1756757" y="1173457"/>
                  </a:lnTo>
                  <a:lnTo>
                    <a:pt x="1812000" y="1173258"/>
                  </a:lnTo>
                  <a:lnTo>
                    <a:pt x="1867521" y="1171789"/>
                  </a:lnTo>
                  <a:lnTo>
                    <a:pt x="1923288" y="1169035"/>
                  </a:lnTo>
                  <a:lnTo>
                    <a:pt x="1867437" y="1164980"/>
                  </a:lnTo>
                  <a:lnTo>
                    <a:pt x="1812102" y="1159666"/>
                  </a:lnTo>
                  <a:lnTo>
                    <a:pt x="1757316" y="1153113"/>
                  </a:lnTo>
                  <a:lnTo>
                    <a:pt x="1703111" y="1145340"/>
                  </a:lnTo>
                  <a:lnTo>
                    <a:pt x="1649520" y="1136367"/>
                  </a:lnTo>
                  <a:lnTo>
                    <a:pt x="1596576" y="1126212"/>
                  </a:lnTo>
                  <a:lnTo>
                    <a:pt x="1544311" y="1114895"/>
                  </a:lnTo>
                  <a:lnTo>
                    <a:pt x="1492758" y="1102436"/>
                  </a:lnTo>
                  <a:lnTo>
                    <a:pt x="1441951" y="1088853"/>
                  </a:lnTo>
                  <a:lnTo>
                    <a:pt x="1391922" y="1074167"/>
                  </a:lnTo>
                  <a:lnTo>
                    <a:pt x="1342703" y="1058396"/>
                  </a:lnTo>
                  <a:lnTo>
                    <a:pt x="1294328" y="1041559"/>
                  </a:lnTo>
                  <a:lnTo>
                    <a:pt x="1246829" y="1023677"/>
                  </a:lnTo>
                  <a:lnTo>
                    <a:pt x="1200240" y="1004769"/>
                  </a:lnTo>
                  <a:lnTo>
                    <a:pt x="1154592" y="984854"/>
                  </a:lnTo>
                  <a:lnTo>
                    <a:pt x="1109919" y="963950"/>
                  </a:lnTo>
                  <a:lnTo>
                    <a:pt x="1066253" y="942079"/>
                  </a:lnTo>
                  <a:lnTo>
                    <a:pt x="1023627" y="919258"/>
                  </a:lnTo>
                  <a:lnTo>
                    <a:pt x="982075" y="895508"/>
                  </a:lnTo>
                  <a:lnTo>
                    <a:pt x="941628" y="870848"/>
                  </a:lnTo>
                  <a:lnTo>
                    <a:pt x="902320" y="845296"/>
                  </a:lnTo>
                  <a:lnTo>
                    <a:pt x="864183" y="818873"/>
                  </a:lnTo>
                  <a:lnTo>
                    <a:pt x="827250" y="791598"/>
                  </a:lnTo>
                  <a:lnTo>
                    <a:pt x="791555" y="763490"/>
                  </a:lnTo>
                  <a:lnTo>
                    <a:pt x="757129" y="734569"/>
                  </a:lnTo>
                  <a:lnTo>
                    <a:pt x="724005" y="704853"/>
                  </a:lnTo>
                  <a:lnTo>
                    <a:pt x="692217" y="674363"/>
                  </a:lnTo>
                  <a:lnTo>
                    <a:pt x="661797" y="643117"/>
                  </a:lnTo>
                  <a:lnTo>
                    <a:pt x="632778" y="611135"/>
                  </a:lnTo>
                  <a:lnTo>
                    <a:pt x="605192" y="578436"/>
                  </a:lnTo>
                  <a:lnTo>
                    <a:pt x="579073" y="545041"/>
                  </a:lnTo>
                  <a:lnTo>
                    <a:pt x="554453" y="510967"/>
                  </a:lnTo>
                  <a:lnTo>
                    <a:pt x="531366" y="476234"/>
                  </a:lnTo>
                  <a:lnTo>
                    <a:pt x="509843" y="440862"/>
                  </a:lnTo>
                  <a:lnTo>
                    <a:pt x="489917" y="404871"/>
                  </a:lnTo>
                  <a:lnTo>
                    <a:pt x="471622" y="368278"/>
                  </a:lnTo>
                  <a:lnTo>
                    <a:pt x="454990" y="331105"/>
                  </a:lnTo>
                  <a:lnTo>
                    <a:pt x="440054" y="293370"/>
                  </a:lnTo>
                  <a:lnTo>
                    <a:pt x="586739" y="293370"/>
                  </a:lnTo>
                  <a:lnTo>
                    <a:pt x="239902" y="0"/>
                  </a:lnTo>
                  <a:close/>
                </a:path>
              </a:pathLst>
            </a:custGeom>
            <a:solidFill>
              <a:srgbClr val="DBEFF3"/>
            </a:solidFill>
          </p:spPr>
          <p:txBody>
            <a:bodyPr wrap="square" lIns="0" tIns="0" rIns="0" bIns="0" rtlCol="0"/>
            <a:lstStyle/>
            <a:p>
              <a:endParaRPr/>
            </a:p>
          </p:txBody>
        </p:sp>
        <p:sp>
          <p:nvSpPr>
            <p:cNvPr id="20" name="object 20"/>
            <p:cNvSpPr/>
            <p:nvPr/>
          </p:nvSpPr>
          <p:spPr>
            <a:xfrm>
              <a:off x="7666354" y="3958589"/>
              <a:ext cx="1976755" cy="1173480"/>
            </a:xfrm>
            <a:custGeom>
              <a:avLst/>
              <a:gdLst/>
              <a:ahLst/>
              <a:cxnLst/>
              <a:rect l="l" t="t" r="r" b="b"/>
              <a:pathLst>
                <a:path w="1976754" h="1173479">
                  <a:moveTo>
                    <a:pt x="1976754" y="0"/>
                  </a:moveTo>
                  <a:lnTo>
                    <a:pt x="1683385" y="0"/>
                  </a:lnTo>
                  <a:lnTo>
                    <a:pt x="1682448" y="39521"/>
                  </a:lnTo>
                  <a:lnTo>
                    <a:pt x="1679657" y="78716"/>
                  </a:lnTo>
                  <a:lnTo>
                    <a:pt x="1675041" y="117563"/>
                  </a:lnTo>
                  <a:lnTo>
                    <a:pt x="1668630" y="156042"/>
                  </a:lnTo>
                  <a:lnTo>
                    <a:pt x="1660454" y="194132"/>
                  </a:lnTo>
                  <a:lnTo>
                    <a:pt x="1650541" y="231812"/>
                  </a:lnTo>
                  <a:lnTo>
                    <a:pt x="1638922" y="269063"/>
                  </a:lnTo>
                  <a:lnTo>
                    <a:pt x="1625625" y="305864"/>
                  </a:lnTo>
                  <a:lnTo>
                    <a:pt x="1610680" y="342194"/>
                  </a:lnTo>
                  <a:lnTo>
                    <a:pt x="1594117" y="378032"/>
                  </a:lnTo>
                  <a:lnTo>
                    <a:pt x="1575965" y="413358"/>
                  </a:lnTo>
                  <a:lnTo>
                    <a:pt x="1556254" y="448152"/>
                  </a:lnTo>
                  <a:lnTo>
                    <a:pt x="1535013" y="482393"/>
                  </a:lnTo>
                  <a:lnTo>
                    <a:pt x="1512271" y="516060"/>
                  </a:lnTo>
                  <a:lnTo>
                    <a:pt x="1488059" y="549133"/>
                  </a:lnTo>
                  <a:lnTo>
                    <a:pt x="1462405" y="581592"/>
                  </a:lnTo>
                  <a:lnTo>
                    <a:pt x="1435338" y="613415"/>
                  </a:lnTo>
                  <a:lnTo>
                    <a:pt x="1406890" y="644583"/>
                  </a:lnTo>
                  <a:lnTo>
                    <a:pt x="1377088" y="675074"/>
                  </a:lnTo>
                  <a:lnTo>
                    <a:pt x="1345962" y="704868"/>
                  </a:lnTo>
                  <a:lnTo>
                    <a:pt x="1313542" y="733945"/>
                  </a:lnTo>
                  <a:lnTo>
                    <a:pt x="1279858" y="762285"/>
                  </a:lnTo>
                  <a:lnTo>
                    <a:pt x="1244938" y="789866"/>
                  </a:lnTo>
                  <a:lnTo>
                    <a:pt x="1208813" y="816667"/>
                  </a:lnTo>
                  <a:lnTo>
                    <a:pt x="1171511" y="842670"/>
                  </a:lnTo>
                  <a:lnTo>
                    <a:pt x="1133062" y="867852"/>
                  </a:lnTo>
                  <a:lnTo>
                    <a:pt x="1093496" y="892194"/>
                  </a:lnTo>
                  <a:lnTo>
                    <a:pt x="1052842" y="915675"/>
                  </a:lnTo>
                  <a:lnTo>
                    <a:pt x="1011130" y="938274"/>
                  </a:lnTo>
                  <a:lnTo>
                    <a:pt x="968389" y="959971"/>
                  </a:lnTo>
                  <a:lnTo>
                    <a:pt x="924648" y="980745"/>
                  </a:lnTo>
                  <a:lnTo>
                    <a:pt x="879937" y="1000576"/>
                  </a:lnTo>
                  <a:lnTo>
                    <a:pt x="834286" y="1019443"/>
                  </a:lnTo>
                  <a:lnTo>
                    <a:pt x="787724" y="1037325"/>
                  </a:lnTo>
                  <a:lnTo>
                    <a:pt x="740280" y="1054203"/>
                  </a:lnTo>
                  <a:lnTo>
                    <a:pt x="691984" y="1070056"/>
                  </a:lnTo>
                  <a:lnTo>
                    <a:pt x="642865" y="1084862"/>
                  </a:lnTo>
                  <a:lnTo>
                    <a:pt x="592953" y="1098602"/>
                  </a:lnTo>
                  <a:lnTo>
                    <a:pt x="542277" y="1111255"/>
                  </a:lnTo>
                  <a:lnTo>
                    <a:pt x="490868" y="1122800"/>
                  </a:lnTo>
                  <a:lnTo>
                    <a:pt x="438753" y="1133218"/>
                  </a:lnTo>
                  <a:lnTo>
                    <a:pt x="385963" y="1142486"/>
                  </a:lnTo>
                  <a:lnTo>
                    <a:pt x="332527" y="1150586"/>
                  </a:lnTo>
                  <a:lnTo>
                    <a:pt x="278475" y="1157495"/>
                  </a:lnTo>
                  <a:lnTo>
                    <a:pt x="223836" y="1163195"/>
                  </a:lnTo>
                  <a:lnTo>
                    <a:pt x="168639" y="1167664"/>
                  </a:lnTo>
                  <a:lnTo>
                    <a:pt x="112915" y="1170881"/>
                  </a:lnTo>
                  <a:lnTo>
                    <a:pt x="56692" y="1172826"/>
                  </a:lnTo>
                  <a:lnTo>
                    <a:pt x="0" y="1173480"/>
                  </a:lnTo>
                  <a:lnTo>
                    <a:pt x="293370" y="1173480"/>
                  </a:lnTo>
                  <a:lnTo>
                    <a:pt x="350062" y="1172826"/>
                  </a:lnTo>
                  <a:lnTo>
                    <a:pt x="406285" y="1170881"/>
                  </a:lnTo>
                  <a:lnTo>
                    <a:pt x="462009" y="1167664"/>
                  </a:lnTo>
                  <a:lnTo>
                    <a:pt x="517206" y="1163195"/>
                  </a:lnTo>
                  <a:lnTo>
                    <a:pt x="571845" y="1157495"/>
                  </a:lnTo>
                  <a:lnTo>
                    <a:pt x="625897" y="1150586"/>
                  </a:lnTo>
                  <a:lnTo>
                    <a:pt x="679333" y="1142486"/>
                  </a:lnTo>
                  <a:lnTo>
                    <a:pt x="732123" y="1133218"/>
                  </a:lnTo>
                  <a:lnTo>
                    <a:pt x="784238" y="1122800"/>
                  </a:lnTo>
                  <a:lnTo>
                    <a:pt x="835647" y="1111255"/>
                  </a:lnTo>
                  <a:lnTo>
                    <a:pt x="886323" y="1098602"/>
                  </a:lnTo>
                  <a:lnTo>
                    <a:pt x="936235" y="1084862"/>
                  </a:lnTo>
                  <a:lnTo>
                    <a:pt x="985354" y="1070056"/>
                  </a:lnTo>
                  <a:lnTo>
                    <a:pt x="1033650" y="1054203"/>
                  </a:lnTo>
                  <a:lnTo>
                    <a:pt x="1081094" y="1037325"/>
                  </a:lnTo>
                  <a:lnTo>
                    <a:pt x="1127656" y="1019443"/>
                  </a:lnTo>
                  <a:lnTo>
                    <a:pt x="1173307" y="1000576"/>
                  </a:lnTo>
                  <a:lnTo>
                    <a:pt x="1218018" y="980745"/>
                  </a:lnTo>
                  <a:lnTo>
                    <a:pt x="1261759" y="959971"/>
                  </a:lnTo>
                  <a:lnTo>
                    <a:pt x="1304500" y="938274"/>
                  </a:lnTo>
                  <a:lnTo>
                    <a:pt x="1346212" y="915675"/>
                  </a:lnTo>
                  <a:lnTo>
                    <a:pt x="1386866" y="892194"/>
                  </a:lnTo>
                  <a:lnTo>
                    <a:pt x="1426432" y="867852"/>
                  </a:lnTo>
                  <a:lnTo>
                    <a:pt x="1464881" y="842670"/>
                  </a:lnTo>
                  <a:lnTo>
                    <a:pt x="1502183" y="816667"/>
                  </a:lnTo>
                  <a:lnTo>
                    <a:pt x="1538308" y="789866"/>
                  </a:lnTo>
                  <a:lnTo>
                    <a:pt x="1573228" y="762285"/>
                  </a:lnTo>
                  <a:lnTo>
                    <a:pt x="1606912" y="733945"/>
                  </a:lnTo>
                  <a:lnTo>
                    <a:pt x="1639332" y="704868"/>
                  </a:lnTo>
                  <a:lnTo>
                    <a:pt x="1670458" y="675074"/>
                  </a:lnTo>
                  <a:lnTo>
                    <a:pt x="1700260" y="644583"/>
                  </a:lnTo>
                  <a:lnTo>
                    <a:pt x="1728708" y="613415"/>
                  </a:lnTo>
                  <a:lnTo>
                    <a:pt x="1755775" y="581592"/>
                  </a:lnTo>
                  <a:lnTo>
                    <a:pt x="1781429" y="549133"/>
                  </a:lnTo>
                  <a:lnTo>
                    <a:pt x="1805641" y="516060"/>
                  </a:lnTo>
                  <a:lnTo>
                    <a:pt x="1828383" y="482393"/>
                  </a:lnTo>
                  <a:lnTo>
                    <a:pt x="1849624" y="448152"/>
                  </a:lnTo>
                  <a:lnTo>
                    <a:pt x="1869335" y="413358"/>
                  </a:lnTo>
                  <a:lnTo>
                    <a:pt x="1887487" y="378032"/>
                  </a:lnTo>
                  <a:lnTo>
                    <a:pt x="1904050" y="342194"/>
                  </a:lnTo>
                  <a:lnTo>
                    <a:pt x="1918995" y="305864"/>
                  </a:lnTo>
                  <a:lnTo>
                    <a:pt x="1932292" y="269063"/>
                  </a:lnTo>
                  <a:lnTo>
                    <a:pt x="1943911" y="231812"/>
                  </a:lnTo>
                  <a:lnTo>
                    <a:pt x="1953824" y="194132"/>
                  </a:lnTo>
                  <a:lnTo>
                    <a:pt x="1962000" y="156042"/>
                  </a:lnTo>
                  <a:lnTo>
                    <a:pt x="1968411" y="117563"/>
                  </a:lnTo>
                  <a:lnTo>
                    <a:pt x="1973027" y="78716"/>
                  </a:lnTo>
                  <a:lnTo>
                    <a:pt x="1975818" y="39521"/>
                  </a:lnTo>
                  <a:lnTo>
                    <a:pt x="1976754" y="0"/>
                  </a:lnTo>
                  <a:close/>
                </a:path>
              </a:pathLst>
            </a:custGeom>
            <a:solidFill>
              <a:srgbClr val="AFC1C3"/>
            </a:solidFill>
          </p:spPr>
          <p:txBody>
            <a:bodyPr wrap="square" lIns="0" tIns="0" rIns="0" bIns="0" rtlCol="0"/>
            <a:lstStyle/>
            <a:p>
              <a:endParaRPr/>
            </a:p>
          </p:txBody>
        </p:sp>
        <p:sp>
          <p:nvSpPr>
            <p:cNvPr id="21" name="object 21"/>
            <p:cNvSpPr/>
            <p:nvPr/>
          </p:nvSpPr>
          <p:spPr>
            <a:xfrm>
              <a:off x="5889624" y="3958589"/>
              <a:ext cx="3753485" cy="1173480"/>
            </a:xfrm>
            <a:custGeom>
              <a:avLst/>
              <a:gdLst/>
              <a:ahLst/>
              <a:cxnLst/>
              <a:rect l="l" t="t" r="r" b="b"/>
              <a:pathLst>
                <a:path w="3753484" h="1173479">
                  <a:moveTo>
                    <a:pt x="1776729" y="1173480"/>
                  </a:moveTo>
                  <a:lnTo>
                    <a:pt x="1833422" y="1172826"/>
                  </a:lnTo>
                  <a:lnTo>
                    <a:pt x="1889645" y="1170881"/>
                  </a:lnTo>
                  <a:lnTo>
                    <a:pt x="1945369" y="1167664"/>
                  </a:lnTo>
                  <a:lnTo>
                    <a:pt x="2000566" y="1163195"/>
                  </a:lnTo>
                  <a:lnTo>
                    <a:pt x="2055205" y="1157495"/>
                  </a:lnTo>
                  <a:lnTo>
                    <a:pt x="2109257" y="1150586"/>
                  </a:lnTo>
                  <a:lnTo>
                    <a:pt x="2162693" y="1142486"/>
                  </a:lnTo>
                  <a:lnTo>
                    <a:pt x="2215483" y="1133218"/>
                  </a:lnTo>
                  <a:lnTo>
                    <a:pt x="2267598" y="1122800"/>
                  </a:lnTo>
                  <a:lnTo>
                    <a:pt x="2319007" y="1111255"/>
                  </a:lnTo>
                  <a:lnTo>
                    <a:pt x="2369683" y="1098602"/>
                  </a:lnTo>
                  <a:lnTo>
                    <a:pt x="2419595" y="1084862"/>
                  </a:lnTo>
                  <a:lnTo>
                    <a:pt x="2468714" y="1070056"/>
                  </a:lnTo>
                  <a:lnTo>
                    <a:pt x="2517010" y="1054203"/>
                  </a:lnTo>
                  <a:lnTo>
                    <a:pt x="2564454" y="1037325"/>
                  </a:lnTo>
                  <a:lnTo>
                    <a:pt x="2611016" y="1019443"/>
                  </a:lnTo>
                  <a:lnTo>
                    <a:pt x="2656667" y="1000576"/>
                  </a:lnTo>
                  <a:lnTo>
                    <a:pt x="2701378" y="980745"/>
                  </a:lnTo>
                  <a:lnTo>
                    <a:pt x="2745119" y="959971"/>
                  </a:lnTo>
                  <a:lnTo>
                    <a:pt x="2787860" y="938274"/>
                  </a:lnTo>
                  <a:lnTo>
                    <a:pt x="2829572" y="915675"/>
                  </a:lnTo>
                  <a:lnTo>
                    <a:pt x="2870226" y="892194"/>
                  </a:lnTo>
                  <a:lnTo>
                    <a:pt x="2909792" y="867852"/>
                  </a:lnTo>
                  <a:lnTo>
                    <a:pt x="2948241" y="842670"/>
                  </a:lnTo>
                  <a:lnTo>
                    <a:pt x="2985543" y="816667"/>
                  </a:lnTo>
                  <a:lnTo>
                    <a:pt x="3021668" y="789866"/>
                  </a:lnTo>
                  <a:lnTo>
                    <a:pt x="3056588" y="762285"/>
                  </a:lnTo>
                  <a:lnTo>
                    <a:pt x="3090272" y="733945"/>
                  </a:lnTo>
                  <a:lnTo>
                    <a:pt x="3122692" y="704868"/>
                  </a:lnTo>
                  <a:lnTo>
                    <a:pt x="3153818" y="675074"/>
                  </a:lnTo>
                  <a:lnTo>
                    <a:pt x="3183620" y="644583"/>
                  </a:lnTo>
                  <a:lnTo>
                    <a:pt x="3212068" y="613415"/>
                  </a:lnTo>
                  <a:lnTo>
                    <a:pt x="3239135" y="581592"/>
                  </a:lnTo>
                  <a:lnTo>
                    <a:pt x="3264789" y="549133"/>
                  </a:lnTo>
                  <a:lnTo>
                    <a:pt x="3289001" y="516060"/>
                  </a:lnTo>
                  <a:lnTo>
                    <a:pt x="3311743" y="482393"/>
                  </a:lnTo>
                  <a:lnTo>
                    <a:pt x="3332984" y="448152"/>
                  </a:lnTo>
                  <a:lnTo>
                    <a:pt x="3352695" y="413358"/>
                  </a:lnTo>
                  <a:lnTo>
                    <a:pt x="3370847" y="378032"/>
                  </a:lnTo>
                  <a:lnTo>
                    <a:pt x="3387410" y="342194"/>
                  </a:lnTo>
                  <a:lnTo>
                    <a:pt x="3402355" y="305864"/>
                  </a:lnTo>
                  <a:lnTo>
                    <a:pt x="3415652" y="269063"/>
                  </a:lnTo>
                  <a:lnTo>
                    <a:pt x="3427271" y="231812"/>
                  </a:lnTo>
                  <a:lnTo>
                    <a:pt x="3437184" y="194132"/>
                  </a:lnTo>
                  <a:lnTo>
                    <a:pt x="3445360" y="156042"/>
                  </a:lnTo>
                  <a:lnTo>
                    <a:pt x="3451771" y="117563"/>
                  </a:lnTo>
                  <a:lnTo>
                    <a:pt x="3456387" y="78716"/>
                  </a:lnTo>
                  <a:lnTo>
                    <a:pt x="3459178" y="39521"/>
                  </a:lnTo>
                  <a:lnTo>
                    <a:pt x="3460115" y="0"/>
                  </a:lnTo>
                  <a:lnTo>
                    <a:pt x="3753484" y="0"/>
                  </a:lnTo>
                  <a:lnTo>
                    <a:pt x="3752548" y="39521"/>
                  </a:lnTo>
                  <a:lnTo>
                    <a:pt x="3749757" y="78716"/>
                  </a:lnTo>
                  <a:lnTo>
                    <a:pt x="3745141" y="117563"/>
                  </a:lnTo>
                  <a:lnTo>
                    <a:pt x="3738730" y="156042"/>
                  </a:lnTo>
                  <a:lnTo>
                    <a:pt x="3730554" y="194132"/>
                  </a:lnTo>
                  <a:lnTo>
                    <a:pt x="3720641" y="231812"/>
                  </a:lnTo>
                  <a:lnTo>
                    <a:pt x="3709022" y="269063"/>
                  </a:lnTo>
                  <a:lnTo>
                    <a:pt x="3695725" y="305864"/>
                  </a:lnTo>
                  <a:lnTo>
                    <a:pt x="3680780" y="342194"/>
                  </a:lnTo>
                  <a:lnTo>
                    <a:pt x="3664217" y="378032"/>
                  </a:lnTo>
                  <a:lnTo>
                    <a:pt x="3646065" y="413358"/>
                  </a:lnTo>
                  <a:lnTo>
                    <a:pt x="3626354" y="448152"/>
                  </a:lnTo>
                  <a:lnTo>
                    <a:pt x="3605113" y="482393"/>
                  </a:lnTo>
                  <a:lnTo>
                    <a:pt x="3582371" y="516060"/>
                  </a:lnTo>
                  <a:lnTo>
                    <a:pt x="3558159" y="549133"/>
                  </a:lnTo>
                  <a:lnTo>
                    <a:pt x="3532505" y="581592"/>
                  </a:lnTo>
                  <a:lnTo>
                    <a:pt x="3505438" y="613415"/>
                  </a:lnTo>
                  <a:lnTo>
                    <a:pt x="3476990" y="644583"/>
                  </a:lnTo>
                  <a:lnTo>
                    <a:pt x="3447188" y="675074"/>
                  </a:lnTo>
                  <a:lnTo>
                    <a:pt x="3416062" y="704868"/>
                  </a:lnTo>
                  <a:lnTo>
                    <a:pt x="3383642" y="733945"/>
                  </a:lnTo>
                  <a:lnTo>
                    <a:pt x="3349958" y="762285"/>
                  </a:lnTo>
                  <a:lnTo>
                    <a:pt x="3315038" y="789866"/>
                  </a:lnTo>
                  <a:lnTo>
                    <a:pt x="3278913" y="816667"/>
                  </a:lnTo>
                  <a:lnTo>
                    <a:pt x="3241611" y="842670"/>
                  </a:lnTo>
                  <a:lnTo>
                    <a:pt x="3203162" y="867852"/>
                  </a:lnTo>
                  <a:lnTo>
                    <a:pt x="3163596" y="892194"/>
                  </a:lnTo>
                  <a:lnTo>
                    <a:pt x="3122942" y="915675"/>
                  </a:lnTo>
                  <a:lnTo>
                    <a:pt x="3081230" y="938274"/>
                  </a:lnTo>
                  <a:lnTo>
                    <a:pt x="3038489" y="959971"/>
                  </a:lnTo>
                  <a:lnTo>
                    <a:pt x="2994748" y="980745"/>
                  </a:lnTo>
                  <a:lnTo>
                    <a:pt x="2950037" y="1000576"/>
                  </a:lnTo>
                  <a:lnTo>
                    <a:pt x="2904386" y="1019443"/>
                  </a:lnTo>
                  <a:lnTo>
                    <a:pt x="2857824" y="1037325"/>
                  </a:lnTo>
                  <a:lnTo>
                    <a:pt x="2810380" y="1054203"/>
                  </a:lnTo>
                  <a:lnTo>
                    <a:pt x="2762084" y="1070056"/>
                  </a:lnTo>
                  <a:lnTo>
                    <a:pt x="2712965" y="1084862"/>
                  </a:lnTo>
                  <a:lnTo>
                    <a:pt x="2663053" y="1098602"/>
                  </a:lnTo>
                  <a:lnTo>
                    <a:pt x="2612377" y="1111255"/>
                  </a:lnTo>
                  <a:lnTo>
                    <a:pt x="2560968" y="1122800"/>
                  </a:lnTo>
                  <a:lnTo>
                    <a:pt x="2508853" y="1133218"/>
                  </a:lnTo>
                  <a:lnTo>
                    <a:pt x="2456063" y="1142486"/>
                  </a:lnTo>
                  <a:lnTo>
                    <a:pt x="2402627" y="1150586"/>
                  </a:lnTo>
                  <a:lnTo>
                    <a:pt x="2348575" y="1157495"/>
                  </a:lnTo>
                  <a:lnTo>
                    <a:pt x="2293936" y="1163195"/>
                  </a:lnTo>
                  <a:lnTo>
                    <a:pt x="2238739" y="1167664"/>
                  </a:lnTo>
                  <a:lnTo>
                    <a:pt x="2183015" y="1170881"/>
                  </a:lnTo>
                  <a:lnTo>
                    <a:pt x="2126792" y="1172826"/>
                  </a:lnTo>
                  <a:lnTo>
                    <a:pt x="2070100" y="1173480"/>
                  </a:lnTo>
                  <a:lnTo>
                    <a:pt x="1776729" y="1173480"/>
                  </a:lnTo>
                  <a:lnTo>
                    <a:pt x="1720734" y="1172837"/>
                  </a:lnTo>
                  <a:lnTo>
                    <a:pt x="1665120" y="1170920"/>
                  </a:lnTo>
                  <a:lnTo>
                    <a:pt x="1609919" y="1167747"/>
                  </a:lnTo>
                  <a:lnTo>
                    <a:pt x="1555164" y="1163335"/>
                  </a:lnTo>
                  <a:lnTo>
                    <a:pt x="1500890" y="1157704"/>
                  </a:lnTo>
                  <a:lnTo>
                    <a:pt x="1447129" y="1150870"/>
                  </a:lnTo>
                  <a:lnTo>
                    <a:pt x="1393914" y="1142852"/>
                  </a:lnTo>
                  <a:lnTo>
                    <a:pt x="1341279" y="1133667"/>
                  </a:lnTo>
                  <a:lnTo>
                    <a:pt x="1289257" y="1123333"/>
                  </a:lnTo>
                  <a:lnTo>
                    <a:pt x="1237880" y="1111869"/>
                  </a:lnTo>
                  <a:lnTo>
                    <a:pt x="1187183" y="1099292"/>
                  </a:lnTo>
                  <a:lnTo>
                    <a:pt x="1137198" y="1085620"/>
                  </a:lnTo>
                  <a:lnTo>
                    <a:pt x="1087958" y="1070872"/>
                  </a:lnTo>
                  <a:lnTo>
                    <a:pt x="1039497" y="1055064"/>
                  </a:lnTo>
                  <a:lnTo>
                    <a:pt x="991848" y="1038215"/>
                  </a:lnTo>
                  <a:lnTo>
                    <a:pt x="945045" y="1020342"/>
                  </a:lnTo>
                  <a:lnTo>
                    <a:pt x="899119" y="1001465"/>
                  </a:lnTo>
                  <a:lnTo>
                    <a:pt x="854105" y="981600"/>
                  </a:lnTo>
                  <a:lnTo>
                    <a:pt x="810036" y="960765"/>
                  </a:lnTo>
                  <a:lnTo>
                    <a:pt x="766944" y="938979"/>
                  </a:lnTo>
                  <a:lnTo>
                    <a:pt x="724863" y="916259"/>
                  </a:lnTo>
                  <a:lnTo>
                    <a:pt x="683827" y="892623"/>
                  </a:lnTo>
                  <a:lnTo>
                    <a:pt x="643868" y="868090"/>
                  </a:lnTo>
                  <a:lnTo>
                    <a:pt x="605020" y="842676"/>
                  </a:lnTo>
                  <a:lnTo>
                    <a:pt x="567316" y="816401"/>
                  </a:lnTo>
                  <a:lnTo>
                    <a:pt x="530788" y="789281"/>
                  </a:lnTo>
                  <a:lnTo>
                    <a:pt x="495471" y="761335"/>
                  </a:lnTo>
                  <a:lnTo>
                    <a:pt x="461397" y="732581"/>
                  </a:lnTo>
                  <a:lnTo>
                    <a:pt x="428599" y="703037"/>
                  </a:lnTo>
                  <a:lnTo>
                    <a:pt x="397112" y="672719"/>
                  </a:lnTo>
                  <a:lnTo>
                    <a:pt x="366967" y="641648"/>
                  </a:lnTo>
                  <a:lnTo>
                    <a:pt x="338199" y="609839"/>
                  </a:lnTo>
                  <a:lnTo>
                    <a:pt x="310839" y="577312"/>
                  </a:lnTo>
                  <a:lnTo>
                    <a:pt x="284923" y="544084"/>
                  </a:lnTo>
                  <a:lnTo>
                    <a:pt x="260482" y="510173"/>
                  </a:lnTo>
                  <a:lnTo>
                    <a:pt x="237550" y="475598"/>
                  </a:lnTo>
                  <a:lnTo>
                    <a:pt x="216160" y="440375"/>
                  </a:lnTo>
                  <a:lnTo>
                    <a:pt x="196345" y="404522"/>
                  </a:lnTo>
                  <a:lnTo>
                    <a:pt x="178139" y="368059"/>
                  </a:lnTo>
                  <a:lnTo>
                    <a:pt x="161574" y="331002"/>
                  </a:lnTo>
                  <a:lnTo>
                    <a:pt x="146685" y="293370"/>
                  </a:lnTo>
                  <a:lnTo>
                    <a:pt x="0" y="293370"/>
                  </a:lnTo>
                  <a:lnTo>
                    <a:pt x="239902" y="0"/>
                  </a:lnTo>
                  <a:lnTo>
                    <a:pt x="586739" y="293370"/>
                  </a:lnTo>
                  <a:lnTo>
                    <a:pt x="440054" y="293370"/>
                  </a:lnTo>
                  <a:lnTo>
                    <a:pt x="454990" y="331105"/>
                  </a:lnTo>
                  <a:lnTo>
                    <a:pt x="471622" y="368278"/>
                  </a:lnTo>
                  <a:lnTo>
                    <a:pt x="489917" y="404871"/>
                  </a:lnTo>
                  <a:lnTo>
                    <a:pt x="509843" y="440862"/>
                  </a:lnTo>
                  <a:lnTo>
                    <a:pt x="531366" y="476234"/>
                  </a:lnTo>
                  <a:lnTo>
                    <a:pt x="554453" y="510967"/>
                  </a:lnTo>
                  <a:lnTo>
                    <a:pt x="579073" y="545041"/>
                  </a:lnTo>
                  <a:lnTo>
                    <a:pt x="605192" y="578436"/>
                  </a:lnTo>
                  <a:lnTo>
                    <a:pt x="632778" y="611135"/>
                  </a:lnTo>
                  <a:lnTo>
                    <a:pt x="661797" y="643117"/>
                  </a:lnTo>
                  <a:lnTo>
                    <a:pt x="692217" y="674363"/>
                  </a:lnTo>
                  <a:lnTo>
                    <a:pt x="724005" y="704853"/>
                  </a:lnTo>
                  <a:lnTo>
                    <a:pt x="757129" y="734569"/>
                  </a:lnTo>
                  <a:lnTo>
                    <a:pt x="791555" y="763490"/>
                  </a:lnTo>
                  <a:lnTo>
                    <a:pt x="827250" y="791598"/>
                  </a:lnTo>
                  <a:lnTo>
                    <a:pt x="864183" y="818873"/>
                  </a:lnTo>
                  <a:lnTo>
                    <a:pt x="902320" y="845296"/>
                  </a:lnTo>
                  <a:lnTo>
                    <a:pt x="941628" y="870848"/>
                  </a:lnTo>
                  <a:lnTo>
                    <a:pt x="982075" y="895508"/>
                  </a:lnTo>
                  <a:lnTo>
                    <a:pt x="1023627" y="919258"/>
                  </a:lnTo>
                  <a:lnTo>
                    <a:pt x="1066253" y="942079"/>
                  </a:lnTo>
                  <a:lnTo>
                    <a:pt x="1109919" y="963950"/>
                  </a:lnTo>
                  <a:lnTo>
                    <a:pt x="1154592" y="984854"/>
                  </a:lnTo>
                  <a:lnTo>
                    <a:pt x="1200240" y="1004769"/>
                  </a:lnTo>
                  <a:lnTo>
                    <a:pt x="1246829" y="1023677"/>
                  </a:lnTo>
                  <a:lnTo>
                    <a:pt x="1294328" y="1041559"/>
                  </a:lnTo>
                  <a:lnTo>
                    <a:pt x="1342703" y="1058396"/>
                  </a:lnTo>
                  <a:lnTo>
                    <a:pt x="1391922" y="1074167"/>
                  </a:lnTo>
                  <a:lnTo>
                    <a:pt x="1441951" y="1088853"/>
                  </a:lnTo>
                  <a:lnTo>
                    <a:pt x="1492758" y="1102436"/>
                  </a:lnTo>
                  <a:lnTo>
                    <a:pt x="1544311" y="1114895"/>
                  </a:lnTo>
                  <a:lnTo>
                    <a:pt x="1596576" y="1126212"/>
                  </a:lnTo>
                  <a:lnTo>
                    <a:pt x="1649520" y="1136367"/>
                  </a:lnTo>
                  <a:lnTo>
                    <a:pt x="1703111" y="1145340"/>
                  </a:lnTo>
                  <a:lnTo>
                    <a:pt x="1757316" y="1153113"/>
                  </a:lnTo>
                  <a:lnTo>
                    <a:pt x="1812102" y="1159666"/>
                  </a:lnTo>
                  <a:lnTo>
                    <a:pt x="1867437" y="1164980"/>
                  </a:lnTo>
                  <a:lnTo>
                    <a:pt x="1923288" y="1169035"/>
                  </a:lnTo>
                </a:path>
              </a:pathLst>
            </a:custGeom>
            <a:ln w="38159">
              <a:solidFill>
                <a:srgbClr val="FFFFFF"/>
              </a:solidFill>
            </a:ln>
          </p:spPr>
          <p:txBody>
            <a:bodyPr wrap="square" lIns="0" tIns="0" rIns="0" bIns="0" rtlCol="0"/>
            <a:lstStyle/>
            <a:p>
              <a:endParaRPr/>
            </a:p>
          </p:txBody>
        </p:sp>
      </p:grpSp>
      <p:sp>
        <p:nvSpPr>
          <p:cNvPr id="22" name="object 22"/>
          <p:cNvSpPr txBox="1"/>
          <p:nvPr/>
        </p:nvSpPr>
        <p:spPr>
          <a:xfrm>
            <a:off x="6978142" y="4404105"/>
            <a:ext cx="1938655" cy="299720"/>
          </a:xfrm>
          <a:prstGeom prst="rect">
            <a:avLst/>
          </a:prstGeom>
        </p:spPr>
        <p:txBody>
          <a:bodyPr vert="horz" wrap="square" lIns="0" tIns="12700" rIns="0" bIns="0" rtlCol="0">
            <a:spAutoFit/>
          </a:bodyPr>
          <a:lstStyle/>
          <a:p>
            <a:pPr marL="12700">
              <a:lnSpc>
                <a:spcPct val="100000"/>
              </a:lnSpc>
              <a:spcBef>
                <a:spcPts val="100"/>
              </a:spcBef>
            </a:pPr>
            <a:r>
              <a:rPr sz="1800" spc="-25" dirty="0">
                <a:latin typeface="Calibri"/>
                <a:cs typeface="Calibri"/>
              </a:rPr>
              <a:t>Payment-</a:t>
            </a:r>
            <a:r>
              <a:rPr sz="1800" spc="-10" dirty="0">
                <a:latin typeface="Calibri"/>
                <a:cs typeface="Calibri"/>
              </a:rPr>
              <a:t>Profit/Rent</a:t>
            </a:r>
            <a:endParaRPr sz="1800">
              <a:latin typeface="Calibri"/>
              <a:cs typeface="Calibri"/>
            </a:endParaRPr>
          </a:p>
        </p:txBody>
      </p:sp>
      <p:sp>
        <p:nvSpPr>
          <p:cNvPr id="23" name="object 23"/>
          <p:cNvSpPr txBox="1"/>
          <p:nvPr/>
        </p:nvSpPr>
        <p:spPr>
          <a:xfrm>
            <a:off x="7193026" y="5330139"/>
            <a:ext cx="1874774" cy="628377"/>
          </a:xfrm>
          <a:prstGeom prst="rect">
            <a:avLst/>
          </a:prstGeom>
        </p:spPr>
        <p:txBody>
          <a:bodyPr vert="horz" wrap="square" lIns="0" tIns="12700" rIns="0" bIns="0" rtlCol="0">
            <a:spAutoFit/>
          </a:bodyPr>
          <a:lstStyle/>
          <a:p>
            <a:pPr marL="12700">
              <a:lnSpc>
                <a:spcPct val="100000"/>
              </a:lnSpc>
              <a:spcBef>
                <a:spcPts val="100"/>
              </a:spcBef>
            </a:pPr>
            <a:r>
              <a:rPr sz="2000" b="1" smtClean="0">
                <a:solidFill>
                  <a:srgbClr val="3E762B"/>
                </a:solidFill>
                <a:latin typeface="Calibri"/>
                <a:cs typeface="Calibri"/>
              </a:rPr>
              <a:t>Profit</a:t>
            </a:r>
            <a:r>
              <a:rPr lang="en-US" sz="2000" b="1" dirty="0" smtClean="0">
                <a:solidFill>
                  <a:srgbClr val="3E762B"/>
                </a:solidFill>
                <a:latin typeface="Calibri"/>
                <a:cs typeface="Calibri"/>
              </a:rPr>
              <a:t>/Rent</a:t>
            </a:r>
            <a:r>
              <a:rPr sz="2000" b="1" spc="-65" smtClean="0">
                <a:solidFill>
                  <a:srgbClr val="3E762B"/>
                </a:solidFill>
                <a:latin typeface="Calibri"/>
                <a:cs typeface="Calibri"/>
              </a:rPr>
              <a:t> </a:t>
            </a:r>
            <a:r>
              <a:rPr sz="2000" b="1" spc="-10" dirty="0">
                <a:solidFill>
                  <a:srgbClr val="3E762B"/>
                </a:solidFill>
                <a:latin typeface="Calibri"/>
                <a:cs typeface="Calibri"/>
              </a:rPr>
              <a:t>Payment</a:t>
            </a:r>
            <a:endParaRPr sz="2000">
              <a:latin typeface="Calibri"/>
              <a:cs typeface="Calibri"/>
            </a:endParaRPr>
          </a:p>
        </p:txBody>
      </p:sp>
      <p:grpSp>
        <p:nvGrpSpPr>
          <p:cNvPr id="24" name="object 24"/>
          <p:cNvGrpSpPr/>
          <p:nvPr/>
        </p:nvGrpSpPr>
        <p:grpSpPr>
          <a:xfrm>
            <a:off x="1810511" y="3939540"/>
            <a:ext cx="3815079" cy="1213485"/>
            <a:chOff x="1810511" y="3939540"/>
            <a:chExt cx="3815079" cy="1213485"/>
          </a:xfrm>
        </p:grpSpPr>
        <p:pic>
          <p:nvPicPr>
            <p:cNvPr id="25" name="object 25"/>
            <p:cNvPicPr/>
            <p:nvPr/>
          </p:nvPicPr>
          <p:blipFill>
            <a:blip r:embed="rId8" cstate="print"/>
            <a:stretch>
              <a:fillRect/>
            </a:stretch>
          </p:blipFill>
          <p:spPr>
            <a:xfrm>
              <a:off x="1810511" y="3939540"/>
              <a:ext cx="3793998" cy="1212342"/>
            </a:xfrm>
            <a:prstGeom prst="rect">
              <a:avLst/>
            </a:prstGeom>
          </p:spPr>
        </p:pic>
        <p:sp>
          <p:nvSpPr>
            <p:cNvPr id="26" name="object 26"/>
            <p:cNvSpPr/>
            <p:nvPr/>
          </p:nvSpPr>
          <p:spPr>
            <a:xfrm>
              <a:off x="1851024" y="3960114"/>
              <a:ext cx="1924050" cy="1173480"/>
            </a:xfrm>
            <a:custGeom>
              <a:avLst/>
              <a:gdLst/>
              <a:ahLst/>
              <a:cxnLst/>
              <a:rect l="l" t="t" r="r" b="b"/>
              <a:pathLst>
                <a:path w="1924050" h="1173479">
                  <a:moveTo>
                    <a:pt x="239902" y="0"/>
                  </a:moveTo>
                  <a:lnTo>
                    <a:pt x="0" y="293369"/>
                  </a:lnTo>
                  <a:lnTo>
                    <a:pt x="146685" y="293369"/>
                  </a:lnTo>
                  <a:lnTo>
                    <a:pt x="161553" y="330938"/>
                  </a:lnTo>
                  <a:lnTo>
                    <a:pt x="178079" y="367916"/>
                  </a:lnTo>
                  <a:lnTo>
                    <a:pt x="196231" y="404289"/>
                  </a:lnTo>
                  <a:lnTo>
                    <a:pt x="215973" y="440038"/>
                  </a:lnTo>
                  <a:lnTo>
                    <a:pt x="237273" y="475148"/>
                  </a:lnTo>
                  <a:lnTo>
                    <a:pt x="260097" y="509603"/>
                  </a:lnTo>
                  <a:lnTo>
                    <a:pt x="284410" y="543384"/>
                  </a:lnTo>
                  <a:lnTo>
                    <a:pt x="310181" y="576477"/>
                  </a:lnTo>
                  <a:lnTo>
                    <a:pt x="337374" y="608864"/>
                  </a:lnTo>
                  <a:lnTo>
                    <a:pt x="365956" y="640529"/>
                  </a:lnTo>
                  <a:lnTo>
                    <a:pt x="395894" y="671454"/>
                  </a:lnTo>
                  <a:lnTo>
                    <a:pt x="427154" y="701625"/>
                  </a:lnTo>
                  <a:lnTo>
                    <a:pt x="459702" y="731023"/>
                  </a:lnTo>
                  <a:lnTo>
                    <a:pt x="493505" y="759633"/>
                  </a:lnTo>
                  <a:lnTo>
                    <a:pt x="528528" y="787438"/>
                  </a:lnTo>
                  <a:lnTo>
                    <a:pt x="564739" y="814421"/>
                  </a:lnTo>
                  <a:lnTo>
                    <a:pt x="602104" y="840566"/>
                  </a:lnTo>
                  <a:lnTo>
                    <a:pt x="640588" y="865856"/>
                  </a:lnTo>
                  <a:lnTo>
                    <a:pt x="680159" y="890274"/>
                  </a:lnTo>
                  <a:lnTo>
                    <a:pt x="720782" y="913805"/>
                  </a:lnTo>
                  <a:lnTo>
                    <a:pt x="762425" y="936430"/>
                  </a:lnTo>
                  <a:lnTo>
                    <a:pt x="805053" y="958135"/>
                  </a:lnTo>
                  <a:lnTo>
                    <a:pt x="848632" y="978902"/>
                  </a:lnTo>
                  <a:lnTo>
                    <a:pt x="893130" y="998715"/>
                  </a:lnTo>
                  <a:lnTo>
                    <a:pt x="938512" y="1017556"/>
                  </a:lnTo>
                  <a:lnTo>
                    <a:pt x="984744" y="1035411"/>
                  </a:lnTo>
                  <a:lnTo>
                    <a:pt x="1031794" y="1052261"/>
                  </a:lnTo>
                  <a:lnTo>
                    <a:pt x="1079628" y="1068091"/>
                  </a:lnTo>
                  <a:lnTo>
                    <a:pt x="1128211" y="1082883"/>
                  </a:lnTo>
                  <a:lnTo>
                    <a:pt x="1177510" y="1096622"/>
                  </a:lnTo>
                  <a:lnTo>
                    <a:pt x="1227492" y="1109290"/>
                  </a:lnTo>
                  <a:lnTo>
                    <a:pt x="1278122" y="1120871"/>
                  </a:lnTo>
                  <a:lnTo>
                    <a:pt x="1329368" y="1131349"/>
                  </a:lnTo>
                  <a:lnTo>
                    <a:pt x="1381195" y="1140707"/>
                  </a:lnTo>
                  <a:lnTo>
                    <a:pt x="1433571" y="1148928"/>
                  </a:lnTo>
                  <a:lnTo>
                    <a:pt x="1486460" y="1155996"/>
                  </a:lnTo>
                  <a:lnTo>
                    <a:pt x="1539830" y="1161894"/>
                  </a:lnTo>
                  <a:lnTo>
                    <a:pt x="1593647" y="1166606"/>
                  </a:lnTo>
                  <a:lnTo>
                    <a:pt x="1647877" y="1170115"/>
                  </a:lnTo>
                  <a:lnTo>
                    <a:pt x="1702487" y="1172404"/>
                  </a:lnTo>
                  <a:lnTo>
                    <a:pt x="1757443" y="1173457"/>
                  </a:lnTo>
                  <a:lnTo>
                    <a:pt x="1812711" y="1173258"/>
                  </a:lnTo>
                  <a:lnTo>
                    <a:pt x="1868258" y="1171789"/>
                  </a:lnTo>
                  <a:lnTo>
                    <a:pt x="1924050" y="1169035"/>
                  </a:lnTo>
                  <a:lnTo>
                    <a:pt x="1868169" y="1164980"/>
                  </a:lnTo>
                  <a:lnTo>
                    <a:pt x="1812805" y="1159666"/>
                  </a:lnTo>
                  <a:lnTo>
                    <a:pt x="1757990" y="1153113"/>
                  </a:lnTo>
                  <a:lnTo>
                    <a:pt x="1703757" y="1145340"/>
                  </a:lnTo>
                  <a:lnTo>
                    <a:pt x="1650138" y="1136367"/>
                  </a:lnTo>
                  <a:lnTo>
                    <a:pt x="1597167" y="1126212"/>
                  </a:lnTo>
                  <a:lnTo>
                    <a:pt x="1544875" y="1114895"/>
                  </a:lnTo>
                  <a:lnTo>
                    <a:pt x="1493297" y="1102436"/>
                  </a:lnTo>
                  <a:lnTo>
                    <a:pt x="1442464" y="1088853"/>
                  </a:lnTo>
                  <a:lnTo>
                    <a:pt x="1392410" y="1074167"/>
                  </a:lnTo>
                  <a:lnTo>
                    <a:pt x="1343166" y="1058396"/>
                  </a:lnTo>
                  <a:lnTo>
                    <a:pt x="1294767" y="1041559"/>
                  </a:lnTo>
                  <a:lnTo>
                    <a:pt x="1247245" y="1023677"/>
                  </a:lnTo>
                  <a:lnTo>
                    <a:pt x="1200632" y="1004769"/>
                  </a:lnTo>
                  <a:lnTo>
                    <a:pt x="1154962" y="984854"/>
                  </a:lnTo>
                  <a:lnTo>
                    <a:pt x="1110267" y="963950"/>
                  </a:lnTo>
                  <a:lnTo>
                    <a:pt x="1066580" y="942079"/>
                  </a:lnTo>
                  <a:lnTo>
                    <a:pt x="1023933" y="919258"/>
                  </a:lnTo>
                  <a:lnTo>
                    <a:pt x="982360" y="895508"/>
                  </a:lnTo>
                  <a:lnTo>
                    <a:pt x="941894" y="870848"/>
                  </a:lnTo>
                  <a:lnTo>
                    <a:pt x="902566" y="845296"/>
                  </a:lnTo>
                  <a:lnTo>
                    <a:pt x="864411" y="818873"/>
                  </a:lnTo>
                  <a:lnTo>
                    <a:pt x="827460" y="791598"/>
                  </a:lnTo>
                  <a:lnTo>
                    <a:pt x="791747" y="763490"/>
                  </a:lnTo>
                  <a:lnTo>
                    <a:pt x="757303" y="734569"/>
                  </a:lnTo>
                  <a:lnTo>
                    <a:pt x="724163" y="704853"/>
                  </a:lnTo>
                  <a:lnTo>
                    <a:pt x="692359" y="674363"/>
                  </a:lnTo>
                  <a:lnTo>
                    <a:pt x="661924" y="643117"/>
                  </a:lnTo>
                  <a:lnTo>
                    <a:pt x="632889" y="611135"/>
                  </a:lnTo>
                  <a:lnTo>
                    <a:pt x="605289" y="578436"/>
                  </a:lnTo>
                  <a:lnTo>
                    <a:pt x="579156" y="545041"/>
                  </a:lnTo>
                  <a:lnTo>
                    <a:pt x="554523" y="510967"/>
                  </a:lnTo>
                  <a:lnTo>
                    <a:pt x="531422" y="476234"/>
                  </a:lnTo>
                  <a:lnTo>
                    <a:pt x="509887" y="440862"/>
                  </a:lnTo>
                  <a:lnTo>
                    <a:pt x="489950" y="404871"/>
                  </a:lnTo>
                  <a:lnTo>
                    <a:pt x="471643" y="368278"/>
                  </a:lnTo>
                  <a:lnTo>
                    <a:pt x="455001" y="331105"/>
                  </a:lnTo>
                  <a:lnTo>
                    <a:pt x="440055" y="293369"/>
                  </a:lnTo>
                  <a:lnTo>
                    <a:pt x="586739" y="293369"/>
                  </a:lnTo>
                  <a:lnTo>
                    <a:pt x="239902" y="0"/>
                  </a:lnTo>
                  <a:close/>
                </a:path>
              </a:pathLst>
            </a:custGeom>
            <a:solidFill>
              <a:srgbClr val="DBEFF3"/>
            </a:solidFill>
          </p:spPr>
          <p:txBody>
            <a:bodyPr wrap="square" lIns="0" tIns="0" rIns="0" bIns="0" rtlCol="0"/>
            <a:lstStyle/>
            <a:p>
              <a:endParaRPr/>
            </a:p>
          </p:txBody>
        </p:sp>
        <p:sp>
          <p:nvSpPr>
            <p:cNvPr id="27" name="object 27"/>
            <p:cNvSpPr/>
            <p:nvPr/>
          </p:nvSpPr>
          <p:spPr>
            <a:xfrm>
              <a:off x="3628516" y="3960114"/>
              <a:ext cx="1978025" cy="1173480"/>
            </a:xfrm>
            <a:custGeom>
              <a:avLst/>
              <a:gdLst/>
              <a:ahLst/>
              <a:cxnLst/>
              <a:rect l="l" t="t" r="r" b="b"/>
              <a:pathLst>
                <a:path w="1978025" h="1173479">
                  <a:moveTo>
                    <a:pt x="1977517" y="0"/>
                  </a:moveTo>
                  <a:lnTo>
                    <a:pt x="1684147" y="0"/>
                  </a:lnTo>
                  <a:lnTo>
                    <a:pt x="1683209" y="39521"/>
                  </a:lnTo>
                  <a:lnTo>
                    <a:pt x="1680417" y="78716"/>
                  </a:lnTo>
                  <a:lnTo>
                    <a:pt x="1675800" y="117563"/>
                  </a:lnTo>
                  <a:lnTo>
                    <a:pt x="1669387" y="156042"/>
                  </a:lnTo>
                  <a:lnTo>
                    <a:pt x="1661208" y="194132"/>
                  </a:lnTo>
                  <a:lnTo>
                    <a:pt x="1651292" y="231812"/>
                  </a:lnTo>
                  <a:lnTo>
                    <a:pt x="1639668" y="269063"/>
                  </a:lnTo>
                  <a:lnTo>
                    <a:pt x="1626366" y="305864"/>
                  </a:lnTo>
                  <a:lnTo>
                    <a:pt x="1611416" y="342194"/>
                  </a:lnTo>
                  <a:lnTo>
                    <a:pt x="1594848" y="378032"/>
                  </a:lnTo>
                  <a:lnTo>
                    <a:pt x="1576689" y="413358"/>
                  </a:lnTo>
                  <a:lnTo>
                    <a:pt x="1556971" y="448152"/>
                  </a:lnTo>
                  <a:lnTo>
                    <a:pt x="1535721" y="482393"/>
                  </a:lnTo>
                  <a:lnTo>
                    <a:pt x="1512971" y="516060"/>
                  </a:lnTo>
                  <a:lnTo>
                    <a:pt x="1488749" y="549133"/>
                  </a:lnTo>
                  <a:lnTo>
                    <a:pt x="1463085" y="581592"/>
                  </a:lnTo>
                  <a:lnTo>
                    <a:pt x="1436009" y="613415"/>
                  </a:lnTo>
                  <a:lnTo>
                    <a:pt x="1407549" y="644583"/>
                  </a:lnTo>
                  <a:lnTo>
                    <a:pt x="1377735" y="675074"/>
                  </a:lnTo>
                  <a:lnTo>
                    <a:pt x="1346597" y="704868"/>
                  </a:lnTo>
                  <a:lnTo>
                    <a:pt x="1314164" y="733945"/>
                  </a:lnTo>
                  <a:lnTo>
                    <a:pt x="1280466" y="762285"/>
                  </a:lnTo>
                  <a:lnTo>
                    <a:pt x="1245532" y="789866"/>
                  </a:lnTo>
                  <a:lnTo>
                    <a:pt x="1209392" y="816667"/>
                  </a:lnTo>
                  <a:lnTo>
                    <a:pt x="1172075" y="842670"/>
                  </a:lnTo>
                  <a:lnTo>
                    <a:pt x="1133610" y="867852"/>
                  </a:lnTo>
                  <a:lnTo>
                    <a:pt x="1094027" y="892194"/>
                  </a:lnTo>
                  <a:lnTo>
                    <a:pt x="1053356" y="915675"/>
                  </a:lnTo>
                  <a:lnTo>
                    <a:pt x="1011625" y="938274"/>
                  </a:lnTo>
                  <a:lnTo>
                    <a:pt x="968865" y="959971"/>
                  </a:lnTo>
                  <a:lnTo>
                    <a:pt x="925105" y="980745"/>
                  </a:lnTo>
                  <a:lnTo>
                    <a:pt x="880374" y="1000576"/>
                  </a:lnTo>
                  <a:lnTo>
                    <a:pt x="834703" y="1019443"/>
                  </a:lnTo>
                  <a:lnTo>
                    <a:pt x="788119" y="1037325"/>
                  </a:lnTo>
                  <a:lnTo>
                    <a:pt x="740653" y="1054203"/>
                  </a:lnTo>
                  <a:lnTo>
                    <a:pt x="692335" y="1070056"/>
                  </a:lnTo>
                  <a:lnTo>
                    <a:pt x="643193" y="1084862"/>
                  </a:lnTo>
                  <a:lnTo>
                    <a:pt x="593257" y="1098602"/>
                  </a:lnTo>
                  <a:lnTo>
                    <a:pt x="542557" y="1111255"/>
                  </a:lnTo>
                  <a:lnTo>
                    <a:pt x="491122" y="1122800"/>
                  </a:lnTo>
                  <a:lnTo>
                    <a:pt x="438981" y="1133218"/>
                  </a:lnTo>
                  <a:lnTo>
                    <a:pt x="386165" y="1142486"/>
                  </a:lnTo>
                  <a:lnTo>
                    <a:pt x="332702" y="1150586"/>
                  </a:lnTo>
                  <a:lnTo>
                    <a:pt x="278622" y="1157495"/>
                  </a:lnTo>
                  <a:lnTo>
                    <a:pt x="223955" y="1163195"/>
                  </a:lnTo>
                  <a:lnTo>
                    <a:pt x="168730" y="1167664"/>
                  </a:lnTo>
                  <a:lnTo>
                    <a:pt x="112976" y="1170881"/>
                  </a:lnTo>
                  <a:lnTo>
                    <a:pt x="56722" y="1172826"/>
                  </a:lnTo>
                  <a:lnTo>
                    <a:pt x="0" y="1173480"/>
                  </a:lnTo>
                  <a:lnTo>
                    <a:pt x="293370" y="1173480"/>
                  </a:lnTo>
                  <a:lnTo>
                    <a:pt x="350092" y="1172826"/>
                  </a:lnTo>
                  <a:lnTo>
                    <a:pt x="406346" y="1170881"/>
                  </a:lnTo>
                  <a:lnTo>
                    <a:pt x="462100" y="1167664"/>
                  </a:lnTo>
                  <a:lnTo>
                    <a:pt x="517325" y="1163195"/>
                  </a:lnTo>
                  <a:lnTo>
                    <a:pt x="571992" y="1157495"/>
                  </a:lnTo>
                  <a:lnTo>
                    <a:pt x="626072" y="1150586"/>
                  </a:lnTo>
                  <a:lnTo>
                    <a:pt x="679535" y="1142486"/>
                  </a:lnTo>
                  <a:lnTo>
                    <a:pt x="732351" y="1133218"/>
                  </a:lnTo>
                  <a:lnTo>
                    <a:pt x="784492" y="1122800"/>
                  </a:lnTo>
                  <a:lnTo>
                    <a:pt x="835927" y="1111255"/>
                  </a:lnTo>
                  <a:lnTo>
                    <a:pt x="886627" y="1098602"/>
                  </a:lnTo>
                  <a:lnTo>
                    <a:pt x="936563" y="1084862"/>
                  </a:lnTo>
                  <a:lnTo>
                    <a:pt x="985705" y="1070056"/>
                  </a:lnTo>
                  <a:lnTo>
                    <a:pt x="1034023" y="1054203"/>
                  </a:lnTo>
                  <a:lnTo>
                    <a:pt x="1081489" y="1037325"/>
                  </a:lnTo>
                  <a:lnTo>
                    <a:pt x="1128073" y="1019443"/>
                  </a:lnTo>
                  <a:lnTo>
                    <a:pt x="1173744" y="1000576"/>
                  </a:lnTo>
                  <a:lnTo>
                    <a:pt x="1218475" y="980745"/>
                  </a:lnTo>
                  <a:lnTo>
                    <a:pt x="1262235" y="959971"/>
                  </a:lnTo>
                  <a:lnTo>
                    <a:pt x="1304995" y="938274"/>
                  </a:lnTo>
                  <a:lnTo>
                    <a:pt x="1346726" y="915675"/>
                  </a:lnTo>
                  <a:lnTo>
                    <a:pt x="1387397" y="892194"/>
                  </a:lnTo>
                  <a:lnTo>
                    <a:pt x="1426980" y="867852"/>
                  </a:lnTo>
                  <a:lnTo>
                    <a:pt x="1465445" y="842670"/>
                  </a:lnTo>
                  <a:lnTo>
                    <a:pt x="1502762" y="816667"/>
                  </a:lnTo>
                  <a:lnTo>
                    <a:pt x="1538902" y="789866"/>
                  </a:lnTo>
                  <a:lnTo>
                    <a:pt x="1573836" y="762285"/>
                  </a:lnTo>
                  <a:lnTo>
                    <a:pt x="1607534" y="733945"/>
                  </a:lnTo>
                  <a:lnTo>
                    <a:pt x="1639967" y="704868"/>
                  </a:lnTo>
                  <a:lnTo>
                    <a:pt x="1671105" y="675074"/>
                  </a:lnTo>
                  <a:lnTo>
                    <a:pt x="1700919" y="644583"/>
                  </a:lnTo>
                  <a:lnTo>
                    <a:pt x="1729379" y="613415"/>
                  </a:lnTo>
                  <a:lnTo>
                    <a:pt x="1756455" y="581592"/>
                  </a:lnTo>
                  <a:lnTo>
                    <a:pt x="1782119" y="549133"/>
                  </a:lnTo>
                  <a:lnTo>
                    <a:pt x="1806341" y="516060"/>
                  </a:lnTo>
                  <a:lnTo>
                    <a:pt x="1829091" y="482393"/>
                  </a:lnTo>
                  <a:lnTo>
                    <a:pt x="1850341" y="448152"/>
                  </a:lnTo>
                  <a:lnTo>
                    <a:pt x="1870059" y="413358"/>
                  </a:lnTo>
                  <a:lnTo>
                    <a:pt x="1888218" y="378032"/>
                  </a:lnTo>
                  <a:lnTo>
                    <a:pt x="1904786" y="342194"/>
                  </a:lnTo>
                  <a:lnTo>
                    <a:pt x="1919736" y="305864"/>
                  </a:lnTo>
                  <a:lnTo>
                    <a:pt x="1933038" y="269063"/>
                  </a:lnTo>
                  <a:lnTo>
                    <a:pt x="1944662" y="231812"/>
                  </a:lnTo>
                  <a:lnTo>
                    <a:pt x="1954578" y="194132"/>
                  </a:lnTo>
                  <a:lnTo>
                    <a:pt x="1962757" y="156042"/>
                  </a:lnTo>
                  <a:lnTo>
                    <a:pt x="1969170" y="117563"/>
                  </a:lnTo>
                  <a:lnTo>
                    <a:pt x="1973787" y="78716"/>
                  </a:lnTo>
                  <a:lnTo>
                    <a:pt x="1976579" y="39521"/>
                  </a:lnTo>
                  <a:lnTo>
                    <a:pt x="1977517" y="0"/>
                  </a:lnTo>
                  <a:close/>
                </a:path>
              </a:pathLst>
            </a:custGeom>
            <a:solidFill>
              <a:srgbClr val="AFC1C3"/>
            </a:solidFill>
          </p:spPr>
          <p:txBody>
            <a:bodyPr wrap="square" lIns="0" tIns="0" rIns="0" bIns="0" rtlCol="0"/>
            <a:lstStyle/>
            <a:p>
              <a:endParaRPr/>
            </a:p>
          </p:txBody>
        </p:sp>
        <p:sp>
          <p:nvSpPr>
            <p:cNvPr id="28" name="object 28"/>
            <p:cNvSpPr/>
            <p:nvPr/>
          </p:nvSpPr>
          <p:spPr>
            <a:xfrm>
              <a:off x="1851024" y="3960114"/>
              <a:ext cx="3755390" cy="1173480"/>
            </a:xfrm>
            <a:custGeom>
              <a:avLst/>
              <a:gdLst/>
              <a:ahLst/>
              <a:cxnLst/>
              <a:rect l="l" t="t" r="r" b="b"/>
              <a:pathLst>
                <a:path w="3755390" h="1173479">
                  <a:moveTo>
                    <a:pt x="1777491" y="1173480"/>
                  </a:moveTo>
                  <a:lnTo>
                    <a:pt x="1834214" y="1172826"/>
                  </a:lnTo>
                  <a:lnTo>
                    <a:pt x="1890468" y="1170881"/>
                  </a:lnTo>
                  <a:lnTo>
                    <a:pt x="1946222" y="1167664"/>
                  </a:lnTo>
                  <a:lnTo>
                    <a:pt x="2001447" y="1163195"/>
                  </a:lnTo>
                  <a:lnTo>
                    <a:pt x="2056114" y="1157495"/>
                  </a:lnTo>
                  <a:lnTo>
                    <a:pt x="2110194" y="1150586"/>
                  </a:lnTo>
                  <a:lnTo>
                    <a:pt x="2163657" y="1142486"/>
                  </a:lnTo>
                  <a:lnTo>
                    <a:pt x="2216473" y="1133218"/>
                  </a:lnTo>
                  <a:lnTo>
                    <a:pt x="2268614" y="1122800"/>
                  </a:lnTo>
                  <a:lnTo>
                    <a:pt x="2320049" y="1111255"/>
                  </a:lnTo>
                  <a:lnTo>
                    <a:pt x="2370749" y="1098602"/>
                  </a:lnTo>
                  <a:lnTo>
                    <a:pt x="2420685" y="1084862"/>
                  </a:lnTo>
                  <a:lnTo>
                    <a:pt x="2469827" y="1070056"/>
                  </a:lnTo>
                  <a:lnTo>
                    <a:pt x="2518145" y="1054203"/>
                  </a:lnTo>
                  <a:lnTo>
                    <a:pt x="2565611" y="1037325"/>
                  </a:lnTo>
                  <a:lnTo>
                    <a:pt x="2612195" y="1019443"/>
                  </a:lnTo>
                  <a:lnTo>
                    <a:pt x="2657866" y="1000576"/>
                  </a:lnTo>
                  <a:lnTo>
                    <a:pt x="2702597" y="980745"/>
                  </a:lnTo>
                  <a:lnTo>
                    <a:pt x="2746357" y="959971"/>
                  </a:lnTo>
                  <a:lnTo>
                    <a:pt x="2789117" y="938274"/>
                  </a:lnTo>
                  <a:lnTo>
                    <a:pt x="2830848" y="915675"/>
                  </a:lnTo>
                  <a:lnTo>
                    <a:pt x="2871519" y="892194"/>
                  </a:lnTo>
                  <a:lnTo>
                    <a:pt x="2911102" y="867852"/>
                  </a:lnTo>
                  <a:lnTo>
                    <a:pt x="2949567" y="842670"/>
                  </a:lnTo>
                  <a:lnTo>
                    <a:pt x="2986884" y="816667"/>
                  </a:lnTo>
                  <a:lnTo>
                    <a:pt x="3023024" y="789866"/>
                  </a:lnTo>
                  <a:lnTo>
                    <a:pt x="3057958" y="762285"/>
                  </a:lnTo>
                  <a:lnTo>
                    <a:pt x="3091656" y="733945"/>
                  </a:lnTo>
                  <a:lnTo>
                    <a:pt x="3124089" y="704868"/>
                  </a:lnTo>
                  <a:lnTo>
                    <a:pt x="3155227" y="675074"/>
                  </a:lnTo>
                  <a:lnTo>
                    <a:pt x="3185041" y="644583"/>
                  </a:lnTo>
                  <a:lnTo>
                    <a:pt x="3213501" y="613415"/>
                  </a:lnTo>
                  <a:lnTo>
                    <a:pt x="3240577" y="581592"/>
                  </a:lnTo>
                  <a:lnTo>
                    <a:pt x="3266241" y="549133"/>
                  </a:lnTo>
                  <a:lnTo>
                    <a:pt x="3290463" y="516060"/>
                  </a:lnTo>
                  <a:lnTo>
                    <a:pt x="3313213" y="482393"/>
                  </a:lnTo>
                  <a:lnTo>
                    <a:pt x="3334463" y="448152"/>
                  </a:lnTo>
                  <a:lnTo>
                    <a:pt x="3354181" y="413358"/>
                  </a:lnTo>
                  <a:lnTo>
                    <a:pt x="3372340" y="378032"/>
                  </a:lnTo>
                  <a:lnTo>
                    <a:pt x="3388908" y="342194"/>
                  </a:lnTo>
                  <a:lnTo>
                    <a:pt x="3403858" y="305864"/>
                  </a:lnTo>
                  <a:lnTo>
                    <a:pt x="3417160" y="269063"/>
                  </a:lnTo>
                  <a:lnTo>
                    <a:pt x="3428784" y="231812"/>
                  </a:lnTo>
                  <a:lnTo>
                    <a:pt x="3438700" y="194132"/>
                  </a:lnTo>
                  <a:lnTo>
                    <a:pt x="3446879" y="156042"/>
                  </a:lnTo>
                  <a:lnTo>
                    <a:pt x="3453292" y="117563"/>
                  </a:lnTo>
                  <a:lnTo>
                    <a:pt x="3457909" y="78716"/>
                  </a:lnTo>
                  <a:lnTo>
                    <a:pt x="3460701" y="39521"/>
                  </a:lnTo>
                  <a:lnTo>
                    <a:pt x="3461639" y="0"/>
                  </a:lnTo>
                  <a:lnTo>
                    <a:pt x="3755009" y="0"/>
                  </a:lnTo>
                  <a:lnTo>
                    <a:pt x="3754071" y="39521"/>
                  </a:lnTo>
                  <a:lnTo>
                    <a:pt x="3751279" y="78716"/>
                  </a:lnTo>
                  <a:lnTo>
                    <a:pt x="3746662" y="117563"/>
                  </a:lnTo>
                  <a:lnTo>
                    <a:pt x="3740249" y="156042"/>
                  </a:lnTo>
                  <a:lnTo>
                    <a:pt x="3732070" y="194132"/>
                  </a:lnTo>
                  <a:lnTo>
                    <a:pt x="3722154" y="231812"/>
                  </a:lnTo>
                  <a:lnTo>
                    <a:pt x="3710530" y="269063"/>
                  </a:lnTo>
                  <a:lnTo>
                    <a:pt x="3697228" y="305864"/>
                  </a:lnTo>
                  <a:lnTo>
                    <a:pt x="3682278" y="342194"/>
                  </a:lnTo>
                  <a:lnTo>
                    <a:pt x="3665710" y="378032"/>
                  </a:lnTo>
                  <a:lnTo>
                    <a:pt x="3647551" y="413358"/>
                  </a:lnTo>
                  <a:lnTo>
                    <a:pt x="3627833" y="448152"/>
                  </a:lnTo>
                  <a:lnTo>
                    <a:pt x="3606583" y="482393"/>
                  </a:lnTo>
                  <a:lnTo>
                    <a:pt x="3583833" y="516060"/>
                  </a:lnTo>
                  <a:lnTo>
                    <a:pt x="3559611" y="549133"/>
                  </a:lnTo>
                  <a:lnTo>
                    <a:pt x="3533947" y="581592"/>
                  </a:lnTo>
                  <a:lnTo>
                    <a:pt x="3506871" y="613415"/>
                  </a:lnTo>
                  <a:lnTo>
                    <a:pt x="3478411" y="644583"/>
                  </a:lnTo>
                  <a:lnTo>
                    <a:pt x="3448597" y="675074"/>
                  </a:lnTo>
                  <a:lnTo>
                    <a:pt x="3417459" y="704868"/>
                  </a:lnTo>
                  <a:lnTo>
                    <a:pt x="3385026" y="733945"/>
                  </a:lnTo>
                  <a:lnTo>
                    <a:pt x="3351328" y="762285"/>
                  </a:lnTo>
                  <a:lnTo>
                    <a:pt x="3316394" y="789866"/>
                  </a:lnTo>
                  <a:lnTo>
                    <a:pt x="3280254" y="816667"/>
                  </a:lnTo>
                  <a:lnTo>
                    <a:pt x="3242937" y="842670"/>
                  </a:lnTo>
                  <a:lnTo>
                    <a:pt x="3204472" y="867852"/>
                  </a:lnTo>
                  <a:lnTo>
                    <a:pt x="3164889" y="892194"/>
                  </a:lnTo>
                  <a:lnTo>
                    <a:pt x="3124218" y="915675"/>
                  </a:lnTo>
                  <a:lnTo>
                    <a:pt x="3082487" y="938274"/>
                  </a:lnTo>
                  <a:lnTo>
                    <a:pt x="3039727" y="959971"/>
                  </a:lnTo>
                  <a:lnTo>
                    <a:pt x="2995967" y="980745"/>
                  </a:lnTo>
                  <a:lnTo>
                    <a:pt x="2951236" y="1000576"/>
                  </a:lnTo>
                  <a:lnTo>
                    <a:pt x="2905565" y="1019443"/>
                  </a:lnTo>
                  <a:lnTo>
                    <a:pt x="2858981" y="1037325"/>
                  </a:lnTo>
                  <a:lnTo>
                    <a:pt x="2811515" y="1054203"/>
                  </a:lnTo>
                  <a:lnTo>
                    <a:pt x="2763197" y="1070056"/>
                  </a:lnTo>
                  <a:lnTo>
                    <a:pt x="2714055" y="1084862"/>
                  </a:lnTo>
                  <a:lnTo>
                    <a:pt x="2664119" y="1098602"/>
                  </a:lnTo>
                  <a:lnTo>
                    <a:pt x="2613419" y="1111255"/>
                  </a:lnTo>
                  <a:lnTo>
                    <a:pt x="2561984" y="1122800"/>
                  </a:lnTo>
                  <a:lnTo>
                    <a:pt x="2509843" y="1133218"/>
                  </a:lnTo>
                  <a:lnTo>
                    <a:pt x="2457027" y="1142486"/>
                  </a:lnTo>
                  <a:lnTo>
                    <a:pt x="2403564" y="1150586"/>
                  </a:lnTo>
                  <a:lnTo>
                    <a:pt x="2349484" y="1157495"/>
                  </a:lnTo>
                  <a:lnTo>
                    <a:pt x="2294817" y="1163195"/>
                  </a:lnTo>
                  <a:lnTo>
                    <a:pt x="2239592" y="1167664"/>
                  </a:lnTo>
                  <a:lnTo>
                    <a:pt x="2183838" y="1170881"/>
                  </a:lnTo>
                  <a:lnTo>
                    <a:pt x="2127584" y="1172826"/>
                  </a:lnTo>
                  <a:lnTo>
                    <a:pt x="2070862" y="1173480"/>
                  </a:lnTo>
                  <a:lnTo>
                    <a:pt x="1777491" y="1173480"/>
                  </a:lnTo>
                  <a:lnTo>
                    <a:pt x="1721469" y="1172837"/>
                  </a:lnTo>
                  <a:lnTo>
                    <a:pt x="1665827" y="1170920"/>
                  </a:lnTo>
                  <a:lnTo>
                    <a:pt x="1610599" y="1167747"/>
                  </a:lnTo>
                  <a:lnTo>
                    <a:pt x="1555818" y="1163335"/>
                  </a:lnTo>
                  <a:lnTo>
                    <a:pt x="1501518" y="1157704"/>
                  </a:lnTo>
                  <a:lnTo>
                    <a:pt x="1447732" y="1150870"/>
                  </a:lnTo>
                  <a:lnTo>
                    <a:pt x="1394492" y="1142852"/>
                  </a:lnTo>
                  <a:lnTo>
                    <a:pt x="1341832" y="1133667"/>
                  </a:lnTo>
                  <a:lnTo>
                    <a:pt x="1289786" y="1123333"/>
                  </a:lnTo>
                  <a:lnTo>
                    <a:pt x="1238386" y="1111869"/>
                  </a:lnTo>
                  <a:lnTo>
                    <a:pt x="1187665" y="1099292"/>
                  </a:lnTo>
                  <a:lnTo>
                    <a:pt x="1137658" y="1085620"/>
                  </a:lnTo>
                  <a:lnTo>
                    <a:pt x="1088396" y="1070872"/>
                  </a:lnTo>
                  <a:lnTo>
                    <a:pt x="1039913" y="1055064"/>
                  </a:lnTo>
                  <a:lnTo>
                    <a:pt x="992243" y="1038215"/>
                  </a:lnTo>
                  <a:lnTo>
                    <a:pt x="945419" y="1020342"/>
                  </a:lnTo>
                  <a:lnTo>
                    <a:pt x="899473" y="1001465"/>
                  </a:lnTo>
                  <a:lnTo>
                    <a:pt x="854439" y="981600"/>
                  </a:lnTo>
                  <a:lnTo>
                    <a:pt x="810350" y="960765"/>
                  </a:lnTo>
                  <a:lnTo>
                    <a:pt x="767239" y="938979"/>
                  </a:lnTo>
                  <a:lnTo>
                    <a:pt x="725140" y="916259"/>
                  </a:lnTo>
                  <a:lnTo>
                    <a:pt x="684086" y="892623"/>
                  </a:lnTo>
                  <a:lnTo>
                    <a:pt x="644109" y="868090"/>
                  </a:lnTo>
                  <a:lnTo>
                    <a:pt x="605243" y="842676"/>
                  </a:lnTo>
                  <a:lnTo>
                    <a:pt x="567522" y="816401"/>
                  </a:lnTo>
                  <a:lnTo>
                    <a:pt x="530978" y="789281"/>
                  </a:lnTo>
                  <a:lnTo>
                    <a:pt x="495645" y="761335"/>
                  </a:lnTo>
                  <a:lnTo>
                    <a:pt x="461556" y="732581"/>
                  </a:lnTo>
                  <a:lnTo>
                    <a:pt x="428744" y="703037"/>
                  </a:lnTo>
                  <a:lnTo>
                    <a:pt x="397242" y="672719"/>
                  </a:lnTo>
                  <a:lnTo>
                    <a:pt x="367083" y="641648"/>
                  </a:lnTo>
                  <a:lnTo>
                    <a:pt x="338301" y="609839"/>
                  </a:lnTo>
                  <a:lnTo>
                    <a:pt x="310928" y="577312"/>
                  </a:lnTo>
                  <a:lnTo>
                    <a:pt x="284999" y="544084"/>
                  </a:lnTo>
                  <a:lnTo>
                    <a:pt x="260546" y="510173"/>
                  </a:lnTo>
                  <a:lnTo>
                    <a:pt x="237602" y="475598"/>
                  </a:lnTo>
                  <a:lnTo>
                    <a:pt x="216201" y="440375"/>
                  </a:lnTo>
                  <a:lnTo>
                    <a:pt x="196375" y="404522"/>
                  </a:lnTo>
                  <a:lnTo>
                    <a:pt x="178158" y="368059"/>
                  </a:lnTo>
                  <a:lnTo>
                    <a:pt x="161584" y="331002"/>
                  </a:lnTo>
                  <a:lnTo>
                    <a:pt x="146685" y="293369"/>
                  </a:lnTo>
                  <a:lnTo>
                    <a:pt x="0" y="293369"/>
                  </a:lnTo>
                  <a:lnTo>
                    <a:pt x="239902" y="0"/>
                  </a:lnTo>
                  <a:lnTo>
                    <a:pt x="586739" y="293369"/>
                  </a:lnTo>
                  <a:lnTo>
                    <a:pt x="440055" y="293369"/>
                  </a:lnTo>
                  <a:lnTo>
                    <a:pt x="455001" y="331105"/>
                  </a:lnTo>
                  <a:lnTo>
                    <a:pt x="471643" y="368278"/>
                  </a:lnTo>
                  <a:lnTo>
                    <a:pt x="489950" y="404871"/>
                  </a:lnTo>
                  <a:lnTo>
                    <a:pt x="509887" y="440862"/>
                  </a:lnTo>
                  <a:lnTo>
                    <a:pt x="531422" y="476234"/>
                  </a:lnTo>
                  <a:lnTo>
                    <a:pt x="554523" y="510967"/>
                  </a:lnTo>
                  <a:lnTo>
                    <a:pt x="579156" y="545041"/>
                  </a:lnTo>
                  <a:lnTo>
                    <a:pt x="605289" y="578436"/>
                  </a:lnTo>
                  <a:lnTo>
                    <a:pt x="632889" y="611135"/>
                  </a:lnTo>
                  <a:lnTo>
                    <a:pt x="661924" y="643117"/>
                  </a:lnTo>
                  <a:lnTo>
                    <a:pt x="692359" y="674363"/>
                  </a:lnTo>
                  <a:lnTo>
                    <a:pt x="724163" y="704853"/>
                  </a:lnTo>
                  <a:lnTo>
                    <a:pt x="757303" y="734569"/>
                  </a:lnTo>
                  <a:lnTo>
                    <a:pt x="791747" y="763490"/>
                  </a:lnTo>
                  <a:lnTo>
                    <a:pt x="827460" y="791598"/>
                  </a:lnTo>
                  <a:lnTo>
                    <a:pt x="864411" y="818873"/>
                  </a:lnTo>
                  <a:lnTo>
                    <a:pt x="902566" y="845296"/>
                  </a:lnTo>
                  <a:lnTo>
                    <a:pt x="941894" y="870848"/>
                  </a:lnTo>
                  <a:lnTo>
                    <a:pt x="982360" y="895508"/>
                  </a:lnTo>
                  <a:lnTo>
                    <a:pt x="1023933" y="919258"/>
                  </a:lnTo>
                  <a:lnTo>
                    <a:pt x="1066580" y="942079"/>
                  </a:lnTo>
                  <a:lnTo>
                    <a:pt x="1110267" y="963950"/>
                  </a:lnTo>
                  <a:lnTo>
                    <a:pt x="1154962" y="984854"/>
                  </a:lnTo>
                  <a:lnTo>
                    <a:pt x="1200632" y="1004769"/>
                  </a:lnTo>
                  <a:lnTo>
                    <a:pt x="1247245" y="1023677"/>
                  </a:lnTo>
                  <a:lnTo>
                    <a:pt x="1294767" y="1041559"/>
                  </a:lnTo>
                  <a:lnTo>
                    <a:pt x="1343166" y="1058396"/>
                  </a:lnTo>
                  <a:lnTo>
                    <a:pt x="1392410" y="1074167"/>
                  </a:lnTo>
                  <a:lnTo>
                    <a:pt x="1442464" y="1088853"/>
                  </a:lnTo>
                  <a:lnTo>
                    <a:pt x="1493297" y="1102436"/>
                  </a:lnTo>
                  <a:lnTo>
                    <a:pt x="1544875" y="1114895"/>
                  </a:lnTo>
                  <a:lnTo>
                    <a:pt x="1597167" y="1126212"/>
                  </a:lnTo>
                  <a:lnTo>
                    <a:pt x="1650138" y="1136367"/>
                  </a:lnTo>
                  <a:lnTo>
                    <a:pt x="1703757" y="1145340"/>
                  </a:lnTo>
                  <a:lnTo>
                    <a:pt x="1757990" y="1153113"/>
                  </a:lnTo>
                  <a:lnTo>
                    <a:pt x="1812805" y="1159666"/>
                  </a:lnTo>
                  <a:lnTo>
                    <a:pt x="1868169" y="1164980"/>
                  </a:lnTo>
                  <a:lnTo>
                    <a:pt x="1924050" y="1169035"/>
                  </a:lnTo>
                </a:path>
              </a:pathLst>
            </a:custGeom>
            <a:ln w="38159">
              <a:solidFill>
                <a:srgbClr val="FFFFFF"/>
              </a:solidFill>
            </a:ln>
          </p:spPr>
          <p:txBody>
            <a:bodyPr wrap="square" lIns="0" tIns="0" rIns="0" bIns="0" rtlCol="0"/>
            <a:lstStyle/>
            <a:p>
              <a:endParaRPr/>
            </a:p>
          </p:txBody>
        </p:sp>
      </p:grpSp>
      <p:sp>
        <p:nvSpPr>
          <p:cNvPr id="29" name="object 29"/>
          <p:cNvSpPr txBox="1"/>
          <p:nvPr/>
        </p:nvSpPr>
        <p:spPr>
          <a:xfrm>
            <a:off x="3256534" y="4544948"/>
            <a:ext cx="11918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Calibri"/>
                <a:cs typeface="Calibri"/>
              </a:rPr>
              <a:t>Withdrawals</a:t>
            </a:r>
            <a:endParaRPr sz="1800">
              <a:latin typeface="Calibri"/>
              <a:cs typeface="Calibri"/>
            </a:endParaRPr>
          </a:p>
        </p:txBody>
      </p:sp>
      <p:sp>
        <p:nvSpPr>
          <p:cNvPr id="30" name="object 30"/>
          <p:cNvSpPr txBox="1"/>
          <p:nvPr/>
        </p:nvSpPr>
        <p:spPr>
          <a:xfrm>
            <a:off x="2823464" y="5303901"/>
            <a:ext cx="1600200"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3E762B"/>
                </a:solidFill>
                <a:latin typeface="Calibri"/>
                <a:cs typeface="Calibri"/>
              </a:rPr>
              <a:t>Profit</a:t>
            </a:r>
            <a:r>
              <a:rPr sz="2000" b="1" spc="-65" dirty="0">
                <a:solidFill>
                  <a:srgbClr val="3E762B"/>
                </a:solidFill>
                <a:latin typeface="Calibri"/>
                <a:cs typeface="Calibri"/>
              </a:rPr>
              <a:t> </a:t>
            </a:r>
            <a:r>
              <a:rPr sz="2000" b="1" spc="-10" dirty="0">
                <a:solidFill>
                  <a:srgbClr val="3E762B"/>
                </a:solidFill>
                <a:latin typeface="Calibri"/>
                <a:cs typeface="Calibri"/>
              </a:rPr>
              <a:t>Payment</a:t>
            </a:r>
            <a:endParaRPr sz="2000">
              <a:latin typeface="Calibri"/>
              <a:cs typeface="Calibri"/>
            </a:endParaRPr>
          </a:p>
        </p:txBody>
      </p:sp>
      <p:pic>
        <p:nvPicPr>
          <p:cNvPr id="31" name="object 31"/>
          <p:cNvPicPr/>
          <p:nvPr/>
        </p:nvPicPr>
        <p:blipFill>
          <a:blip r:embed="rId9" cstate="print"/>
          <a:stretch>
            <a:fillRect/>
          </a:stretch>
        </p:blipFill>
        <p:spPr>
          <a:xfrm>
            <a:off x="5271515" y="2330195"/>
            <a:ext cx="1094232" cy="819912"/>
          </a:xfrm>
          <a:prstGeom prst="rect">
            <a:avLst/>
          </a:prstGeom>
        </p:spPr>
      </p:pic>
      <p:sp>
        <p:nvSpPr>
          <p:cNvPr id="32" name="object 32"/>
          <p:cNvSpPr txBox="1"/>
          <p:nvPr/>
        </p:nvSpPr>
        <p:spPr>
          <a:xfrm>
            <a:off x="5482209" y="3061208"/>
            <a:ext cx="666750" cy="577215"/>
          </a:xfrm>
          <a:prstGeom prst="rect">
            <a:avLst/>
          </a:prstGeom>
        </p:spPr>
        <p:txBody>
          <a:bodyPr vert="horz" wrap="square" lIns="0" tIns="9525" rIns="0" bIns="0" rtlCol="0">
            <a:spAutoFit/>
          </a:bodyPr>
          <a:lstStyle/>
          <a:p>
            <a:pPr marL="12700" marR="5080">
              <a:lnSpc>
                <a:spcPct val="101099"/>
              </a:lnSpc>
              <a:spcBef>
                <a:spcPts val="75"/>
              </a:spcBef>
            </a:pPr>
            <a:r>
              <a:rPr sz="1800" spc="-10" dirty="0">
                <a:latin typeface="Calibri"/>
                <a:cs typeface="Calibri"/>
              </a:rPr>
              <a:t>Islamic </a:t>
            </a:r>
            <a:r>
              <a:rPr sz="1800" spc="-20" dirty="0">
                <a:latin typeface="Calibri"/>
                <a:cs typeface="Calibri"/>
              </a:rPr>
              <a:t>Bank</a:t>
            </a:r>
            <a:endParaRPr sz="1800">
              <a:latin typeface="Calibri"/>
              <a:cs typeface="Calibri"/>
            </a:endParaRPr>
          </a:p>
        </p:txBody>
      </p:sp>
      <p:grpSp>
        <p:nvGrpSpPr>
          <p:cNvPr id="33" name="object 33"/>
          <p:cNvGrpSpPr/>
          <p:nvPr/>
        </p:nvGrpSpPr>
        <p:grpSpPr>
          <a:xfrm>
            <a:off x="-6350" y="-6350"/>
            <a:ext cx="12204700" cy="6864350"/>
            <a:chOff x="-6350" y="-6350"/>
            <a:chExt cx="12204700" cy="6864350"/>
          </a:xfrm>
        </p:grpSpPr>
        <p:sp>
          <p:nvSpPr>
            <p:cNvPr id="34" name="object 34"/>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pic>
          <p:nvPicPr>
            <p:cNvPr id="35" name="object 35"/>
            <p:cNvPicPr/>
            <p:nvPr/>
          </p:nvPicPr>
          <p:blipFill>
            <a:blip r:embed="rId10" cstate="print"/>
            <a:stretch>
              <a:fillRect/>
            </a:stretch>
          </p:blipFill>
          <p:spPr>
            <a:xfrm>
              <a:off x="10782299" y="547116"/>
              <a:ext cx="1368552" cy="1051560"/>
            </a:xfrm>
            <a:prstGeom prst="rect">
              <a:avLst/>
            </a:prstGeom>
          </p:spPr>
        </p:pic>
        <p:sp>
          <p:nvSpPr>
            <p:cNvPr id="36" name="object 36"/>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37" name="object 37"/>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38" name="object 38"/>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sp>
          <p:nvSpPr>
            <p:cNvPr id="39" name="object 39"/>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40" name="object 40"/>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41" name="object 41"/>
          <p:cNvSpPr txBox="1">
            <a:spLocks noGrp="1"/>
          </p:cNvSpPr>
          <p:nvPr>
            <p:ph type="title"/>
          </p:nvPr>
        </p:nvSpPr>
        <p:spPr>
          <a:xfrm>
            <a:off x="1371600" y="788923"/>
            <a:ext cx="8153400" cy="905376"/>
          </a:xfrm>
          <a:prstGeom prst="rect">
            <a:avLst/>
          </a:prstGeom>
        </p:spPr>
        <p:txBody>
          <a:bodyPr vert="horz" wrap="square" lIns="0" tIns="12700" rIns="0" bIns="0" rtlCol="0">
            <a:spAutoFit/>
          </a:bodyPr>
          <a:lstStyle/>
          <a:p>
            <a:pPr marL="12700" algn="ctr">
              <a:lnSpc>
                <a:spcPct val="100000"/>
              </a:lnSpc>
              <a:spcBef>
                <a:spcPts val="100"/>
              </a:spcBef>
              <a:tabLst>
                <a:tab pos="9328785" algn="l"/>
              </a:tabLst>
            </a:pPr>
            <a:r>
              <a:rPr sz="2800" u="none" dirty="0"/>
              <a:t>Overview </a:t>
            </a:r>
            <a:r>
              <a:rPr sz="2800" u="none"/>
              <a:t>of </a:t>
            </a:r>
            <a:r>
              <a:rPr lang="en-US" sz="2800" u="none" dirty="0" smtClean="0"/>
              <a:t>an </a:t>
            </a:r>
            <a:r>
              <a:rPr sz="2800" u="none" smtClean="0"/>
              <a:t>Islamic </a:t>
            </a:r>
            <a:r>
              <a:rPr sz="2800" u="none" dirty="0"/>
              <a:t>bank’s </a:t>
            </a:r>
            <a:r>
              <a:rPr sz="2800" u="none"/>
              <a:t>main </a:t>
            </a:r>
            <a:r>
              <a:rPr sz="2800" u="none" smtClean="0"/>
              <a:t>functions</a:t>
            </a:r>
            <a:r>
              <a:rPr lang="en-US" sz="2800" u="none" dirty="0" smtClean="0"/>
              <a:t/>
            </a:r>
            <a:br>
              <a:rPr lang="en-US" sz="2800" u="none" dirty="0" smtClean="0"/>
            </a:br>
            <a:endParaRPr sz="3000">
              <a:latin typeface="Times New Roman"/>
              <a:cs typeface="Times New Roman"/>
            </a:endParaRPr>
          </a:p>
        </p:txBody>
      </p:sp>
      <p:sp>
        <p:nvSpPr>
          <p:cNvPr id="42" name="object 42"/>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
        <p:nvSpPr>
          <p:cNvPr id="43" name="object 44"/>
          <p:cNvSpPr/>
          <p:nvPr/>
        </p:nvSpPr>
        <p:spPr>
          <a:xfrm>
            <a:off x="1828800" y="1295400"/>
            <a:ext cx="7315200" cy="45719"/>
          </a:xfrm>
          <a:custGeom>
            <a:avLst/>
            <a:gdLst/>
            <a:ahLst/>
            <a:cxnLst/>
            <a:rect l="l" t="t" r="r" b="b"/>
            <a:pathLst>
              <a:path w="9319260" h="14605">
                <a:moveTo>
                  <a:pt x="0" y="0"/>
                </a:moveTo>
                <a:lnTo>
                  <a:pt x="9319006" y="14477"/>
                </a:lnTo>
              </a:path>
            </a:pathLst>
          </a:custGeom>
          <a:ln w="28575">
            <a:solidFill>
              <a:srgbClr val="000000"/>
            </a:solidFill>
          </a:ln>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96000"/>
          </a:xfrm>
          <a:custGeom>
            <a:avLst/>
            <a:gdLst/>
            <a:ahLst/>
            <a:cxnLst/>
            <a:rect l="l" t="t" r="r" b="b"/>
            <a:pathLst>
              <a:path w="12192000" h="6096000">
                <a:moveTo>
                  <a:pt x="0" y="6095998"/>
                </a:moveTo>
                <a:lnTo>
                  <a:pt x="12192000" y="6095998"/>
                </a:lnTo>
                <a:lnTo>
                  <a:pt x="12192000" y="0"/>
                </a:lnTo>
                <a:lnTo>
                  <a:pt x="0" y="0"/>
                </a:lnTo>
                <a:lnTo>
                  <a:pt x="0" y="6095998"/>
                </a:lnTo>
                <a:close/>
              </a:path>
            </a:pathLst>
          </a:custGeom>
          <a:solidFill>
            <a:srgbClr val="D9D9D9">
              <a:alpha val="56077"/>
            </a:srgbClr>
          </a:solidFill>
        </p:spPr>
        <p:txBody>
          <a:bodyPr wrap="square" lIns="0" tIns="0" rIns="0" bIns="0" rtlCol="0"/>
          <a:lstStyle/>
          <a:p>
            <a:endParaRPr/>
          </a:p>
        </p:txBody>
      </p:sp>
      <p:pic>
        <p:nvPicPr>
          <p:cNvPr id="3" name="object 3"/>
          <p:cNvPicPr/>
          <p:nvPr/>
        </p:nvPicPr>
        <p:blipFill>
          <a:blip r:embed="rId2" cstate="print"/>
          <a:stretch>
            <a:fillRect/>
          </a:stretch>
        </p:blipFill>
        <p:spPr>
          <a:xfrm>
            <a:off x="2057400" y="1626107"/>
            <a:ext cx="7967471" cy="4177284"/>
          </a:xfrm>
          <a:prstGeom prst="rect">
            <a:avLst/>
          </a:prstGeom>
        </p:spPr>
      </p:pic>
      <p:grpSp>
        <p:nvGrpSpPr>
          <p:cNvPr id="4" name="object 4"/>
          <p:cNvGrpSpPr/>
          <p:nvPr/>
        </p:nvGrpSpPr>
        <p:grpSpPr>
          <a:xfrm>
            <a:off x="-253" y="6632192"/>
            <a:ext cx="12198985" cy="226060"/>
            <a:chOff x="-253" y="6632192"/>
            <a:chExt cx="12198985" cy="226060"/>
          </a:xfrm>
        </p:grpSpPr>
        <p:sp>
          <p:nvSpPr>
            <p:cNvPr id="5" name="object 5"/>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6" name="object 6"/>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7" name="object 7"/>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8" name="object 8"/>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sp>
        <p:nvSpPr>
          <p:cNvPr id="9" name="object 9"/>
          <p:cNvSpPr txBox="1">
            <a:spLocks noGrp="1"/>
          </p:cNvSpPr>
          <p:nvPr>
            <p:ph type="title"/>
          </p:nvPr>
        </p:nvSpPr>
        <p:spPr>
          <a:xfrm>
            <a:off x="337058" y="340232"/>
            <a:ext cx="10151821" cy="790858"/>
          </a:xfrm>
          <a:prstGeom prst="rect">
            <a:avLst/>
          </a:prstGeom>
        </p:spPr>
        <p:txBody>
          <a:bodyPr vert="horz" wrap="square" lIns="0" tIns="326009" rIns="0" bIns="0" rtlCol="0">
            <a:spAutoFit/>
          </a:bodyPr>
          <a:lstStyle/>
          <a:p>
            <a:pPr marL="448945">
              <a:lnSpc>
                <a:spcPct val="100000"/>
              </a:lnSpc>
              <a:spcBef>
                <a:spcPts val="100"/>
              </a:spcBef>
            </a:pPr>
            <a:r>
              <a:rPr sz="3000" u="none" dirty="0"/>
              <a:t>Shariah </a:t>
            </a:r>
            <a:r>
              <a:rPr sz="3000" u="none"/>
              <a:t>Board </a:t>
            </a:r>
            <a:r>
              <a:rPr sz="3000" u="none" spc="-10" smtClean="0"/>
              <a:t>Members</a:t>
            </a:r>
            <a:r>
              <a:rPr lang="en-US" sz="3000" u="none" spc="-10" dirty="0" smtClean="0"/>
              <a:t> at HabibMetro SIRAT</a:t>
            </a:r>
            <a:endParaRPr sz="3000"/>
          </a:p>
        </p:txBody>
      </p:sp>
      <p:grpSp>
        <p:nvGrpSpPr>
          <p:cNvPr id="10" name="object 10"/>
          <p:cNvGrpSpPr/>
          <p:nvPr/>
        </p:nvGrpSpPr>
        <p:grpSpPr>
          <a:xfrm>
            <a:off x="-6350" y="-6350"/>
            <a:ext cx="12200255" cy="1591310"/>
            <a:chOff x="-6350" y="-6350"/>
            <a:chExt cx="12200255" cy="1591310"/>
          </a:xfrm>
        </p:grpSpPr>
        <p:pic>
          <p:nvPicPr>
            <p:cNvPr id="11" name="object 11"/>
            <p:cNvPicPr/>
            <p:nvPr/>
          </p:nvPicPr>
          <p:blipFill>
            <a:blip r:embed="rId3" cstate="print"/>
            <a:stretch>
              <a:fillRect/>
            </a:stretch>
          </p:blipFill>
          <p:spPr>
            <a:xfrm>
              <a:off x="10782299" y="533400"/>
              <a:ext cx="1368552" cy="1051560"/>
            </a:xfrm>
            <a:prstGeom prst="rect">
              <a:avLst/>
            </a:prstGeom>
          </p:spPr>
        </p:pic>
        <p:sp>
          <p:nvSpPr>
            <p:cNvPr id="12" name="object 12"/>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3" name="object 13"/>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sp>
          <p:nvSpPr>
            <p:cNvPr id="14" name="object 14"/>
            <p:cNvSpPr/>
            <p:nvPr/>
          </p:nvSpPr>
          <p:spPr>
            <a:xfrm>
              <a:off x="925830" y="1271777"/>
              <a:ext cx="9363075" cy="0"/>
            </a:xfrm>
            <a:custGeom>
              <a:avLst/>
              <a:gdLst/>
              <a:ahLst/>
              <a:cxnLst/>
              <a:rect l="l" t="t" r="r" b="b"/>
              <a:pathLst>
                <a:path w="9363075">
                  <a:moveTo>
                    <a:pt x="0" y="0"/>
                  </a:moveTo>
                  <a:lnTo>
                    <a:pt x="9362567" y="0"/>
                  </a:lnTo>
                </a:path>
              </a:pathLst>
            </a:custGeom>
            <a:ln w="28575">
              <a:solidFill>
                <a:srgbClr val="000000"/>
              </a:solidFill>
            </a:ln>
          </p:spPr>
          <p:txBody>
            <a:bodyPr wrap="square" lIns="0" tIns="0" rIns="0" bIns="0" rtlCol="0"/>
            <a:lstStyle/>
            <a:p>
              <a:endParaRPr/>
            </a:p>
          </p:txBody>
        </p:sp>
      </p:grpSp>
      <p:sp>
        <p:nvSpPr>
          <p:cNvPr id="15" name="object 15"/>
          <p:cNvSpPr txBox="1"/>
          <p:nvPr/>
        </p:nvSpPr>
        <p:spPr>
          <a:xfrm>
            <a:off x="5142738" y="6375298"/>
            <a:ext cx="19069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Classification:</a:t>
            </a:r>
            <a:r>
              <a:rPr sz="1800" spc="-100" dirty="0">
                <a:latin typeface="Calibri"/>
                <a:cs typeface="Calibri"/>
              </a:rPr>
              <a:t> </a:t>
            </a:r>
            <a:r>
              <a:rPr sz="1800" spc="-10" dirty="0">
                <a:latin typeface="Calibri"/>
                <a:cs typeface="Calibri"/>
              </a:rPr>
              <a:t>Public</a:t>
            </a:r>
            <a:endParaRPr sz="1800">
              <a:latin typeface="Calibri"/>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489191"/>
            <a:ext cx="12192000" cy="368935"/>
          </a:xfrm>
          <a:custGeom>
            <a:avLst/>
            <a:gdLst/>
            <a:ahLst/>
            <a:cxnLst/>
            <a:rect l="l" t="t" r="r" b="b"/>
            <a:pathLst>
              <a:path w="12192000" h="368934">
                <a:moveTo>
                  <a:pt x="0" y="368807"/>
                </a:moveTo>
                <a:lnTo>
                  <a:pt x="12192000" y="368807"/>
                </a:lnTo>
                <a:lnTo>
                  <a:pt x="12192000" y="0"/>
                </a:lnTo>
                <a:lnTo>
                  <a:pt x="0" y="0"/>
                </a:lnTo>
                <a:lnTo>
                  <a:pt x="0" y="368807"/>
                </a:lnTo>
                <a:close/>
              </a:path>
            </a:pathLst>
          </a:custGeom>
          <a:solidFill>
            <a:srgbClr val="D9D9D9">
              <a:alpha val="56077"/>
            </a:srgbClr>
          </a:solidFill>
        </p:spPr>
        <p:txBody>
          <a:bodyPr wrap="square" lIns="0" tIns="0" rIns="0" bIns="0" rtlCol="0"/>
          <a:lstStyle/>
          <a:p>
            <a:endParaRPr/>
          </a:p>
        </p:txBody>
      </p:sp>
      <p:grpSp>
        <p:nvGrpSpPr>
          <p:cNvPr id="3" name="object 3"/>
          <p:cNvGrpSpPr/>
          <p:nvPr/>
        </p:nvGrpSpPr>
        <p:grpSpPr>
          <a:xfrm>
            <a:off x="0" y="542544"/>
            <a:ext cx="12192000" cy="5855335"/>
            <a:chOff x="0" y="542544"/>
            <a:chExt cx="12192000" cy="5855335"/>
          </a:xfrm>
        </p:grpSpPr>
        <p:sp>
          <p:nvSpPr>
            <p:cNvPr id="4" name="object 4"/>
            <p:cNvSpPr/>
            <p:nvPr/>
          </p:nvSpPr>
          <p:spPr>
            <a:xfrm>
              <a:off x="0" y="542544"/>
              <a:ext cx="12192000" cy="5855335"/>
            </a:xfrm>
            <a:custGeom>
              <a:avLst/>
              <a:gdLst/>
              <a:ahLst/>
              <a:cxnLst/>
              <a:rect l="l" t="t" r="r" b="b"/>
              <a:pathLst>
                <a:path w="12192000" h="5855335">
                  <a:moveTo>
                    <a:pt x="0" y="5855208"/>
                  </a:moveTo>
                  <a:lnTo>
                    <a:pt x="12192000" y="5855208"/>
                  </a:lnTo>
                  <a:lnTo>
                    <a:pt x="12192000" y="0"/>
                  </a:lnTo>
                  <a:lnTo>
                    <a:pt x="0" y="0"/>
                  </a:lnTo>
                  <a:lnTo>
                    <a:pt x="0" y="5855208"/>
                  </a:lnTo>
                  <a:close/>
                </a:path>
              </a:pathLst>
            </a:custGeom>
            <a:solidFill>
              <a:srgbClr val="D9D9D9">
                <a:alpha val="56077"/>
              </a:srgbClr>
            </a:solidFill>
          </p:spPr>
          <p:txBody>
            <a:bodyPr wrap="square" lIns="0" tIns="0" rIns="0" bIns="0" rtlCol="0"/>
            <a:lstStyle/>
            <a:p>
              <a:endParaRPr/>
            </a:p>
          </p:txBody>
        </p:sp>
        <p:pic>
          <p:nvPicPr>
            <p:cNvPr id="5" name="object 5"/>
            <p:cNvPicPr/>
            <p:nvPr/>
          </p:nvPicPr>
          <p:blipFill>
            <a:blip r:embed="rId2" cstate="print"/>
            <a:stretch>
              <a:fillRect/>
            </a:stretch>
          </p:blipFill>
          <p:spPr>
            <a:xfrm>
              <a:off x="211836" y="1306068"/>
              <a:ext cx="8241792" cy="4899660"/>
            </a:xfrm>
            <a:prstGeom prst="rect">
              <a:avLst/>
            </a:prstGeom>
          </p:spPr>
        </p:pic>
      </p:grpSp>
      <p:sp>
        <p:nvSpPr>
          <p:cNvPr id="6" name="object 6"/>
          <p:cNvSpPr txBox="1"/>
          <p:nvPr/>
        </p:nvSpPr>
        <p:spPr>
          <a:xfrm>
            <a:off x="11846814" y="6438696"/>
            <a:ext cx="257175" cy="299720"/>
          </a:xfrm>
          <a:prstGeom prst="rect">
            <a:avLst/>
          </a:prstGeom>
        </p:spPr>
        <p:txBody>
          <a:bodyPr vert="horz" wrap="square" lIns="0" tIns="12700" rIns="0" bIns="0" rtlCol="0">
            <a:spAutoFit/>
          </a:bodyPr>
          <a:lstStyle/>
          <a:p>
            <a:pPr marL="12700">
              <a:lnSpc>
                <a:spcPct val="100000"/>
              </a:lnSpc>
              <a:spcBef>
                <a:spcPts val="100"/>
              </a:spcBef>
            </a:pPr>
            <a:r>
              <a:rPr sz="1800" spc="-25" dirty="0">
                <a:solidFill>
                  <a:srgbClr val="F89D1D"/>
                </a:solidFill>
                <a:latin typeface="Calibri"/>
                <a:cs typeface="Calibri"/>
              </a:rPr>
              <a:t>11</a:t>
            </a:r>
            <a:endParaRPr sz="1800">
              <a:latin typeface="Calibri"/>
              <a:cs typeface="Calibri"/>
            </a:endParaRPr>
          </a:p>
        </p:txBody>
      </p:sp>
      <p:grpSp>
        <p:nvGrpSpPr>
          <p:cNvPr id="7" name="object 7"/>
          <p:cNvGrpSpPr/>
          <p:nvPr/>
        </p:nvGrpSpPr>
        <p:grpSpPr>
          <a:xfrm>
            <a:off x="-6350" y="6391402"/>
            <a:ext cx="12204700" cy="104139"/>
            <a:chOff x="-6350" y="6391402"/>
            <a:chExt cx="12204700" cy="104139"/>
          </a:xfrm>
        </p:grpSpPr>
        <p:sp>
          <p:nvSpPr>
            <p:cNvPr id="8" name="object 8"/>
            <p:cNvSpPr/>
            <p:nvPr/>
          </p:nvSpPr>
          <p:spPr>
            <a:xfrm>
              <a:off x="0" y="6397752"/>
              <a:ext cx="12192000" cy="91440"/>
            </a:xfrm>
            <a:custGeom>
              <a:avLst/>
              <a:gdLst/>
              <a:ahLst/>
              <a:cxnLst/>
              <a:rect l="l" t="t" r="r" b="b"/>
              <a:pathLst>
                <a:path w="12192000" h="91439">
                  <a:moveTo>
                    <a:pt x="12192000" y="0"/>
                  </a:moveTo>
                  <a:lnTo>
                    <a:pt x="0" y="0"/>
                  </a:lnTo>
                  <a:lnTo>
                    <a:pt x="0" y="91440"/>
                  </a:lnTo>
                  <a:lnTo>
                    <a:pt x="12192000" y="91440"/>
                  </a:lnTo>
                  <a:lnTo>
                    <a:pt x="12192000" y="0"/>
                  </a:lnTo>
                  <a:close/>
                </a:path>
              </a:pathLst>
            </a:custGeom>
            <a:solidFill>
              <a:srgbClr val="0A522A"/>
            </a:solidFill>
          </p:spPr>
          <p:txBody>
            <a:bodyPr wrap="square" lIns="0" tIns="0" rIns="0" bIns="0" rtlCol="0"/>
            <a:lstStyle/>
            <a:p>
              <a:endParaRPr/>
            </a:p>
          </p:txBody>
        </p:sp>
        <p:sp>
          <p:nvSpPr>
            <p:cNvPr id="9" name="object 9"/>
            <p:cNvSpPr/>
            <p:nvPr/>
          </p:nvSpPr>
          <p:spPr>
            <a:xfrm>
              <a:off x="0" y="6397752"/>
              <a:ext cx="12192000" cy="91440"/>
            </a:xfrm>
            <a:custGeom>
              <a:avLst/>
              <a:gdLst/>
              <a:ahLst/>
              <a:cxnLst/>
              <a:rect l="l" t="t" r="r" b="b"/>
              <a:pathLst>
                <a:path w="12192000" h="91439">
                  <a:moveTo>
                    <a:pt x="0" y="91440"/>
                  </a:moveTo>
                  <a:lnTo>
                    <a:pt x="12192000" y="91440"/>
                  </a:lnTo>
                  <a:lnTo>
                    <a:pt x="12192000" y="0"/>
                  </a:lnTo>
                  <a:lnTo>
                    <a:pt x="0" y="0"/>
                  </a:lnTo>
                  <a:lnTo>
                    <a:pt x="0" y="91440"/>
                  </a:lnTo>
                  <a:close/>
                </a:path>
              </a:pathLst>
            </a:custGeom>
            <a:ln w="12700">
              <a:solidFill>
                <a:srgbClr val="0A522A"/>
              </a:solidFill>
            </a:ln>
          </p:spPr>
          <p:txBody>
            <a:bodyPr wrap="square" lIns="0" tIns="0" rIns="0" bIns="0" rtlCol="0"/>
            <a:lstStyle/>
            <a:p>
              <a:endParaRPr/>
            </a:p>
          </p:txBody>
        </p:sp>
      </p:grpSp>
      <p:sp>
        <p:nvSpPr>
          <p:cNvPr id="10" name="object 10"/>
          <p:cNvSpPr txBox="1">
            <a:spLocks noGrp="1"/>
          </p:cNvSpPr>
          <p:nvPr>
            <p:ph type="title"/>
          </p:nvPr>
        </p:nvSpPr>
        <p:spPr>
          <a:prstGeom prst="rect">
            <a:avLst/>
          </a:prstGeom>
        </p:spPr>
        <p:txBody>
          <a:bodyPr vert="horz" wrap="square" lIns="0" tIns="247091" rIns="0" bIns="0" rtlCol="0">
            <a:spAutoFit/>
          </a:bodyPr>
          <a:lstStyle/>
          <a:p>
            <a:pPr marL="624205">
              <a:lnSpc>
                <a:spcPct val="100000"/>
              </a:lnSpc>
              <a:spcBef>
                <a:spcPts val="95"/>
              </a:spcBef>
            </a:pPr>
            <a:r>
              <a:rPr u="none" dirty="0">
                <a:solidFill>
                  <a:srgbClr val="000000"/>
                </a:solidFill>
              </a:rPr>
              <a:t>Sirat’s</a:t>
            </a:r>
            <a:r>
              <a:rPr u="none" spc="-190" dirty="0">
                <a:solidFill>
                  <a:srgbClr val="000000"/>
                </a:solidFill>
              </a:rPr>
              <a:t> </a:t>
            </a:r>
            <a:r>
              <a:rPr u="none" dirty="0">
                <a:solidFill>
                  <a:srgbClr val="000000"/>
                </a:solidFill>
              </a:rPr>
              <a:t>Branch</a:t>
            </a:r>
            <a:r>
              <a:rPr u="none" spc="-170" dirty="0">
                <a:solidFill>
                  <a:srgbClr val="000000"/>
                </a:solidFill>
              </a:rPr>
              <a:t> </a:t>
            </a:r>
            <a:r>
              <a:rPr u="none" spc="-10" dirty="0">
                <a:solidFill>
                  <a:srgbClr val="000000"/>
                </a:solidFill>
              </a:rPr>
              <a:t>Network</a:t>
            </a:r>
          </a:p>
        </p:txBody>
      </p:sp>
      <p:sp>
        <p:nvSpPr>
          <p:cNvPr id="11" name="object 11"/>
          <p:cNvSpPr txBox="1"/>
          <p:nvPr/>
        </p:nvSpPr>
        <p:spPr>
          <a:xfrm>
            <a:off x="953820" y="1631442"/>
            <a:ext cx="1610360" cy="239395"/>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A522A"/>
                </a:solidFill>
                <a:latin typeface="Calibri"/>
                <a:cs typeface="Calibri"/>
              </a:rPr>
              <a:t>Khyber</a:t>
            </a:r>
            <a:r>
              <a:rPr sz="1400" b="1" spc="-65" dirty="0">
                <a:solidFill>
                  <a:srgbClr val="0A522A"/>
                </a:solidFill>
                <a:latin typeface="Calibri"/>
                <a:cs typeface="Calibri"/>
              </a:rPr>
              <a:t> </a:t>
            </a:r>
            <a:r>
              <a:rPr sz="1400" b="1" spc="-10" dirty="0">
                <a:solidFill>
                  <a:srgbClr val="0A522A"/>
                </a:solidFill>
                <a:latin typeface="Calibri"/>
                <a:cs typeface="Calibri"/>
              </a:rPr>
              <a:t>Pukhtunkhwa</a:t>
            </a:r>
            <a:endParaRPr sz="1400">
              <a:latin typeface="Calibri"/>
              <a:cs typeface="Calibri"/>
            </a:endParaRPr>
          </a:p>
        </p:txBody>
      </p:sp>
      <p:sp>
        <p:nvSpPr>
          <p:cNvPr id="12" name="object 12"/>
          <p:cNvSpPr txBox="1"/>
          <p:nvPr/>
        </p:nvSpPr>
        <p:spPr>
          <a:xfrm>
            <a:off x="6446901" y="3361385"/>
            <a:ext cx="2054225" cy="240029"/>
          </a:xfrm>
          <a:prstGeom prst="rect">
            <a:avLst/>
          </a:prstGeom>
        </p:spPr>
        <p:txBody>
          <a:bodyPr vert="horz" wrap="square" lIns="0" tIns="13335" rIns="0" bIns="0" rtlCol="0">
            <a:spAutoFit/>
          </a:bodyPr>
          <a:lstStyle/>
          <a:p>
            <a:pPr marL="12700">
              <a:lnSpc>
                <a:spcPct val="100000"/>
              </a:lnSpc>
              <a:spcBef>
                <a:spcPts val="105"/>
              </a:spcBef>
            </a:pPr>
            <a:r>
              <a:rPr sz="1400" b="1" dirty="0">
                <a:solidFill>
                  <a:srgbClr val="0A522A"/>
                </a:solidFill>
                <a:latin typeface="Calibri"/>
                <a:cs typeface="Calibri"/>
              </a:rPr>
              <a:t>Islamabad</a:t>
            </a:r>
            <a:r>
              <a:rPr sz="1400" b="1" spc="-40" dirty="0">
                <a:solidFill>
                  <a:srgbClr val="0A522A"/>
                </a:solidFill>
                <a:latin typeface="Calibri"/>
                <a:cs typeface="Calibri"/>
              </a:rPr>
              <a:t> </a:t>
            </a:r>
            <a:r>
              <a:rPr sz="1400" b="1" dirty="0">
                <a:solidFill>
                  <a:srgbClr val="0A522A"/>
                </a:solidFill>
                <a:latin typeface="Calibri"/>
                <a:cs typeface="Calibri"/>
              </a:rPr>
              <a:t>–</a:t>
            </a:r>
            <a:r>
              <a:rPr sz="1400" b="1" spc="-10" dirty="0">
                <a:solidFill>
                  <a:srgbClr val="0A522A"/>
                </a:solidFill>
                <a:latin typeface="Calibri"/>
                <a:cs typeface="Calibri"/>
              </a:rPr>
              <a:t> Federal</a:t>
            </a:r>
            <a:r>
              <a:rPr sz="1400" b="1" spc="-25" dirty="0">
                <a:solidFill>
                  <a:srgbClr val="0A522A"/>
                </a:solidFill>
                <a:latin typeface="Calibri"/>
                <a:cs typeface="Calibri"/>
              </a:rPr>
              <a:t> </a:t>
            </a:r>
            <a:r>
              <a:rPr sz="1400" b="1" spc="-10" dirty="0">
                <a:solidFill>
                  <a:srgbClr val="0A522A"/>
                </a:solidFill>
                <a:latin typeface="Calibri"/>
                <a:cs typeface="Calibri"/>
              </a:rPr>
              <a:t>Capital</a:t>
            </a:r>
            <a:endParaRPr sz="1400">
              <a:latin typeface="Calibri"/>
              <a:cs typeface="Calibri"/>
            </a:endParaRPr>
          </a:p>
        </p:txBody>
      </p:sp>
      <p:sp>
        <p:nvSpPr>
          <p:cNvPr id="13" name="object 13"/>
          <p:cNvSpPr txBox="1"/>
          <p:nvPr/>
        </p:nvSpPr>
        <p:spPr>
          <a:xfrm>
            <a:off x="5809615" y="4485513"/>
            <a:ext cx="542290"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0A522A"/>
                </a:solidFill>
                <a:latin typeface="Calibri"/>
                <a:cs typeface="Calibri"/>
              </a:rPr>
              <a:t>Punjab</a:t>
            </a:r>
            <a:endParaRPr sz="1400">
              <a:latin typeface="Calibri"/>
              <a:cs typeface="Calibri"/>
            </a:endParaRPr>
          </a:p>
        </p:txBody>
      </p:sp>
      <p:sp>
        <p:nvSpPr>
          <p:cNvPr id="14" name="object 14"/>
          <p:cNvSpPr txBox="1"/>
          <p:nvPr/>
        </p:nvSpPr>
        <p:spPr>
          <a:xfrm>
            <a:off x="4755641" y="5527954"/>
            <a:ext cx="441325" cy="239395"/>
          </a:xfrm>
          <a:prstGeom prst="rect">
            <a:avLst/>
          </a:prstGeom>
        </p:spPr>
        <p:txBody>
          <a:bodyPr vert="horz" wrap="square" lIns="0" tIns="12700" rIns="0" bIns="0" rtlCol="0">
            <a:spAutoFit/>
          </a:bodyPr>
          <a:lstStyle/>
          <a:p>
            <a:pPr marL="12700">
              <a:lnSpc>
                <a:spcPct val="100000"/>
              </a:lnSpc>
              <a:spcBef>
                <a:spcPts val="100"/>
              </a:spcBef>
            </a:pPr>
            <a:r>
              <a:rPr sz="1400" b="1" spc="-10" dirty="0">
                <a:solidFill>
                  <a:srgbClr val="0A522A"/>
                </a:solidFill>
                <a:latin typeface="Calibri"/>
                <a:cs typeface="Calibri"/>
              </a:rPr>
              <a:t>Sindh</a:t>
            </a:r>
            <a:endParaRPr sz="1400">
              <a:latin typeface="Calibri"/>
              <a:cs typeface="Calibri"/>
            </a:endParaRPr>
          </a:p>
        </p:txBody>
      </p:sp>
      <p:grpSp>
        <p:nvGrpSpPr>
          <p:cNvPr id="15" name="object 15"/>
          <p:cNvGrpSpPr/>
          <p:nvPr/>
        </p:nvGrpSpPr>
        <p:grpSpPr>
          <a:xfrm>
            <a:off x="-6350" y="-6350"/>
            <a:ext cx="12200255" cy="5742940"/>
            <a:chOff x="-6350" y="-6350"/>
            <a:chExt cx="12200255" cy="5742940"/>
          </a:xfrm>
        </p:grpSpPr>
        <p:sp>
          <p:nvSpPr>
            <p:cNvPr id="16" name="object 16"/>
            <p:cNvSpPr/>
            <p:nvPr/>
          </p:nvSpPr>
          <p:spPr>
            <a:xfrm>
              <a:off x="1229182" y="1868169"/>
              <a:ext cx="5160010" cy="3868420"/>
            </a:xfrm>
            <a:custGeom>
              <a:avLst/>
              <a:gdLst/>
              <a:ahLst/>
              <a:cxnLst/>
              <a:rect l="l" t="t" r="r" b="b"/>
              <a:pathLst>
                <a:path w="5160010" h="3868420">
                  <a:moveTo>
                    <a:pt x="1069263" y="2398141"/>
                  </a:moveTo>
                  <a:lnTo>
                    <a:pt x="1055204" y="2370582"/>
                  </a:lnTo>
                  <a:lnTo>
                    <a:pt x="1030528" y="2322195"/>
                  </a:lnTo>
                  <a:lnTo>
                    <a:pt x="1015479" y="2342604"/>
                  </a:lnTo>
                  <a:lnTo>
                    <a:pt x="15087" y="1604772"/>
                  </a:lnTo>
                  <a:lnTo>
                    <a:pt x="0" y="1625092"/>
                  </a:lnTo>
                  <a:lnTo>
                    <a:pt x="1000391" y="2363076"/>
                  </a:lnTo>
                  <a:lnTo>
                    <a:pt x="985316" y="2383536"/>
                  </a:lnTo>
                  <a:lnTo>
                    <a:pt x="1069263" y="2398141"/>
                  </a:lnTo>
                  <a:close/>
                </a:path>
                <a:path w="5160010" h="3868420">
                  <a:moveTo>
                    <a:pt x="2802051" y="793369"/>
                  </a:moveTo>
                  <a:lnTo>
                    <a:pt x="2787993" y="765810"/>
                  </a:lnTo>
                  <a:lnTo>
                    <a:pt x="2763316" y="717423"/>
                  </a:lnTo>
                  <a:lnTo>
                    <a:pt x="2748267" y="737831"/>
                  </a:lnTo>
                  <a:lnTo>
                    <a:pt x="1747824" y="0"/>
                  </a:lnTo>
                  <a:lnTo>
                    <a:pt x="1732838" y="20320"/>
                  </a:lnTo>
                  <a:lnTo>
                    <a:pt x="2733179" y="758304"/>
                  </a:lnTo>
                  <a:lnTo>
                    <a:pt x="2718104" y="778764"/>
                  </a:lnTo>
                  <a:lnTo>
                    <a:pt x="2802051" y="793369"/>
                  </a:lnTo>
                  <a:close/>
                </a:path>
                <a:path w="5160010" h="3868420">
                  <a:moveTo>
                    <a:pt x="3403396" y="3850233"/>
                  </a:moveTo>
                  <a:lnTo>
                    <a:pt x="2450985" y="2903258"/>
                  </a:lnTo>
                  <a:lnTo>
                    <a:pt x="2459850" y="2894330"/>
                  </a:lnTo>
                  <a:lnTo>
                    <a:pt x="2468930" y="2885186"/>
                  </a:lnTo>
                  <a:lnTo>
                    <a:pt x="2388031" y="2858516"/>
                  </a:lnTo>
                  <a:lnTo>
                    <a:pt x="2415209" y="2939288"/>
                  </a:lnTo>
                  <a:lnTo>
                    <a:pt x="2433129" y="2921228"/>
                  </a:lnTo>
                  <a:lnTo>
                    <a:pt x="3385489" y="3868242"/>
                  </a:lnTo>
                  <a:lnTo>
                    <a:pt x="3403396" y="3850233"/>
                  </a:lnTo>
                  <a:close/>
                </a:path>
                <a:path w="5160010" h="3868420">
                  <a:moveTo>
                    <a:pt x="4509948" y="2587371"/>
                  </a:moveTo>
                  <a:lnTo>
                    <a:pt x="3510534" y="1675168"/>
                  </a:lnTo>
                  <a:lnTo>
                    <a:pt x="3518331" y="1666621"/>
                  </a:lnTo>
                  <a:lnTo>
                    <a:pt x="3527602" y="1656461"/>
                  </a:lnTo>
                  <a:lnTo>
                    <a:pt x="3445687" y="1633220"/>
                  </a:lnTo>
                  <a:lnTo>
                    <a:pt x="3476294" y="1712722"/>
                  </a:lnTo>
                  <a:lnTo>
                    <a:pt x="3493401" y="1693964"/>
                  </a:lnTo>
                  <a:lnTo>
                    <a:pt x="4492803" y="2606167"/>
                  </a:lnTo>
                  <a:lnTo>
                    <a:pt x="4509948" y="2587371"/>
                  </a:lnTo>
                  <a:close/>
                </a:path>
                <a:path w="5160010" h="3868420">
                  <a:moveTo>
                    <a:pt x="5159426" y="1528318"/>
                  </a:moveTo>
                  <a:lnTo>
                    <a:pt x="4009948" y="533527"/>
                  </a:lnTo>
                  <a:lnTo>
                    <a:pt x="4017099" y="525272"/>
                  </a:lnTo>
                  <a:lnTo>
                    <a:pt x="4026585" y="514350"/>
                  </a:lnTo>
                  <a:lnTo>
                    <a:pt x="3944035" y="493268"/>
                  </a:lnTo>
                  <a:lnTo>
                    <a:pt x="3976674" y="571881"/>
                  </a:lnTo>
                  <a:lnTo>
                    <a:pt x="3993311" y="552704"/>
                  </a:lnTo>
                  <a:lnTo>
                    <a:pt x="5142789" y="1547495"/>
                  </a:lnTo>
                  <a:lnTo>
                    <a:pt x="5159426" y="1528318"/>
                  </a:lnTo>
                  <a:close/>
                </a:path>
              </a:pathLst>
            </a:custGeom>
            <a:solidFill>
              <a:srgbClr val="F89D1D"/>
            </a:solidFill>
          </p:spPr>
          <p:txBody>
            <a:bodyPr wrap="square" lIns="0" tIns="0" rIns="0" bIns="0" rtlCol="0"/>
            <a:lstStyle/>
            <a:p>
              <a:endParaRPr/>
            </a:p>
          </p:txBody>
        </p:sp>
        <p:pic>
          <p:nvPicPr>
            <p:cNvPr id="17" name="object 17"/>
            <p:cNvPicPr/>
            <p:nvPr/>
          </p:nvPicPr>
          <p:blipFill>
            <a:blip r:embed="rId3" cstate="print"/>
            <a:stretch>
              <a:fillRect/>
            </a:stretch>
          </p:blipFill>
          <p:spPr>
            <a:xfrm>
              <a:off x="10782299" y="504444"/>
              <a:ext cx="1368552" cy="1051560"/>
            </a:xfrm>
            <a:prstGeom prst="rect">
              <a:avLst/>
            </a:prstGeom>
          </p:spPr>
        </p:pic>
        <p:sp>
          <p:nvSpPr>
            <p:cNvPr id="18" name="object 18"/>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9" name="object 19"/>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sp>
          <p:nvSpPr>
            <p:cNvPr id="20" name="object 20"/>
            <p:cNvSpPr/>
            <p:nvPr/>
          </p:nvSpPr>
          <p:spPr>
            <a:xfrm>
              <a:off x="925830" y="1271777"/>
              <a:ext cx="9363075" cy="0"/>
            </a:xfrm>
            <a:custGeom>
              <a:avLst/>
              <a:gdLst/>
              <a:ahLst/>
              <a:cxnLst/>
              <a:rect l="l" t="t" r="r" b="b"/>
              <a:pathLst>
                <a:path w="9363075">
                  <a:moveTo>
                    <a:pt x="0" y="0"/>
                  </a:moveTo>
                  <a:lnTo>
                    <a:pt x="9362567" y="0"/>
                  </a:lnTo>
                </a:path>
              </a:pathLst>
            </a:custGeom>
            <a:ln w="28575">
              <a:solidFill>
                <a:srgbClr val="000000"/>
              </a:solidFill>
            </a:ln>
          </p:spPr>
          <p:txBody>
            <a:bodyPr wrap="square" lIns="0" tIns="0" rIns="0" bIns="0" rtlCol="0"/>
            <a:lstStyle/>
            <a:p>
              <a:endParaRPr/>
            </a:p>
          </p:txBody>
        </p:sp>
      </p:grpSp>
      <p:sp>
        <p:nvSpPr>
          <p:cNvPr id="21" name="object 21"/>
          <p:cNvSpPr txBox="1"/>
          <p:nvPr/>
        </p:nvSpPr>
        <p:spPr>
          <a:xfrm>
            <a:off x="8543035" y="1943862"/>
            <a:ext cx="3531235" cy="874394"/>
          </a:xfrm>
          <a:prstGeom prst="rect">
            <a:avLst/>
          </a:prstGeom>
        </p:spPr>
        <p:txBody>
          <a:bodyPr vert="horz" wrap="square" lIns="0" tIns="13335" rIns="0" bIns="0" rtlCol="0">
            <a:spAutoFit/>
          </a:bodyPr>
          <a:lstStyle/>
          <a:p>
            <a:pPr marL="12700">
              <a:lnSpc>
                <a:spcPct val="100000"/>
              </a:lnSpc>
              <a:spcBef>
                <a:spcPts val="105"/>
              </a:spcBef>
            </a:pPr>
            <a:r>
              <a:rPr sz="2000" b="1" u="sng" dirty="0">
                <a:uFill>
                  <a:solidFill>
                    <a:srgbClr val="000000"/>
                  </a:solidFill>
                </a:uFill>
                <a:latin typeface="Arial"/>
                <a:cs typeface="Arial"/>
              </a:rPr>
              <a:t>Islamic</a:t>
            </a:r>
            <a:r>
              <a:rPr sz="2000" b="1" u="sng" spc="-50" dirty="0">
                <a:uFill>
                  <a:solidFill>
                    <a:srgbClr val="000000"/>
                  </a:solidFill>
                </a:uFill>
                <a:latin typeface="Arial"/>
                <a:cs typeface="Arial"/>
              </a:rPr>
              <a:t> </a:t>
            </a:r>
            <a:r>
              <a:rPr sz="2000" b="1" u="sng" spc="-10" dirty="0">
                <a:uFill>
                  <a:solidFill>
                    <a:srgbClr val="000000"/>
                  </a:solidFill>
                </a:uFill>
                <a:latin typeface="Arial"/>
                <a:cs typeface="Arial"/>
              </a:rPr>
              <a:t>Network</a:t>
            </a:r>
            <a:endParaRPr sz="2000">
              <a:latin typeface="Arial"/>
              <a:cs typeface="Arial"/>
            </a:endParaRPr>
          </a:p>
          <a:p>
            <a:pPr marL="299085" indent="-286385">
              <a:lnSpc>
                <a:spcPts val="2135"/>
              </a:lnSpc>
              <a:spcBef>
                <a:spcPts val="5"/>
              </a:spcBef>
              <a:buFont typeface="Wingdings"/>
              <a:buChar char=""/>
              <a:tabLst>
                <a:tab pos="299085" algn="l"/>
              </a:tabLst>
            </a:pPr>
            <a:r>
              <a:rPr sz="1800" b="1" dirty="0">
                <a:latin typeface="Arial"/>
                <a:cs typeface="Arial"/>
              </a:rPr>
              <a:t>116</a:t>
            </a:r>
            <a:r>
              <a:rPr sz="1800" b="1" spc="-75" dirty="0">
                <a:latin typeface="Arial"/>
                <a:cs typeface="Arial"/>
              </a:rPr>
              <a:t> </a:t>
            </a:r>
            <a:r>
              <a:rPr sz="1800" b="1" dirty="0">
                <a:latin typeface="Arial"/>
                <a:cs typeface="Arial"/>
              </a:rPr>
              <a:t>Islamic</a:t>
            </a:r>
            <a:r>
              <a:rPr sz="1800" b="1" spc="-75" dirty="0">
                <a:latin typeface="Arial"/>
                <a:cs typeface="Arial"/>
              </a:rPr>
              <a:t> </a:t>
            </a:r>
            <a:r>
              <a:rPr sz="1800" b="1" spc="-10" dirty="0">
                <a:latin typeface="Arial"/>
                <a:cs typeface="Arial"/>
              </a:rPr>
              <a:t>Branches</a:t>
            </a:r>
            <a:endParaRPr sz="1800">
              <a:latin typeface="Arial"/>
              <a:cs typeface="Arial"/>
            </a:endParaRPr>
          </a:p>
          <a:p>
            <a:pPr marL="299085" indent="-286385">
              <a:lnSpc>
                <a:spcPts val="2135"/>
              </a:lnSpc>
              <a:buFont typeface="Wingdings"/>
              <a:buChar char=""/>
              <a:tabLst>
                <a:tab pos="299085" algn="l"/>
              </a:tabLst>
            </a:pPr>
            <a:r>
              <a:rPr sz="1800" b="1" dirty="0">
                <a:latin typeface="Arial"/>
                <a:cs typeface="Arial"/>
              </a:rPr>
              <a:t>217</a:t>
            </a:r>
            <a:r>
              <a:rPr sz="1800" b="1" spc="-20" dirty="0">
                <a:latin typeface="Arial"/>
                <a:cs typeface="Arial"/>
              </a:rPr>
              <a:t> </a:t>
            </a:r>
            <a:r>
              <a:rPr sz="1800" b="1" dirty="0">
                <a:latin typeface="Arial"/>
                <a:cs typeface="Arial"/>
              </a:rPr>
              <a:t>Islamic</a:t>
            </a:r>
            <a:r>
              <a:rPr sz="1800" b="1" spc="-20" dirty="0">
                <a:latin typeface="Arial"/>
                <a:cs typeface="Arial"/>
              </a:rPr>
              <a:t> </a:t>
            </a:r>
            <a:r>
              <a:rPr sz="1800" b="1" dirty="0">
                <a:latin typeface="Arial"/>
                <a:cs typeface="Arial"/>
              </a:rPr>
              <a:t>Banking</a:t>
            </a:r>
            <a:r>
              <a:rPr sz="1800" b="1" spc="-25" dirty="0">
                <a:latin typeface="Arial"/>
                <a:cs typeface="Arial"/>
              </a:rPr>
              <a:t> </a:t>
            </a:r>
            <a:r>
              <a:rPr sz="1800" b="1" spc="-10" dirty="0">
                <a:latin typeface="Arial"/>
                <a:cs typeface="Arial"/>
              </a:rPr>
              <a:t>Window</a:t>
            </a:r>
            <a:r>
              <a:rPr sz="1800" b="1" spc="-10" dirty="0">
                <a:latin typeface="Calibri"/>
                <a:cs typeface="Calibri"/>
              </a:rPr>
              <a:t>s</a:t>
            </a:r>
            <a:endParaRPr sz="1800">
              <a:latin typeface="Calibri"/>
              <a:cs typeface="Calibri"/>
            </a:endParaRPr>
          </a:p>
        </p:txBody>
      </p:sp>
      <p:sp>
        <p:nvSpPr>
          <p:cNvPr id="22" name="object 22"/>
          <p:cNvSpPr txBox="1"/>
          <p:nvPr/>
        </p:nvSpPr>
        <p:spPr>
          <a:xfrm>
            <a:off x="498144" y="2897886"/>
            <a:ext cx="884555" cy="239395"/>
          </a:xfrm>
          <a:prstGeom prst="rect">
            <a:avLst/>
          </a:prstGeom>
        </p:spPr>
        <p:txBody>
          <a:bodyPr vert="horz" wrap="square" lIns="0" tIns="13335" rIns="0" bIns="0" rtlCol="0">
            <a:spAutoFit/>
          </a:bodyPr>
          <a:lstStyle/>
          <a:p>
            <a:pPr marL="12700">
              <a:lnSpc>
                <a:spcPct val="100000"/>
              </a:lnSpc>
              <a:spcBef>
                <a:spcPts val="105"/>
              </a:spcBef>
            </a:pPr>
            <a:r>
              <a:rPr sz="1400" b="1" spc="-10" dirty="0">
                <a:solidFill>
                  <a:srgbClr val="0A522A"/>
                </a:solidFill>
                <a:latin typeface="Calibri"/>
                <a:cs typeface="Calibri"/>
              </a:rPr>
              <a:t>Baluchistan</a:t>
            </a:r>
            <a:endParaRPr sz="1400">
              <a:latin typeface="Calibri"/>
              <a:cs typeface="Calibri"/>
            </a:endParaRPr>
          </a:p>
        </p:txBody>
      </p:sp>
      <p:sp>
        <p:nvSpPr>
          <p:cNvPr id="23" name="object 23"/>
          <p:cNvSpPr txBox="1"/>
          <p:nvPr/>
        </p:nvSpPr>
        <p:spPr>
          <a:xfrm>
            <a:off x="5142738" y="6375298"/>
            <a:ext cx="190690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Calibri"/>
                <a:cs typeface="Calibri"/>
              </a:rPr>
              <a:t>Classification:</a:t>
            </a:r>
            <a:r>
              <a:rPr sz="1800" spc="-100" dirty="0">
                <a:latin typeface="Calibri"/>
                <a:cs typeface="Calibri"/>
              </a:rPr>
              <a:t> </a:t>
            </a:r>
            <a:r>
              <a:rPr sz="1800" spc="-10" dirty="0">
                <a:latin typeface="Calibri"/>
                <a:cs typeface="Calibri"/>
              </a:rPr>
              <a:t>Public</a:t>
            </a:r>
            <a:endParaRPr sz="1800">
              <a:latin typeface="Calibri"/>
              <a:cs typeface="Calibri"/>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638925"/>
            <a:chOff x="0" y="0"/>
            <a:chExt cx="12192000" cy="6638925"/>
          </a:xfrm>
        </p:grpSpPr>
        <p:sp>
          <p:nvSpPr>
            <p:cNvPr id="3" name="object 3"/>
            <p:cNvSpPr/>
            <p:nvPr/>
          </p:nvSpPr>
          <p:spPr>
            <a:xfrm>
              <a:off x="0" y="0"/>
              <a:ext cx="12192000" cy="6638925"/>
            </a:xfrm>
            <a:custGeom>
              <a:avLst/>
              <a:gdLst/>
              <a:ahLst/>
              <a:cxnLst/>
              <a:rect l="l" t="t" r="r" b="b"/>
              <a:pathLst>
                <a:path w="12192000" h="6638925">
                  <a:moveTo>
                    <a:pt x="0" y="6638543"/>
                  </a:moveTo>
                  <a:lnTo>
                    <a:pt x="12192000" y="6638543"/>
                  </a:lnTo>
                  <a:lnTo>
                    <a:pt x="12192000" y="0"/>
                  </a:lnTo>
                  <a:lnTo>
                    <a:pt x="0" y="0"/>
                  </a:lnTo>
                  <a:lnTo>
                    <a:pt x="0" y="6638543"/>
                  </a:lnTo>
                  <a:close/>
                </a:path>
              </a:pathLst>
            </a:custGeom>
            <a:solidFill>
              <a:srgbClr val="D9D9D9">
                <a:alpha val="56077"/>
              </a:srgbClr>
            </a:solidFill>
          </p:spPr>
          <p:txBody>
            <a:bodyPr wrap="square" lIns="0" tIns="0" rIns="0" bIns="0" rtlCol="0"/>
            <a:lstStyle/>
            <a:p>
              <a:endParaRPr/>
            </a:p>
          </p:txBody>
        </p:sp>
        <p:sp>
          <p:nvSpPr>
            <p:cNvPr id="4" name="object 4"/>
            <p:cNvSpPr/>
            <p:nvPr/>
          </p:nvSpPr>
          <p:spPr>
            <a:xfrm>
              <a:off x="0" y="37"/>
              <a:ext cx="12192000" cy="798830"/>
            </a:xfrm>
            <a:custGeom>
              <a:avLst/>
              <a:gdLst/>
              <a:ahLst/>
              <a:cxnLst/>
              <a:rect l="l" t="t" r="r" b="b"/>
              <a:pathLst>
                <a:path w="12192000" h="798830">
                  <a:moveTo>
                    <a:pt x="12192000" y="0"/>
                  </a:moveTo>
                  <a:lnTo>
                    <a:pt x="6152642" y="0"/>
                  </a:lnTo>
                  <a:lnTo>
                    <a:pt x="0" y="0"/>
                  </a:lnTo>
                  <a:lnTo>
                    <a:pt x="0" y="798283"/>
                  </a:lnTo>
                  <a:lnTo>
                    <a:pt x="6152642" y="798283"/>
                  </a:lnTo>
                  <a:lnTo>
                    <a:pt x="12192000" y="798283"/>
                  </a:lnTo>
                  <a:lnTo>
                    <a:pt x="12192000" y="0"/>
                  </a:lnTo>
                  <a:close/>
                </a:path>
              </a:pathLst>
            </a:custGeom>
            <a:solidFill>
              <a:srgbClr val="006B00"/>
            </a:solidFill>
          </p:spPr>
          <p:txBody>
            <a:bodyPr wrap="square" lIns="0" tIns="0" rIns="0" bIns="0" rtlCol="0"/>
            <a:lstStyle/>
            <a:p>
              <a:endParaRPr/>
            </a:p>
          </p:txBody>
        </p:sp>
      </p:grpSp>
      <p:graphicFrame>
        <p:nvGraphicFramePr>
          <p:cNvPr id="5" name="object 5"/>
          <p:cNvGraphicFramePr>
            <a:graphicFrameLocks noGrp="1"/>
          </p:cNvGraphicFramePr>
          <p:nvPr/>
        </p:nvGraphicFramePr>
        <p:xfrm>
          <a:off x="0" y="-39623"/>
          <a:ext cx="12405360" cy="6869430"/>
        </p:xfrm>
        <a:graphic>
          <a:graphicData uri="http://schemas.openxmlformats.org/drawingml/2006/table">
            <a:tbl>
              <a:tblPr firstRow="1" bandRow="1">
                <a:tableStyleId>{2D5ABB26-0587-4C30-8999-92F81FD0307C}</a:tableStyleId>
              </a:tblPr>
              <a:tblGrid>
                <a:gridCol w="6369050"/>
                <a:gridCol w="6036310"/>
              </a:tblGrid>
              <a:tr h="795020">
                <a:tc>
                  <a:txBody>
                    <a:bodyPr/>
                    <a:lstStyle/>
                    <a:p>
                      <a:pPr marR="215900" algn="ctr">
                        <a:lnSpc>
                          <a:spcPct val="100000"/>
                        </a:lnSpc>
                        <a:spcBef>
                          <a:spcPts val="1235"/>
                        </a:spcBef>
                      </a:pPr>
                      <a:r>
                        <a:rPr sz="3000" b="1" dirty="0">
                          <a:solidFill>
                            <a:srgbClr val="FFFFFF"/>
                          </a:solidFill>
                          <a:latin typeface="Arial"/>
                          <a:cs typeface="Arial"/>
                        </a:rPr>
                        <a:t>Deposit</a:t>
                      </a:r>
                      <a:r>
                        <a:rPr sz="3000" b="1" spc="-65" dirty="0">
                          <a:solidFill>
                            <a:srgbClr val="FFFFFF"/>
                          </a:solidFill>
                          <a:latin typeface="Arial"/>
                          <a:cs typeface="Arial"/>
                        </a:rPr>
                        <a:t> </a:t>
                      </a:r>
                      <a:r>
                        <a:rPr sz="3000" b="1" spc="-10" dirty="0">
                          <a:solidFill>
                            <a:srgbClr val="FFFFFF"/>
                          </a:solidFill>
                          <a:latin typeface="Arial"/>
                          <a:cs typeface="Arial"/>
                        </a:rPr>
                        <a:t>Products</a:t>
                      </a:r>
                      <a:endParaRPr sz="3000">
                        <a:latin typeface="Arial"/>
                        <a:cs typeface="Arial"/>
                      </a:endParaRPr>
                    </a:p>
                  </a:txBody>
                  <a:tcPr marL="0" marR="0" marT="156845" marB="0">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rgbClr val="006B00"/>
                    </a:solidFill>
                  </a:tcPr>
                </a:tc>
                <a:tc>
                  <a:txBody>
                    <a:bodyPr/>
                    <a:lstStyle/>
                    <a:p>
                      <a:pPr marL="3810" algn="ctr">
                        <a:lnSpc>
                          <a:spcPct val="100000"/>
                        </a:lnSpc>
                        <a:spcBef>
                          <a:spcPts val="1235"/>
                        </a:spcBef>
                      </a:pPr>
                      <a:r>
                        <a:rPr sz="3000" b="1" dirty="0">
                          <a:solidFill>
                            <a:srgbClr val="FFFFFF"/>
                          </a:solidFill>
                          <a:latin typeface="Arial"/>
                          <a:cs typeface="Arial"/>
                        </a:rPr>
                        <a:t>Asset</a:t>
                      </a:r>
                      <a:r>
                        <a:rPr sz="3000" b="1" spc="-30" dirty="0">
                          <a:solidFill>
                            <a:srgbClr val="FFFFFF"/>
                          </a:solidFill>
                          <a:latin typeface="Arial"/>
                          <a:cs typeface="Arial"/>
                        </a:rPr>
                        <a:t> </a:t>
                      </a:r>
                      <a:r>
                        <a:rPr sz="3000" b="1" spc="-10" dirty="0">
                          <a:solidFill>
                            <a:srgbClr val="FFFFFF"/>
                          </a:solidFill>
                          <a:latin typeface="Arial"/>
                          <a:cs typeface="Arial"/>
                        </a:rPr>
                        <a:t>Products</a:t>
                      </a:r>
                      <a:endParaRPr sz="3000">
                        <a:latin typeface="Arial"/>
                        <a:cs typeface="Arial"/>
                      </a:endParaRPr>
                    </a:p>
                  </a:txBody>
                  <a:tcPr marL="0" marR="0" marT="156845" marB="0">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solidFill>
                      <a:srgbClr val="006B00"/>
                    </a:solidFill>
                  </a:tcPr>
                </a:tc>
              </a:tr>
              <a:tr h="5840095">
                <a:tc>
                  <a:txBody>
                    <a:bodyPr/>
                    <a:lstStyle/>
                    <a:p>
                      <a:pPr marR="213360">
                        <a:lnSpc>
                          <a:spcPct val="100000"/>
                        </a:lnSpc>
                        <a:spcBef>
                          <a:spcPts val="85"/>
                        </a:spcBef>
                      </a:pPr>
                      <a:endParaRPr sz="1600">
                        <a:latin typeface="Times New Roman"/>
                        <a:cs typeface="Times New Roman"/>
                      </a:endParaRPr>
                    </a:p>
                    <a:p>
                      <a:pPr marL="257810" marR="213360">
                        <a:lnSpc>
                          <a:spcPct val="100000"/>
                        </a:lnSpc>
                      </a:pPr>
                      <a:r>
                        <a:rPr sz="1600" b="1" spc="-10" dirty="0">
                          <a:latin typeface="Arial"/>
                          <a:cs typeface="Arial"/>
                        </a:rPr>
                        <a:t>Current</a:t>
                      </a:r>
                      <a:r>
                        <a:rPr sz="1600" b="1" spc="-95" dirty="0">
                          <a:latin typeface="Arial"/>
                          <a:cs typeface="Arial"/>
                        </a:rPr>
                        <a:t> </a:t>
                      </a:r>
                      <a:r>
                        <a:rPr sz="1600" b="1" dirty="0">
                          <a:latin typeface="Arial"/>
                          <a:cs typeface="Arial"/>
                        </a:rPr>
                        <a:t>Accounts</a:t>
                      </a:r>
                      <a:r>
                        <a:rPr sz="1600" b="1" spc="10" dirty="0">
                          <a:latin typeface="Arial"/>
                          <a:cs typeface="Arial"/>
                        </a:rPr>
                        <a:t> </a:t>
                      </a:r>
                      <a:r>
                        <a:rPr sz="1600" b="1">
                          <a:latin typeface="Arial"/>
                          <a:cs typeface="Arial"/>
                        </a:rPr>
                        <a:t>(</a:t>
                      </a:r>
                      <a:r>
                        <a:rPr sz="1600" b="1" smtClean="0">
                          <a:latin typeface="Arial"/>
                          <a:cs typeface="Arial"/>
                        </a:rPr>
                        <a:t>Qar</a:t>
                      </a:r>
                      <a:r>
                        <a:rPr lang="en-US" sz="1600" b="1" dirty="0" smtClean="0">
                          <a:latin typeface="Arial"/>
                          <a:cs typeface="Arial"/>
                        </a:rPr>
                        <a:t>d</a:t>
                      </a:r>
                      <a:r>
                        <a:rPr sz="1600" b="1" spc="-15" smtClean="0">
                          <a:latin typeface="Arial"/>
                          <a:cs typeface="Arial"/>
                        </a:rPr>
                        <a:t> </a:t>
                      </a:r>
                      <a:r>
                        <a:rPr sz="1600" b="1" spc="-10" dirty="0">
                          <a:latin typeface="Arial"/>
                          <a:cs typeface="Arial"/>
                        </a:rPr>
                        <a:t>based)</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spc="-10" dirty="0">
                          <a:latin typeface="Arial"/>
                          <a:cs typeface="Arial"/>
                        </a:rPr>
                        <a:t>Current</a:t>
                      </a:r>
                      <a:r>
                        <a:rPr sz="1600" spc="-7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Super</a:t>
                      </a:r>
                      <a:r>
                        <a:rPr sz="1600" spc="-20" dirty="0">
                          <a:latin typeface="Arial"/>
                          <a:cs typeface="Arial"/>
                        </a:rPr>
                        <a:t> </a:t>
                      </a:r>
                      <a:r>
                        <a:rPr sz="1600" spc="-10" dirty="0">
                          <a:latin typeface="Arial"/>
                          <a:cs typeface="Arial"/>
                        </a:rPr>
                        <a:t>Current</a:t>
                      </a:r>
                      <a:r>
                        <a:rPr sz="1600" spc="-8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Current</a:t>
                      </a:r>
                      <a:r>
                        <a:rPr sz="1600" spc="-25" dirty="0">
                          <a:latin typeface="Arial"/>
                          <a:cs typeface="Arial"/>
                        </a:rPr>
                        <a:t> </a:t>
                      </a:r>
                      <a:r>
                        <a:rPr sz="1600" spc="-10" dirty="0">
                          <a:latin typeface="Arial"/>
                          <a:cs typeface="Arial"/>
                        </a:rPr>
                        <a:t>Plus</a:t>
                      </a:r>
                      <a:r>
                        <a:rPr sz="1600" spc="-105"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Asaan</a:t>
                      </a:r>
                      <a:r>
                        <a:rPr sz="1600" spc="-20" dirty="0">
                          <a:latin typeface="Arial"/>
                          <a:cs typeface="Arial"/>
                        </a:rPr>
                        <a:t> </a:t>
                      </a:r>
                      <a:r>
                        <a:rPr sz="1600" spc="-10" dirty="0">
                          <a:latin typeface="Arial"/>
                          <a:cs typeface="Arial"/>
                        </a:rPr>
                        <a:t>Current</a:t>
                      </a:r>
                      <a:r>
                        <a:rPr sz="1600" spc="-7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spcBef>
                          <a:spcPts val="5"/>
                        </a:spcBef>
                        <a:buClr>
                          <a:srgbClr val="008000"/>
                        </a:buClr>
                        <a:buSzPct val="93750"/>
                        <a:buFont typeface="Wingdings"/>
                        <a:buChar char=""/>
                        <a:tabLst>
                          <a:tab pos="418465" algn="l"/>
                        </a:tabLst>
                      </a:pPr>
                      <a:r>
                        <a:rPr sz="1600" dirty="0">
                          <a:latin typeface="Arial"/>
                          <a:cs typeface="Arial"/>
                        </a:rPr>
                        <a:t>RDA</a:t>
                      </a:r>
                      <a:r>
                        <a:rPr sz="1600" spc="-18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Ladies</a:t>
                      </a:r>
                      <a:r>
                        <a:rPr sz="1600" spc="-25" dirty="0">
                          <a:latin typeface="Arial"/>
                          <a:cs typeface="Arial"/>
                        </a:rPr>
                        <a:t> </a:t>
                      </a:r>
                      <a:r>
                        <a:rPr sz="1600" spc="-10" dirty="0">
                          <a:latin typeface="Arial"/>
                          <a:cs typeface="Arial"/>
                        </a:rPr>
                        <a:t>Current</a:t>
                      </a:r>
                      <a:r>
                        <a:rPr sz="1600" spc="-85" dirty="0">
                          <a:latin typeface="Arial"/>
                          <a:cs typeface="Arial"/>
                        </a:rPr>
                        <a:t> </a:t>
                      </a:r>
                      <a:r>
                        <a:rPr sz="1600" spc="-10" dirty="0">
                          <a:latin typeface="Arial"/>
                          <a:cs typeface="Arial"/>
                        </a:rPr>
                        <a:t>Account</a:t>
                      </a:r>
                      <a:endParaRPr sz="1600">
                        <a:latin typeface="Arial"/>
                        <a:cs typeface="Arial"/>
                      </a:endParaRPr>
                    </a:p>
                    <a:p>
                      <a:pPr marR="213360">
                        <a:lnSpc>
                          <a:spcPct val="100000"/>
                        </a:lnSpc>
                        <a:spcBef>
                          <a:spcPts val="80"/>
                        </a:spcBef>
                        <a:buClr>
                          <a:srgbClr val="008000"/>
                        </a:buClr>
                        <a:buFont typeface="Wingdings"/>
                        <a:buChar char=""/>
                      </a:pPr>
                      <a:endParaRPr sz="1600">
                        <a:latin typeface="Times New Roman"/>
                        <a:cs typeface="Times New Roman"/>
                      </a:endParaRPr>
                    </a:p>
                    <a:p>
                      <a:pPr marL="257810" marR="213360">
                        <a:lnSpc>
                          <a:spcPct val="100000"/>
                        </a:lnSpc>
                      </a:pPr>
                      <a:r>
                        <a:rPr sz="1600" b="1" dirty="0">
                          <a:latin typeface="Arial"/>
                          <a:cs typeface="Arial"/>
                        </a:rPr>
                        <a:t>Saving</a:t>
                      </a:r>
                      <a:r>
                        <a:rPr sz="1600" b="1" spc="-110" dirty="0">
                          <a:latin typeface="Arial"/>
                          <a:cs typeface="Arial"/>
                        </a:rPr>
                        <a:t> </a:t>
                      </a:r>
                      <a:r>
                        <a:rPr sz="1600" b="1" dirty="0">
                          <a:latin typeface="Arial"/>
                          <a:cs typeface="Arial"/>
                        </a:rPr>
                        <a:t>Accounts</a:t>
                      </a:r>
                      <a:r>
                        <a:rPr sz="1600" b="1" spc="-40" dirty="0">
                          <a:latin typeface="Arial"/>
                          <a:cs typeface="Arial"/>
                        </a:rPr>
                        <a:t> </a:t>
                      </a:r>
                      <a:r>
                        <a:rPr sz="1600" b="1" dirty="0">
                          <a:latin typeface="Arial"/>
                          <a:cs typeface="Arial"/>
                        </a:rPr>
                        <a:t>(Mudarabah</a:t>
                      </a:r>
                      <a:r>
                        <a:rPr sz="1600" b="1" spc="-60" dirty="0">
                          <a:latin typeface="Arial"/>
                          <a:cs typeface="Arial"/>
                        </a:rPr>
                        <a:t> </a:t>
                      </a:r>
                      <a:r>
                        <a:rPr sz="1600" b="1" spc="-10" dirty="0">
                          <a:latin typeface="Arial"/>
                          <a:cs typeface="Arial"/>
                        </a:rPr>
                        <a:t>based)</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spc="-10" dirty="0">
                          <a:latin typeface="Arial"/>
                          <a:cs typeface="Arial"/>
                        </a:rPr>
                        <a:t>Savings</a:t>
                      </a:r>
                      <a:r>
                        <a:rPr sz="1600" spc="-65"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Junior</a:t>
                      </a:r>
                      <a:r>
                        <a:rPr sz="1600" spc="-50" dirty="0">
                          <a:latin typeface="Arial"/>
                          <a:cs typeface="Arial"/>
                        </a:rPr>
                        <a:t> </a:t>
                      </a:r>
                      <a:r>
                        <a:rPr sz="1600" dirty="0">
                          <a:latin typeface="Arial"/>
                          <a:cs typeface="Arial"/>
                        </a:rPr>
                        <a:t>Savers</a:t>
                      </a:r>
                      <a:r>
                        <a:rPr sz="1600" spc="-105"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spc="-10" dirty="0">
                          <a:latin typeface="Arial"/>
                          <a:cs typeface="Arial"/>
                        </a:rPr>
                        <a:t>Non-</a:t>
                      </a:r>
                      <a:r>
                        <a:rPr sz="1600" dirty="0">
                          <a:latin typeface="Arial"/>
                          <a:cs typeface="Arial"/>
                        </a:rPr>
                        <a:t>Resident</a:t>
                      </a:r>
                      <a:r>
                        <a:rPr sz="1600" spc="-20" dirty="0">
                          <a:latin typeface="Arial"/>
                          <a:cs typeface="Arial"/>
                        </a:rPr>
                        <a:t> </a:t>
                      </a:r>
                      <a:r>
                        <a:rPr sz="1600" dirty="0">
                          <a:latin typeface="Arial"/>
                          <a:cs typeface="Arial"/>
                        </a:rPr>
                        <a:t>PKR</a:t>
                      </a:r>
                      <a:r>
                        <a:rPr sz="1600" spc="-20" dirty="0">
                          <a:latin typeface="Arial"/>
                          <a:cs typeface="Arial"/>
                        </a:rPr>
                        <a:t> </a:t>
                      </a:r>
                      <a:r>
                        <a:rPr sz="1600" dirty="0">
                          <a:latin typeface="Arial"/>
                          <a:cs typeface="Arial"/>
                        </a:rPr>
                        <a:t>Saving</a:t>
                      </a:r>
                      <a:r>
                        <a:rPr sz="1600" spc="-11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PLS Financial</a:t>
                      </a:r>
                      <a:r>
                        <a:rPr sz="1600" spc="-20" dirty="0">
                          <a:latin typeface="Arial"/>
                          <a:cs typeface="Arial"/>
                        </a:rPr>
                        <a:t> </a:t>
                      </a:r>
                      <a:r>
                        <a:rPr sz="1600" spc="-10" dirty="0">
                          <a:latin typeface="Arial"/>
                          <a:cs typeface="Arial"/>
                        </a:rPr>
                        <a:t>Institution</a:t>
                      </a:r>
                      <a:r>
                        <a:rPr sz="1600" spc="-9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PLS </a:t>
                      </a:r>
                      <a:r>
                        <a:rPr sz="1600" spc="-10" dirty="0">
                          <a:latin typeface="Arial"/>
                          <a:cs typeface="Arial"/>
                        </a:rPr>
                        <a:t>Plus</a:t>
                      </a:r>
                      <a:r>
                        <a:rPr sz="1600" spc="-95"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PLS</a:t>
                      </a:r>
                      <a:r>
                        <a:rPr sz="1600" spc="-15" dirty="0">
                          <a:latin typeface="Arial"/>
                          <a:cs typeface="Arial"/>
                        </a:rPr>
                        <a:t> </a:t>
                      </a:r>
                      <a:r>
                        <a:rPr sz="1600" spc="-10" dirty="0">
                          <a:latin typeface="Arial"/>
                          <a:cs typeface="Arial"/>
                        </a:rPr>
                        <a:t>Premium</a:t>
                      </a:r>
                      <a:r>
                        <a:rPr sz="1600" spc="-9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Privilege</a:t>
                      </a:r>
                      <a:r>
                        <a:rPr sz="1600" spc="-65" dirty="0">
                          <a:latin typeface="Arial"/>
                          <a:cs typeface="Arial"/>
                        </a:rPr>
                        <a:t> </a:t>
                      </a:r>
                      <a:r>
                        <a:rPr sz="1600" dirty="0">
                          <a:latin typeface="Arial"/>
                          <a:cs typeface="Arial"/>
                        </a:rPr>
                        <a:t>55+</a:t>
                      </a:r>
                      <a:r>
                        <a:rPr sz="1600" spc="-105"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spcBef>
                          <a:spcPts val="5"/>
                        </a:spcBef>
                        <a:buClr>
                          <a:srgbClr val="008000"/>
                        </a:buClr>
                        <a:buSzPct val="93750"/>
                        <a:buFont typeface="Wingdings"/>
                        <a:buChar char=""/>
                        <a:tabLst>
                          <a:tab pos="418465" algn="l"/>
                        </a:tabLst>
                      </a:pPr>
                      <a:r>
                        <a:rPr sz="1600" dirty="0">
                          <a:latin typeface="Arial"/>
                          <a:cs typeface="Arial"/>
                        </a:rPr>
                        <a:t>RDA</a:t>
                      </a:r>
                      <a:r>
                        <a:rPr sz="1600" spc="-70" dirty="0">
                          <a:latin typeface="Arial"/>
                          <a:cs typeface="Arial"/>
                        </a:rPr>
                        <a:t> </a:t>
                      </a:r>
                      <a:r>
                        <a:rPr sz="1600" spc="-10" dirty="0">
                          <a:latin typeface="Arial"/>
                          <a:cs typeface="Arial"/>
                        </a:rPr>
                        <a:t>Savings</a:t>
                      </a:r>
                      <a:r>
                        <a:rPr sz="1600" spc="-9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Asaan</a:t>
                      </a:r>
                      <a:r>
                        <a:rPr sz="1600" spc="10" dirty="0">
                          <a:latin typeface="Arial"/>
                          <a:cs typeface="Arial"/>
                        </a:rPr>
                        <a:t> </a:t>
                      </a:r>
                      <a:r>
                        <a:rPr sz="1600" spc="-10" dirty="0">
                          <a:latin typeface="Arial"/>
                          <a:cs typeface="Arial"/>
                        </a:rPr>
                        <a:t>Saving</a:t>
                      </a:r>
                      <a:r>
                        <a:rPr sz="1600" spc="-85"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Basic</a:t>
                      </a:r>
                      <a:r>
                        <a:rPr sz="1600" spc="-20" dirty="0">
                          <a:latin typeface="Arial"/>
                          <a:cs typeface="Arial"/>
                        </a:rPr>
                        <a:t> </a:t>
                      </a:r>
                      <a:r>
                        <a:rPr sz="1600" dirty="0">
                          <a:latin typeface="Arial"/>
                          <a:cs typeface="Arial"/>
                        </a:rPr>
                        <a:t>Banking</a:t>
                      </a:r>
                      <a:r>
                        <a:rPr sz="1600" spc="-110" dirty="0">
                          <a:latin typeface="Arial"/>
                          <a:cs typeface="Arial"/>
                        </a:rPr>
                        <a:t> </a:t>
                      </a:r>
                      <a:r>
                        <a:rPr sz="1600" spc="-10" dirty="0">
                          <a:latin typeface="Arial"/>
                          <a:cs typeface="Arial"/>
                        </a:rPr>
                        <a:t>Account</a:t>
                      </a:r>
                      <a:endParaRPr sz="1600">
                        <a:latin typeface="Arial"/>
                        <a:cs typeface="Arial"/>
                      </a:endParaRPr>
                    </a:p>
                    <a:p>
                      <a:pPr marL="418465" marR="213360" indent="-163195">
                        <a:lnSpc>
                          <a:spcPct val="100000"/>
                        </a:lnSpc>
                        <a:buClr>
                          <a:srgbClr val="008000"/>
                        </a:buClr>
                        <a:buSzPct val="93750"/>
                        <a:buFont typeface="Wingdings"/>
                        <a:buChar char=""/>
                        <a:tabLst>
                          <a:tab pos="418465" algn="l"/>
                        </a:tabLst>
                      </a:pPr>
                      <a:r>
                        <a:rPr sz="1600" dirty="0">
                          <a:latin typeface="Arial"/>
                          <a:cs typeface="Arial"/>
                        </a:rPr>
                        <a:t>Ladies </a:t>
                      </a:r>
                      <a:r>
                        <a:rPr sz="1600" spc="-10" dirty="0">
                          <a:latin typeface="Arial"/>
                          <a:cs typeface="Arial"/>
                        </a:rPr>
                        <a:t>Savings</a:t>
                      </a:r>
                      <a:r>
                        <a:rPr sz="1600" spc="-100" dirty="0">
                          <a:latin typeface="Arial"/>
                          <a:cs typeface="Arial"/>
                        </a:rPr>
                        <a:t> </a:t>
                      </a:r>
                      <a:r>
                        <a:rPr sz="1600" spc="-10" dirty="0">
                          <a:latin typeface="Arial"/>
                          <a:cs typeface="Arial"/>
                        </a:rPr>
                        <a:t>Account</a:t>
                      </a:r>
                      <a:endParaRPr sz="1600">
                        <a:latin typeface="Arial"/>
                        <a:cs typeface="Arial"/>
                      </a:endParaRPr>
                    </a:p>
                    <a:p>
                      <a:pPr marR="213360">
                        <a:lnSpc>
                          <a:spcPct val="100000"/>
                        </a:lnSpc>
                        <a:spcBef>
                          <a:spcPts val="80"/>
                        </a:spcBef>
                      </a:pPr>
                      <a:endParaRPr sz="1600">
                        <a:latin typeface="Times New Roman"/>
                        <a:cs typeface="Times New Roman"/>
                      </a:endParaRPr>
                    </a:p>
                    <a:p>
                      <a:pPr marL="257810" marR="213360">
                        <a:lnSpc>
                          <a:spcPts val="1839"/>
                        </a:lnSpc>
                      </a:pPr>
                      <a:r>
                        <a:rPr sz="1600" b="1" dirty="0">
                          <a:latin typeface="Arial"/>
                          <a:cs typeface="Arial"/>
                        </a:rPr>
                        <a:t>Habib</a:t>
                      </a:r>
                      <a:r>
                        <a:rPr sz="1600" b="1" spc="-90" dirty="0">
                          <a:latin typeface="Arial"/>
                          <a:cs typeface="Arial"/>
                        </a:rPr>
                        <a:t> </a:t>
                      </a:r>
                      <a:r>
                        <a:rPr sz="1600" b="1" dirty="0">
                          <a:latin typeface="Arial"/>
                          <a:cs typeface="Arial"/>
                        </a:rPr>
                        <a:t>Islamic</a:t>
                      </a:r>
                      <a:r>
                        <a:rPr sz="1600" b="1" spc="-75" dirty="0">
                          <a:latin typeface="Arial"/>
                          <a:cs typeface="Arial"/>
                        </a:rPr>
                        <a:t> </a:t>
                      </a:r>
                      <a:r>
                        <a:rPr sz="1600" b="1" dirty="0">
                          <a:latin typeface="Arial"/>
                          <a:cs typeface="Arial"/>
                        </a:rPr>
                        <a:t>Investment</a:t>
                      </a:r>
                      <a:r>
                        <a:rPr sz="1600" b="1" spc="-40" dirty="0">
                          <a:latin typeface="Arial"/>
                          <a:cs typeface="Arial"/>
                        </a:rPr>
                        <a:t> </a:t>
                      </a:r>
                      <a:r>
                        <a:rPr sz="1600" b="1" dirty="0">
                          <a:latin typeface="Arial"/>
                          <a:cs typeface="Arial"/>
                        </a:rPr>
                        <a:t>Certificate</a:t>
                      </a:r>
                      <a:r>
                        <a:rPr sz="1600" b="1" spc="-75" dirty="0">
                          <a:latin typeface="Arial"/>
                          <a:cs typeface="Arial"/>
                        </a:rPr>
                        <a:t> </a:t>
                      </a:r>
                      <a:r>
                        <a:rPr sz="1600" b="1" dirty="0">
                          <a:latin typeface="Arial"/>
                          <a:cs typeface="Arial"/>
                        </a:rPr>
                        <a:t>(Mudaraba</a:t>
                      </a:r>
                      <a:r>
                        <a:rPr sz="1600" b="1" spc="-70" dirty="0">
                          <a:latin typeface="Arial"/>
                          <a:cs typeface="Arial"/>
                        </a:rPr>
                        <a:t> </a:t>
                      </a:r>
                      <a:r>
                        <a:rPr sz="1600" b="1" spc="-10" dirty="0">
                          <a:latin typeface="Arial"/>
                          <a:cs typeface="Arial"/>
                        </a:rPr>
                        <a:t>based)</a:t>
                      </a:r>
                      <a:endParaRPr sz="1600">
                        <a:latin typeface="Arial"/>
                        <a:cs typeface="Arial"/>
                      </a:endParaRPr>
                    </a:p>
                    <a:p>
                      <a:pPr algn="r">
                        <a:lnSpc>
                          <a:spcPts val="1789"/>
                        </a:lnSpc>
                      </a:pPr>
                      <a:r>
                        <a:rPr sz="1800" spc="-10" dirty="0">
                          <a:latin typeface="Calibri"/>
                          <a:cs typeface="Calibri"/>
                        </a:rPr>
                        <a:t>Classification</a:t>
                      </a:r>
                      <a:endParaRPr sz="1800">
                        <a:latin typeface="Calibri"/>
                        <a:cs typeface="Calibri"/>
                      </a:endParaRPr>
                    </a:p>
                  </a:txBody>
                  <a:tcPr marL="0" marR="0" marT="10795" marB="0">
                    <a:lnL w="6350">
                      <a:solidFill>
                        <a:srgbClr val="000000"/>
                      </a:solidFill>
                      <a:prstDash val="solid"/>
                    </a:lnL>
                    <a:lnR w="12700">
                      <a:solidFill>
                        <a:srgbClr val="000000"/>
                      </a:solidFill>
                      <a:prstDash val="solid"/>
                    </a:lnR>
                    <a:lnT w="12700">
                      <a:solidFill>
                        <a:srgbClr val="000000"/>
                      </a:solidFill>
                      <a:prstDash val="solid"/>
                    </a:lnT>
                    <a:lnB w="12700">
                      <a:solidFill>
                        <a:srgbClr val="006B00"/>
                      </a:solidFill>
                      <a:prstDash val="solid"/>
                    </a:lnB>
                    <a:solidFill>
                      <a:srgbClr val="D9D9D9">
                        <a:alpha val="56077"/>
                      </a:srgbClr>
                    </a:solidFill>
                  </a:tcPr>
                </a:tc>
                <a:tc>
                  <a:txBody>
                    <a:bodyPr/>
                    <a:lstStyle/>
                    <a:p>
                      <a:pPr>
                        <a:lnSpc>
                          <a:spcPct val="100000"/>
                        </a:lnSpc>
                      </a:pPr>
                      <a:endParaRPr sz="1800">
                        <a:latin typeface="Times New Roman"/>
                        <a:cs typeface="Times New Roman"/>
                      </a:endParaRPr>
                    </a:p>
                    <a:p>
                      <a:pPr>
                        <a:lnSpc>
                          <a:spcPct val="100000"/>
                        </a:lnSpc>
                        <a:spcBef>
                          <a:spcPts val="2060"/>
                        </a:spcBef>
                      </a:pPr>
                      <a:endParaRPr sz="1800">
                        <a:latin typeface="Times New Roman"/>
                        <a:cs typeface="Times New Roman"/>
                      </a:endParaRPr>
                    </a:p>
                    <a:p>
                      <a:pPr marL="379095">
                        <a:lnSpc>
                          <a:spcPct val="100000"/>
                        </a:lnSpc>
                        <a:spcBef>
                          <a:spcPts val="5"/>
                        </a:spcBef>
                      </a:pPr>
                      <a:r>
                        <a:rPr sz="1800" b="1" dirty="0">
                          <a:latin typeface="Arial"/>
                          <a:cs typeface="Arial"/>
                        </a:rPr>
                        <a:t>Fund</a:t>
                      </a:r>
                      <a:r>
                        <a:rPr sz="1800" b="1" spc="-55" dirty="0">
                          <a:latin typeface="Arial"/>
                          <a:cs typeface="Arial"/>
                        </a:rPr>
                        <a:t> </a:t>
                      </a:r>
                      <a:r>
                        <a:rPr sz="1800" b="1" dirty="0">
                          <a:latin typeface="Arial"/>
                          <a:cs typeface="Arial"/>
                        </a:rPr>
                        <a:t>Based</a:t>
                      </a:r>
                      <a:r>
                        <a:rPr sz="1800" b="1" spc="-35" dirty="0">
                          <a:latin typeface="Arial"/>
                          <a:cs typeface="Arial"/>
                        </a:rPr>
                        <a:t> </a:t>
                      </a:r>
                      <a:r>
                        <a:rPr sz="1800" b="1" spc="-10" dirty="0">
                          <a:latin typeface="Arial"/>
                          <a:cs typeface="Arial"/>
                        </a:rPr>
                        <a:t>Financing</a:t>
                      </a:r>
                      <a:endParaRPr sz="1800">
                        <a:latin typeface="Arial"/>
                        <a:cs typeface="Arial"/>
                      </a:endParaRPr>
                    </a:p>
                    <a:p>
                      <a:pPr marL="663575" indent="-284480">
                        <a:lnSpc>
                          <a:spcPct val="100000"/>
                        </a:lnSpc>
                        <a:spcBef>
                          <a:spcPts val="395"/>
                        </a:spcBef>
                        <a:buClr>
                          <a:srgbClr val="008000"/>
                        </a:buClr>
                        <a:buFont typeface="Wingdings"/>
                        <a:buChar char=""/>
                        <a:tabLst>
                          <a:tab pos="663575" algn="l"/>
                        </a:tabLst>
                      </a:pPr>
                      <a:r>
                        <a:rPr sz="1800" spc="-10" dirty="0">
                          <a:latin typeface="Arial"/>
                          <a:cs typeface="Arial"/>
                        </a:rPr>
                        <a:t>Murabaha</a:t>
                      </a:r>
                      <a:endParaRPr sz="1800">
                        <a:latin typeface="Arial"/>
                        <a:cs typeface="Arial"/>
                      </a:endParaRPr>
                    </a:p>
                    <a:p>
                      <a:pPr marL="663575" indent="-284480">
                        <a:lnSpc>
                          <a:spcPct val="100000"/>
                        </a:lnSpc>
                        <a:buClr>
                          <a:srgbClr val="008000"/>
                        </a:buClr>
                        <a:buFont typeface="Wingdings"/>
                        <a:buChar char=""/>
                        <a:tabLst>
                          <a:tab pos="663575" algn="l"/>
                        </a:tabLst>
                      </a:pPr>
                      <a:r>
                        <a:rPr sz="1800" spc="-10" dirty="0">
                          <a:latin typeface="Arial"/>
                          <a:cs typeface="Arial"/>
                        </a:rPr>
                        <a:t>Istisna</a:t>
                      </a:r>
                      <a:endParaRPr sz="1800">
                        <a:latin typeface="Arial"/>
                        <a:cs typeface="Arial"/>
                      </a:endParaRPr>
                    </a:p>
                    <a:p>
                      <a:pPr marL="663575" indent="-284480">
                        <a:lnSpc>
                          <a:spcPct val="100000"/>
                        </a:lnSpc>
                        <a:buClr>
                          <a:srgbClr val="008000"/>
                        </a:buClr>
                        <a:buFont typeface="Wingdings"/>
                        <a:buChar char=""/>
                        <a:tabLst>
                          <a:tab pos="663575" algn="l"/>
                        </a:tabLst>
                      </a:pPr>
                      <a:r>
                        <a:rPr sz="1800" spc="-10" dirty="0">
                          <a:latin typeface="Arial"/>
                          <a:cs typeface="Arial"/>
                        </a:rPr>
                        <a:t>Al-</a:t>
                      </a:r>
                      <a:r>
                        <a:rPr sz="1800" spc="-25" dirty="0">
                          <a:latin typeface="Arial"/>
                          <a:cs typeface="Arial"/>
                        </a:rPr>
                        <a:t>Bai</a:t>
                      </a:r>
                      <a:endParaRPr sz="1800">
                        <a:latin typeface="Arial"/>
                        <a:cs typeface="Arial"/>
                      </a:endParaRPr>
                    </a:p>
                    <a:p>
                      <a:pPr marL="663575" indent="-284480">
                        <a:lnSpc>
                          <a:spcPct val="100000"/>
                        </a:lnSpc>
                        <a:buClr>
                          <a:srgbClr val="008000"/>
                        </a:buClr>
                        <a:buFont typeface="Wingdings"/>
                        <a:buChar char=""/>
                        <a:tabLst>
                          <a:tab pos="663575" algn="l"/>
                        </a:tabLst>
                      </a:pPr>
                      <a:r>
                        <a:rPr sz="1800" spc="-10" dirty="0">
                          <a:latin typeface="Arial"/>
                          <a:cs typeface="Arial"/>
                        </a:rPr>
                        <a:t>Salam</a:t>
                      </a:r>
                      <a:endParaRPr sz="1800">
                        <a:latin typeface="Arial"/>
                        <a:cs typeface="Arial"/>
                      </a:endParaRPr>
                    </a:p>
                    <a:p>
                      <a:pPr marL="663575" indent="-284480">
                        <a:lnSpc>
                          <a:spcPct val="100000"/>
                        </a:lnSpc>
                        <a:buClr>
                          <a:srgbClr val="008000"/>
                        </a:buClr>
                        <a:buFont typeface="Wingdings"/>
                        <a:buChar char=""/>
                        <a:tabLst>
                          <a:tab pos="663575" algn="l"/>
                        </a:tabLst>
                      </a:pPr>
                      <a:r>
                        <a:rPr sz="1800" dirty="0">
                          <a:latin typeface="Arial"/>
                          <a:cs typeface="Arial"/>
                        </a:rPr>
                        <a:t>Currency</a:t>
                      </a:r>
                      <a:r>
                        <a:rPr sz="1800" spc="-50" dirty="0">
                          <a:latin typeface="Arial"/>
                          <a:cs typeface="Arial"/>
                        </a:rPr>
                        <a:t> </a:t>
                      </a:r>
                      <a:r>
                        <a:rPr sz="1800" spc="-20" dirty="0">
                          <a:latin typeface="Arial"/>
                          <a:cs typeface="Arial"/>
                        </a:rPr>
                        <a:t>Salam</a:t>
                      </a:r>
                      <a:endParaRPr sz="1800">
                        <a:latin typeface="Arial"/>
                        <a:cs typeface="Arial"/>
                      </a:endParaRPr>
                    </a:p>
                    <a:p>
                      <a:pPr marL="663575" indent="-284480">
                        <a:lnSpc>
                          <a:spcPct val="100000"/>
                        </a:lnSpc>
                        <a:buClr>
                          <a:srgbClr val="008000"/>
                        </a:buClr>
                        <a:buFont typeface="Wingdings"/>
                        <a:buChar char=""/>
                        <a:tabLst>
                          <a:tab pos="663575" algn="l"/>
                        </a:tabLst>
                      </a:pPr>
                      <a:r>
                        <a:rPr sz="1800" dirty="0">
                          <a:latin typeface="Arial"/>
                          <a:cs typeface="Arial"/>
                        </a:rPr>
                        <a:t>Working</a:t>
                      </a:r>
                      <a:r>
                        <a:rPr sz="1800" spc="-65" dirty="0">
                          <a:latin typeface="Arial"/>
                          <a:cs typeface="Arial"/>
                        </a:rPr>
                        <a:t> </a:t>
                      </a:r>
                      <a:r>
                        <a:rPr sz="1800" dirty="0">
                          <a:latin typeface="Arial"/>
                          <a:cs typeface="Arial"/>
                        </a:rPr>
                        <a:t>Capital</a:t>
                      </a:r>
                      <a:r>
                        <a:rPr sz="1800" spc="-55" dirty="0">
                          <a:latin typeface="Arial"/>
                          <a:cs typeface="Arial"/>
                        </a:rPr>
                        <a:t> </a:t>
                      </a:r>
                      <a:r>
                        <a:rPr sz="1800" spc="-10" dirty="0">
                          <a:latin typeface="Arial"/>
                          <a:cs typeface="Arial"/>
                        </a:rPr>
                        <a:t>Musharakah</a:t>
                      </a:r>
                      <a:endParaRPr sz="1800">
                        <a:latin typeface="Arial"/>
                        <a:cs typeface="Arial"/>
                      </a:endParaRPr>
                    </a:p>
                    <a:p>
                      <a:pPr marL="663575" indent="-284480">
                        <a:lnSpc>
                          <a:spcPct val="100000"/>
                        </a:lnSpc>
                        <a:spcBef>
                          <a:spcPts val="5"/>
                        </a:spcBef>
                        <a:buClr>
                          <a:srgbClr val="008000"/>
                        </a:buClr>
                        <a:buFont typeface="Wingdings"/>
                        <a:buChar char=""/>
                        <a:tabLst>
                          <a:tab pos="663575" algn="l"/>
                        </a:tabLst>
                      </a:pPr>
                      <a:r>
                        <a:rPr sz="1800" dirty="0">
                          <a:latin typeface="Arial"/>
                          <a:cs typeface="Arial"/>
                        </a:rPr>
                        <a:t>IERS</a:t>
                      </a:r>
                      <a:r>
                        <a:rPr sz="1800" spc="-10" dirty="0">
                          <a:latin typeface="Arial"/>
                          <a:cs typeface="Arial"/>
                        </a:rPr>
                        <a:t> (AlBai/Istisna/Salam/Murabaha/WCM)</a:t>
                      </a:r>
                      <a:endParaRPr sz="1800">
                        <a:latin typeface="Arial"/>
                        <a:cs typeface="Arial"/>
                      </a:endParaRPr>
                    </a:p>
                    <a:p>
                      <a:pPr marL="663575" indent="-284480">
                        <a:lnSpc>
                          <a:spcPct val="100000"/>
                        </a:lnSpc>
                        <a:buClr>
                          <a:srgbClr val="008000"/>
                        </a:buClr>
                        <a:buFont typeface="Wingdings"/>
                        <a:buChar char=""/>
                        <a:tabLst>
                          <a:tab pos="663575" algn="l"/>
                        </a:tabLst>
                      </a:pPr>
                      <a:r>
                        <a:rPr sz="1800" dirty="0">
                          <a:latin typeface="Arial"/>
                          <a:cs typeface="Arial"/>
                        </a:rPr>
                        <a:t>Diminishing</a:t>
                      </a:r>
                      <a:r>
                        <a:rPr sz="1800" spc="-70" dirty="0">
                          <a:latin typeface="Arial"/>
                          <a:cs typeface="Arial"/>
                        </a:rPr>
                        <a:t> </a:t>
                      </a:r>
                      <a:r>
                        <a:rPr sz="1800" spc="-10" dirty="0">
                          <a:latin typeface="Arial"/>
                          <a:cs typeface="Arial"/>
                        </a:rPr>
                        <a:t>Musharakah</a:t>
                      </a:r>
                      <a:endParaRPr sz="1800">
                        <a:latin typeface="Arial"/>
                        <a:cs typeface="Arial"/>
                      </a:endParaRPr>
                    </a:p>
                    <a:p>
                      <a:pPr marL="663575" indent="-284480">
                        <a:lnSpc>
                          <a:spcPct val="100000"/>
                        </a:lnSpc>
                        <a:buClr>
                          <a:srgbClr val="008000"/>
                        </a:buClr>
                        <a:buFont typeface="Wingdings"/>
                        <a:buChar char=""/>
                        <a:tabLst>
                          <a:tab pos="663575" algn="l"/>
                        </a:tabLst>
                      </a:pPr>
                      <a:r>
                        <a:rPr sz="1800" spc="-10" dirty="0">
                          <a:latin typeface="Arial"/>
                          <a:cs typeface="Arial"/>
                        </a:rPr>
                        <a:t>Ijarah</a:t>
                      </a:r>
                      <a:endParaRPr sz="1800">
                        <a:latin typeface="Arial"/>
                        <a:cs typeface="Arial"/>
                      </a:endParaRPr>
                    </a:p>
                    <a:p>
                      <a:pPr>
                        <a:lnSpc>
                          <a:spcPct val="100000"/>
                        </a:lnSpc>
                        <a:spcBef>
                          <a:spcPts val="85"/>
                        </a:spcBef>
                        <a:buClr>
                          <a:srgbClr val="008000"/>
                        </a:buClr>
                        <a:buFont typeface="Wingdings"/>
                        <a:buChar char=""/>
                      </a:pPr>
                      <a:endParaRPr sz="1800">
                        <a:latin typeface="Times New Roman"/>
                        <a:cs typeface="Times New Roman"/>
                      </a:endParaRPr>
                    </a:p>
                    <a:p>
                      <a:pPr marL="379095">
                        <a:lnSpc>
                          <a:spcPct val="100000"/>
                        </a:lnSpc>
                        <a:spcBef>
                          <a:spcPts val="5"/>
                        </a:spcBef>
                      </a:pPr>
                      <a:r>
                        <a:rPr sz="1800" b="1" dirty="0">
                          <a:latin typeface="Arial"/>
                          <a:cs typeface="Arial"/>
                        </a:rPr>
                        <a:t>Consumer</a:t>
                      </a:r>
                      <a:r>
                        <a:rPr sz="1800" b="1" spc="-45" dirty="0">
                          <a:latin typeface="Arial"/>
                          <a:cs typeface="Arial"/>
                        </a:rPr>
                        <a:t> </a:t>
                      </a:r>
                      <a:r>
                        <a:rPr sz="1800" b="1" spc="-10" dirty="0">
                          <a:latin typeface="Arial"/>
                          <a:cs typeface="Arial"/>
                        </a:rPr>
                        <a:t>Products</a:t>
                      </a:r>
                      <a:endParaRPr sz="1800">
                        <a:latin typeface="Arial"/>
                        <a:cs typeface="Arial"/>
                      </a:endParaRPr>
                    </a:p>
                    <a:p>
                      <a:pPr marL="663575" indent="-284480">
                        <a:lnSpc>
                          <a:spcPct val="100000"/>
                        </a:lnSpc>
                        <a:buClr>
                          <a:srgbClr val="008000"/>
                        </a:buClr>
                        <a:buFont typeface="Wingdings"/>
                        <a:buChar char=""/>
                        <a:tabLst>
                          <a:tab pos="663575" algn="l"/>
                        </a:tabLst>
                      </a:pPr>
                      <a:r>
                        <a:rPr sz="1800" spc="-20" dirty="0">
                          <a:latin typeface="Arial"/>
                          <a:cs typeface="Arial"/>
                        </a:rPr>
                        <a:t>SIRAT</a:t>
                      </a:r>
                      <a:r>
                        <a:rPr sz="1800" spc="-75" dirty="0">
                          <a:latin typeface="Arial"/>
                          <a:cs typeface="Arial"/>
                        </a:rPr>
                        <a:t> </a:t>
                      </a:r>
                      <a:r>
                        <a:rPr sz="1800" dirty="0">
                          <a:latin typeface="Arial"/>
                          <a:cs typeface="Arial"/>
                        </a:rPr>
                        <a:t>House</a:t>
                      </a:r>
                      <a:r>
                        <a:rPr sz="1800" spc="-50" dirty="0">
                          <a:latin typeface="Arial"/>
                          <a:cs typeface="Arial"/>
                        </a:rPr>
                        <a:t> </a:t>
                      </a:r>
                      <a:r>
                        <a:rPr sz="1800" spc="-10" dirty="0">
                          <a:latin typeface="Arial"/>
                          <a:cs typeface="Arial"/>
                        </a:rPr>
                        <a:t>Finance</a:t>
                      </a:r>
                      <a:endParaRPr sz="1800">
                        <a:latin typeface="Arial"/>
                        <a:cs typeface="Arial"/>
                      </a:endParaRPr>
                    </a:p>
                    <a:p>
                      <a:pPr marL="663575" indent="-284480">
                        <a:lnSpc>
                          <a:spcPct val="100000"/>
                        </a:lnSpc>
                        <a:buClr>
                          <a:srgbClr val="008000"/>
                        </a:buClr>
                        <a:buFont typeface="Wingdings"/>
                        <a:buChar char=""/>
                        <a:tabLst>
                          <a:tab pos="663575" algn="l"/>
                        </a:tabLst>
                      </a:pPr>
                      <a:r>
                        <a:rPr sz="1800" dirty="0">
                          <a:latin typeface="Arial"/>
                          <a:cs typeface="Arial"/>
                        </a:rPr>
                        <a:t>Mera</a:t>
                      </a:r>
                      <a:r>
                        <a:rPr sz="1800" spc="-30" dirty="0">
                          <a:latin typeface="Arial"/>
                          <a:cs typeface="Arial"/>
                        </a:rPr>
                        <a:t> </a:t>
                      </a:r>
                      <a:r>
                        <a:rPr sz="1800" dirty="0">
                          <a:latin typeface="Arial"/>
                          <a:cs typeface="Arial"/>
                        </a:rPr>
                        <a:t>Pakistan</a:t>
                      </a:r>
                      <a:r>
                        <a:rPr sz="1800" spc="-30" dirty="0">
                          <a:latin typeface="Arial"/>
                          <a:cs typeface="Arial"/>
                        </a:rPr>
                        <a:t> </a:t>
                      </a:r>
                      <a:r>
                        <a:rPr sz="1800" dirty="0">
                          <a:latin typeface="Arial"/>
                          <a:cs typeface="Arial"/>
                        </a:rPr>
                        <a:t>Mera</a:t>
                      </a:r>
                      <a:r>
                        <a:rPr sz="1800" spc="-25" dirty="0">
                          <a:latin typeface="Arial"/>
                          <a:cs typeface="Arial"/>
                        </a:rPr>
                        <a:t> </a:t>
                      </a:r>
                      <a:r>
                        <a:rPr sz="1800" spc="-20" dirty="0">
                          <a:latin typeface="Arial"/>
                          <a:cs typeface="Arial"/>
                        </a:rPr>
                        <a:t>Ghar</a:t>
                      </a:r>
                      <a:endParaRPr sz="1800">
                        <a:latin typeface="Arial"/>
                        <a:cs typeface="Arial"/>
                      </a:endParaRPr>
                    </a:p>
                    <a:p>
                      <a:pPr marL="663575" indent="-284480">
                        <a:lnSpc>
                          <a:spcPct val="100000"/>
                        </a:lnSpc>
                        <a:buClr>
                          <a:srgbClr val="008000"/>
                        </a:buClr>
                        <a:buFont typeface="Wingdings"/>
                        <a:buChar char=""/>
                        <a:tabLst>
                          <a:tab pos="663575" algn="l"/>
                        </a:tabLst>
                      </a:pPr>
                      <a:r>
                        <a:rPr sz="1800" dirty="0">
                          <a:latin typeface="Arial"/>
                          <a:cs typeface="Arial"/>
                        </a:rPr>
                        <a:t>Insta</a:t>
                      </a:r>
                      <a:r>
                        <a:rPr sz="1800" spc="-35" dirty="0">
                          <a:latin typeface="Arial"/>
                          <a:cs typeface="Arial"/>
                        </a:rPr>
                        <a:t> </a:t>
                      </a:r>
                      <a:r>
                        <a:rPr sz="1800" dirty="0">
                          <a:latin typeface="Arial"/>
                          <a:cs typeface="Arial"/>
                        </a:rPr>
                        <a:t>Car</a:t>
                      </a:r>
                      <a:r>
                        <a:rPr sz="1800" spc="-10" dirty="0">
                          <a:latin typeface="Arial"/>
                          <a:cs typeface="Arial"/>
                        </a:rPr>
                        <a:t> </a:t>
                      </a:r>
                      <a:r>
                        <a:rPr sz="1800" dirty="0">
                          <a:latin typeface="Arial"/>
                          <a:cs typeface="Arial"/>
                        </a:rPr>
                        <a:t>-</a:t>
                      </a:r>
                      <a:r>
                        <a:rPr sz="1800" spc="-15" dirty="0">
                          <a:latin typeface="Arial"/>
                          <a:cs typeface="Arial"/>
                        </a:rPr>
                        <a:t> </a:t>
                      </a:r>
                      <a:r>
                        <a:rPr sz="1800" spc="-10" dirty="0">
                          <a:latin typeface="Arial"/>
                          <a:cs typeface="Arial"/>
                        </a:rPr>
                        <a:t>Consumer</a:t>
                      </a:r>
                      <a:endParaRPr sz="1800">
                        <a:latin typeface="Arial"/>
                        <a:cs typeface="Arial"/>
                      </a:endParaRPr>
                    </a:p>
                    <a:p>
                      <a:pPr>
                        <a:lnSpc>
                          <a:spcPct val="100000"/>
                        </a:lnSpc>
                      </a:pPr>
                      <a:endParaRPr sz="1800">
                        <a:latin typeface="Times New Roman"/>
                        <a:cs typeface="Times New Roman"/>
                      </a:endParaRPr>
                    </a:p>
                    <a:p>
                      <a:pPr>
                        <a:lnSpc>
                          <a:spcPct val="100000"/>
                        </a:lnSpc>
                        <a:spcBef>
                          <a:spcPts val="865"/>
                        </a:spcBef>
                      </a:pPr>
                      <a:endParaRPr sz="1800">
                        <a:latin typeface="Times New Roman"/>
                        <a:cs typeface="Times New Roman"/>
                      </a:endParaRPr>
                    </a:p>
                    <a:p>
                      <a:pPr marL="210820">
                        <a:lnSpc>
                          <a:spcPts val="1875"/>
                        </a:lnSpc>
                        <a:spcBef>
                          <a:spcPts val="5"/>
                        </a:spcBef>
                      </a:pPr>
                      <a:r>
                        <a:rPr sz="1800" dirty="0">
                          <a:latin typeface="Calibri"/>
                          <a:cs typeface="Calibri"/>
                        </a:rPr>
                        <a:t>: </a:t>
                      </a:r>
                      <a:r>
                        <a:rPr sz="1800" spc="-10" dirty="0">
                          <a:latin typeface="Calibri"/>
                          <a:cs typeface="Calibri"/>
                        </a:rPr>
                        <a:t>Public</a:t>
                      </a:r>
                      <a:endParaRPr sz="1800">
                        <a:latin typeface="Calibri"/>
                        <a:cs typeface="Calibri"/>
                      </a:endParaRPr>
                    </a:p>
                  </a:txBody>
                  <a:tcPr marL="0" marR="0" marT="0" marB="0">
                    <a:lnL w="12700">
                      <a:solidFill>
                        <a:srgbClr val="000000"/>
                      </a:solidFill>
                      <a:prstDash val="solid"/>
                    </a:lnL>
                    <a:lnR w="6350">
                      <a:solidFill>
                        <a:srgbClr val="000000"/>
                      </a:solidFill>
                      <a:prstDash val="solid"/>
                    </a:lnR>
                    <a:lnT w="12700">
                      <a:solidFill>
                        <a:srgbClr val="000000"/>
                      </a:solidFill>
                      <a:prstDash val="solid"/>
                    </a:lnT>
                    <a:lnB w="12700">
                      <a:solidFill>
                        <a:srgbClr val="006B00"/>
                      </a:solidFill>
                      <a:prstDash val="solid"/>
                    </a:lnB>
                    <a:solidFill>
                      <a:srgbClr val="D9D9D9">
                        <a:alpha val="56077"/>
                      </a:srgbClr>
                    </a:solidFill>
                  </a:tcPr>
                </a:tc>
              </a:tr>
              <a:tr h="176530">
                <a:tc>
                  <a:txBody>
                    <a:bodyPr/>
                    <a:lstStyle/>
                    <a:p>
                      <a:pPr marR="213360">
                        <a:lnSpc>
                          <a:spcPct val="100000"/>
                        </a:lnSpc>
                      </a:pPr>
                      <a:endParaRPr sz="1000">
                        <a:latin typeface="Times New Roman"/>
                        <a:cs typeface="Times New Roman"/>
                      </a:endParaRPr>
                    </a:p>
                  </a:txBody>
                  <a:tcPr marL="0" marR="0" marT="0" marB="0">
                    <a:lnL w="12700">
                      <a:solidFill>
                        <a:srgbClr val="006B00"/>
                      </a:solidFill>
                      <a:prstDash val="solid"/>
                    </a:lnL>
                    <a:lnT w="12700">
                      <a:solidFill>
                        <a:srgbClr val="006B00"/>
                      </a:solidFill>
                      <a:prstDash val="solid"/>
                    </a:lnT>
                    <a:lnB w="85597">
                      <a:solidFill>
                        <a:srgbClr val="FFC000"/>
                      </a:solidFill>
                      <a:prstDash val="solid"/>
                    </a:lnB>
                    <a:solidFill>
                      <a:srgbClr val="004700"/>
                    </a:solidFill>
                  </a:tcPr>
                </a:tc>
                <a:tc>
                  <a:txBody>
                    <a:bodyPr/>
                    <a:lstStyle/>
                    <a:p>
                      <a:pPr>
                        <a:lnSpc>
                          <a:spcPct val="100000"/>
                        </a:lnSpc>
                      </a:pPr>
                      <a:endParaRPr sz="1000">
                        <a:latin typeface="Times New Roman"/>
                        <a:cs typeface="Times New Roman"/>
                      </a:endParaRPr>
                    </a:p>
                  </a:txBody>
                  <a:tcPr marL="0" marR="0" marT="0" marB="0">
                    <a:lnT w="12700">
                      <a:solidFill>
                        <a:srgbClr val="006B00"/>
                      </a:solidFill>
                      <a:prstDash val="solid"/>
                    </a:lnT>
                    <a:lnB w="85597">
                      <a:solidFill>
                        <a:srgbClr val="FFC000"/>
                      </a:solidFill>
                      <a:prstDash val="solid"/>
                    </a:lnB>
                    <a:solidFill>
                      <a:srgbClr val="00470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78304" y="1347991"/>
            <a:ext cx="8214359" cy="4281170"/>
          </a:xfrm>
          <a:prstGeom prst="rect">
            <a:avLst/>
          </a:prstGeom>
        </p:spPr>
        <p:txBody>
          <a:bodyPr vert="horz" wrap="square" lIns="0" tIns="102235" rIns="0" bIns="0" rtlCol="0">
            <a:spAutoFit/>
          </a:bodyPr>
          <a:lstStyle/>
          <a:p>
            <a:pPr marL="12700" algn="just">
              <a:lnSpc>
                <a:spcPct val="100000"/>
              </a:lnSpc>
              <a:spcBef>
                <a:spcPts val="805"/>
              </a:spcBef>
            </a:pPr>
            <a:r>
              <a:rPr sz="2400" b="1" u="sng" spc="-10" dirty="0">
                <a:solidFill>
                  <a:srgbClr val="455F51"/>
                </a:solidFill>
                <a:uFill>
                  <a:solidFill>
                    <a:srgbClr val="455F51"/>
                  </a:solidFill>
                </a:uFill>
                <a:latin typeface="Arial"/>
                <a:cs typeface="Arial"/>
              </a:rPr>
              <a:t>Current</a:t>
            </a:r>
            <a:r>
              <a:rPr sz="2400" b="1" u="sng" spc="-110" dirty="0">
                <a:solidFill>
                  <a:srgbClr val="455F51"/>
                </a:solidFill>
                <a:uFill>
                  <a:solidFill>
                    <a:srgbClr val="455F51"/>
                  </a:solidFill>
                </a:uFill>
                <a:latin typeface="Arial"/>
                <a:cs typeface="Arial"/>
              </a:rPr>
              <a:t> </a:t>
            </a:r>
            <a:r>
              <a:rPr sz="2400" b="1" u="sng" spc="-10" dirty="0">
                <a:solidFill>
                  <a:srgbClr val="455F51"/>
                </a:solidFill>
                <a:uFill>
                  <a:solidFill>
                    <a:srgbClr val="455F51"/>
                  </a:solidFill>
                </a:uFill>
                <a:latin typeface="Arial"/>
                <a:cs typeface="Arial"/>
              </a:rPr>
              <a:t>Accounts</a:t>
            </a:r>
            <a:r>
              <a:rPr sz="2400" b="1" u="sng" spc="600" dirty="0">
                <a:solidFill>
                  <a:srgbClr val="455F51"/>
                </a:solidFill>
                <a:uFill>
                  <a:solidFill>
                    <a:srgbClr val="455F51"/>
                  </a:solidFill>
                </a:uFill>
                <a:latin typeface="Arial"/>
                <a:cs typeface="Arial"/>
              </a:rPr>
              <a:t> </a:t>
            </a:r>
            <a:endParaRPr sz="2400">
              <a:latin typeface="Arial"/>
              <a:cs typeface="Arial"/>
            </a:endParaRPr>
          </a:p>
          <a:p>
            <a:pPr marL="12700" marR="7620" algn="just">
              <a:lnSpc>
                <a:spcPct val="90100"/>
              </a:lnSpc>
              <a:spcBef>
                <a:spcPts val="990"/>
              </a:spcBef>
            </a:pPr>
            <a:r>
              <a:rPr sz="2400" dirty="0">
                <a:solidFill>
                  <a:srgbClr val="455F51"/>
                </a:solidFill>
                <a:latin typeface="Arial"/>
                <a:cs typeface="Arial"/>
              </a:rPr>
              <a:t>The</a:t>
            </a:r>
            <a:r>
              <a:rPr sz="2400" spc="-15" dirty="0">
                <a:solidFill>
                  <a:srgbClr val="455F51"/>
                </a:solidFill>
                <a:latin typeface="Arial"/>
                <a:cs typeface="Arial"/>
              </a:rPr>
              <a:t>  </a:t>
            </a:r>
            <a:r>
              <a:rPr sz="2400" dirty="0">
                <a:solidFill>
                  <a:srgbClr val="455F51"/>
                </a:solidFill>
                <a:latin typeface="Arial"/>
                <a:cs typeface="Arial"/>
              </a:rPr>
              <a:t>Islamic</a:t>
            </a:r>
            <a:r>
              <a:rPr sz="2400" spc="-5" dirty="0">
                <a:solidFill>
                  <a:srgbClr val="455F51"/>
                </a:solidFill>
                <a:latin typeface="Arial"/>
                <a:cs typeface="Arial"/>
              </a:rPr>
              <a:t>  </a:t>
            </a:r>
            <a:r>
              <a:rPr sz="2400" dirty="0">
                <a:solidFill>
                  <a:srgbClr val="455F51"/>
                </a:solidFill>
                <a:latin typeface="Arial"/>
                <a:cs typeface="Arial"/>
              </a:rPr>
              <a:t>current</a:t>
            </a:r>
            <a:r>
              <a:rPr sz="2400" spc="-20" dirty="0">
                <a:solidFill>
                  <a:srgbClr val="455F51"/>
                </a:solidFill>
                <a:latin typeface="Arial"/>
                <a:cs typeface="Arial"/>
              </a:rPr>
              <a:t>  </a:t>
            </a:r>
            <a:r>
              <a:rPr sz="2400" dirty="0">
                <a:solidFill>
                  <a:srgbClr val="455F51"/>
                </a:solidFill>
                <a:latin typeface="Arial"/>
                <a:cs typeface="Arial"/>
              </a:rPr>
              <a:t>account</a:t>
            </a:r>
            <a:r>
              <a:rPr sz="2400" spc="-5" dirty="0">
                <a:solidFill>
                  <a:srgbClr val="455F51"/>
                </a:solidFill>
                <a:latin typeface="Arial"/>
                <a:cs typeface="Arial"/>
              </a:rPr>
              <a:t>  </a:t>
            </a:r>
            <a:r>
              <a:rPr sz="2400" dirty="0">
                <a:solidFill>
                  <a:srgbClr val="455F51"/>
                </a:solidFill>
                <a:latin typeface="Arial"/>
                <a:cs typeface="Arial"/>
              </a:rPr>
              <a:t>products</a:t>
            </a:r>
            <a:r>
              <a:rPr sz="2400" spc="-5" dirty="0">
                <a:solidFill>
                  <a:srgbClr val="455F51"/>
                </a:solidFill>
                <a:latin typeface="Arial"/>
                <a:cs typeface="Arial"/>
              </a:rPr>
              <a:t>  </a:t>
            </a:r>
            <a:r>
              <a:rPr sz="2400" dirty="0">
                <a:solidFill>
                  <a:srgbClr val="455F51"/>
                </a:solidFill>
                <a:latin typeface="Arial"/>
                <a:cs typeface="Arial"/>
              </a:rPr>
              <a:t>are</a:t>
            </a:r>
            <a:r>
              <a:rPr sz="2400" spc="-5" dirty="0">
                <a:solidFill>
                  <a:srgbClr val="455F51"/>
                </a:solidFill>
                <a:latin typeface="Arial"/>
                <a:cs typeface="Arial"/>
              </a:rPr>
              <a:t>  </a:t>
            </a:r>
            <a:r>
              <a:rPr sz="2400" dirty="0">
                <a:solidFill>
                  <a:srgbClr val="455F51"/>
                </a:solidFill>
                <a:latin typeface="Arial"/>
                <a:cs typeface="Arial"/>
              </a:rPr>
              <a:t>offered</a:t>
            </a:r>
            <a:r>
              <a:rPr sz="2400" spc="-10" dirty="0">
                <a:solidFill>
                  <a:srgbClr val="455F51"/>
                </a:solidFill>
                <a:latin typeface="Arial"/>
                <a:cs typeface="Arial"/>
              </a:rPr>
              <a:t>  </a:t>
            </a:r>
            <a:r>
              <a:rPr sz="2400" dirty="0">
                <a:solidFill>
                  <a:srgbClr val="455F51"/>
                </a:solidFill>
                <a:latin typeface="Arial"/>
                <a:cs typeface="Arial"/>
              </a:rPr>
              <a:t>on</a:t>
            </a:r>
            <a:r>
              <a:rPr sz="2400" spc="-15" dirty="0">
                <a:solidFill>
                  <a:srgbClr val="455F51"/>
                </a:solidFill>
                <a:latin typeface="Arial"/>
                <a:cs typeface="Arial"/>
              </a:rPr>
              <a:t>  </a:t>
            </a:r>
            <a:r>
              <a:rPr sz="2400" spc="-25" dirty="0">
                <a:solidFill>
                  <a:srgbClr val="455F51"/>
                </a:solidFill>
                <a:latin typeface="Arial"/>
                <a:cs typeface="Arial"/>
              </a:rPr>
              <a:t>the </a:t>
            </a:r>
            <a:r>
              <a:rPr sz="2400" dirty="0">
                <a:solidFill>
                  <a:srgbClr val="455F51"/>
                </a:solidFill>
                <a:latin typeface="Arial"/>
                <a:cs typeface="Arial"/>
              </a:rPr>
              <a:t>basis</a:t>
            </a:r>
            <a:r>
              <a:rPr sz="2400" spc="200" dirty="0">
                <a:solidFill>
                  <a:srgbClr val="455F51"/>
                </a:solidFill>
                <a:latin typeface="Arial"/>
                <a:cs typeface="Arial"/>
              </a:rPr>
              <a:t> </a:t>
            </a:r>
            <a:r>
              <a:rPr sz="2400" dirty="0">
                <a:solidFill>
                  <a:srgbClr val="455F51"/>
                </a:solidFill>
                <a:latin typeface="Arial"/>
                <a:cs typeface="Arial"/>
              </a:rPr>
              <a:t>of</a:t>
            </a:r>
            <a:r>
              <a:rPr sz="2400" spc="200" dirty="0">
                <a:solidFill>
                  <a:srgbClr val="455F51"/>
                </a:solidFill>
                <a:latin typeface="Arial"/>
                <a:cs typeface="Arial"/>
              </a:rPr>
              <a:t> </a:t>
            </a:r>
            <a:r>
              <a:rPr sz="2400" dirty="0">
                <a:solidFill>
                  <a:srgbClr val="455F51"/>
                </a:solidFill>
                <a:latin typeface="Arial"/>
                <a:cs typeface="Arial"/>
              </a:rPr>
              <a:t>Qard</a:t>
            </a:r>
            <a:r>
              <a:rPr sz="2400" spc="204" dirty="0">
                <a:solidFill>
                  <a:srgbClr val="455F51"/>
                </a:solidFill>
                <a:latin typeface="Arial"/>
                <a:cs typeface="Arial"/>
              </a:rPr>
              <a:t> </a:t>
            </a:r>
            <a:r>
              <a:rPr sz="2400" dirty="0">
                <a:solidFill>
                  <a:srgbClr val="455F51"/>
                </a:solidFill>
                <a:latin typeface="Arial"/>
                <a:cs typeface="Arial"/>
              </a:rPr>
              <a:t>where</a:t>
            </a:r>
            <a:r>
              <a:rPr sz="2400" spc="204" dirty="0">
                <a:solidFill>
                  <a:srgbClr val="455F51"/>
                </a:solidFill>
                <a:latin typeface="Arial"/>
                <a:cs typeface="Arial"/>
              </a:rPr>
              <a:t> </a:t>
            </a:r>
            <a:r>
              <a:rPr sz="2400" dirty="0">
                <a:solidFill>
                  <a:srgbClr val="455F51"/>
                </a:solidFill>
                <a:latin typeface="Arial"/>
                <a:cs typeface="Arial"/>
              </a:rPr>
              <a:t>the</a:t>
            </a:r>
            <a:r>
              <a:rPr sz="2400" spc="204" dirty="0">
                <a:solidFill>
                  <a:srgbClr val="455F51"/>
                </a:solidFill>
                <a:latin typeface="Arial"/>
                <a:cs typeface="Arial"/>
              </a:rPr>
              <a:t> </a:t>
            </a:r>
            <a:r>
              <a:rPr sz="2400" dirty="0">
                <a:solidFill>
                  <a:srgbClr val="455F51"/>
                </a:solidFill>
                <a:latin typeface="Arial"/>
                <a:cs typeface="Arial"/>
              </a:rPr>
              <a:t>principal</a:t>
            </a:r>
            <a:r>
              <a:rPr sz="2400" spc="200" dirty="0">
                <a:solidFill>
                  <a:srgbClr val="455F51"/>
                </a:solidFill>
                <a:latin typeface="Arial"/>
                <a:cs typeface="Arial"/>
              </a:rPr>
              <a:t> </a:t>
            </a:r>
            <a:r>
              <a:rPr sz="2400" dirty="0">
                <a:solidFill>
                  <a:srgbClr val="455F51"/>
                </a:solidFill>
                <a:latin typeface="Arial"/>
                <a:cs typeface="Arial"/>
              </a:rPr>
              <a:t>amount</a:t>
            </a:r>
            <a:r>
              <a:rPr sz="2400" spc="204" dirty="0">
                <a:solidFill>
                  <a:srgbClr val="455F51"/>
                </a:solidFill>
                <a:latin typeface="Arial"/>
                <a:cs typeface="Arial"/>
              </a:rPr>
              <a:t> </a:t>
            </a:r>
            <a:r>
              <a:rPr sz="2400" dirty="0">
                <a:solidFill>
                  <a:srgbClr val="455F51"/>
                </a:solidFill>
                <a:latin typeface="Arial"/>
                <a:cs typeface="Arial"/>
              </a:rPr>
              <a:t>of</a:t>
            </a:r>
            <a:r>
              <a:rPr sz="2400" spc="195" dirty="0">
                <a:solidFill>
                  <a:srgbClr val="455F51"/>
                </a:solidFill>
                <a:latin typeface="Arial"/>
                <a:cs typeface="Arial"/>
              </a:rPr>
              <a:t> </a:t>
            </a:r>
            <a:r>
              <a:rPr sz="2400" dirty="0">
                <a:solidFill>
                  <a:srgbClr val="455F51"/>
                </a:solidFill>
                <a:latin typeface="Arial"/>
                <a:cs typeface="Arial"/>
              </a:rPr>
              <a:t>the</a:t>
            </a:r>
            <a:r>
              <a:rPr sz="2400" spc="200" dirty="0">
                <a:solidFill>
                  <a:srgbClr val="455F51"/>
                </a:solidFill>
                <a:latin typeface="Arial"/>
                <a:cs typeface="Arial"/>
              </a:rPr>
              <a:t> </a:t>
            </a:r>
            <a:r>
              <a:rPr sz="2400" spc="-10" dirty="0">
                <a:solidFill>
                  <a:srgbClr val="455F51"/>
                </a:solidFill>
                <a:latin typeface="Arial"/>
                <a:cs typeface="Arial"/>
              </a:rPr>
              <a:t>customers </a:t>
            </a:r>
            <a:r>
              <a:rPr sz="2400" dirty="0">
                <a:solidFill>
                  <a:srgbClr val="455F51"/>
                </a:solidFill>
                <a:latin typeface="Arial"/>
                <a:cs typeface="Arial"/>
              </a:rPr>
              <a:t>are</a:t>
            </a:r>
            <a:r>
              <a:rPr sz="2400" spc="-40" dirty="0">
                <a:solidFill>
                  <a:srgbClr val="455F51"/>
                </a:solidFill>
                <a:latin typeface="Arial"/>
                <a:cs typeface="Arial"/>
              </a:rPr>
              <a:t> </a:t>
            </a:r>
            <a:r>
              <a:rPr sz="2400" spc="-10" dirty="0">
                <a:solidFill>
                  <a:srgbClr val="455F51"/>
                </a:solidFill>
                <a:latin typeface="Arial"/>
                <a:cs typeface="Arial"/>
              </a:rPr>
              <a:t>guaranteed.</a:t>
            </a:r>
            <a:endParaRPr sz="2400">
              <a:latin typeface="Arial"/>
              <a:cs typeface="Arial"/>
            </a:endParaRPr>
          </a:p>
          <a:p>
            <a:pPr>
              <a:lnSpc>
                <a:spcPct val="100000"/>
              </a:lnSpc>
              <a:spcBef>
                <a:spcPts val="1550"/>
              </a:spcBef>
            </a:pPr>
            <a:endParaRPr sz="2400">
              <a:latin typeface="Arial"/>
              <a:cs typeface="Arial"/>
            </a:endParaRPr>
          </a:p>
          <a:p>
            <a:pPr marL="12700" algn="just">
              <a:lnSpc>
                <a:spcPct val="100000"/>
              </a:lnSpc>
            </a:pPr>
            <a:r>
              <a:rPr sz="2400" b="1" u="sng" dirty="0">
                <a:solidFill>
                  <a:srgbClr val="455F51"/>
                </a:solidFill>
                <a:uFill>
                  <a:solidFill>
                    <a:srgbClr val="455F51"/>
                  </a:solidFill>
                </a:uFill>
                <a:latin typeface="Arial"/>
                <a:cs typeface="Arial"/>
              </a:rPr>
              <a:t>Saving</a:t>
            </a:r>
            <a:r>
              <a:rPr sz="2400" b="1" u="sng" spc="-145" dirty="0">
                <a:solidFill>
                  <a:srgbClr val="455F51"/>
                </a:solidFill>
                <a:uFill>
                  <a:solidFill>
                    <a:srgbClr val="455F51"/>
                  </a:solidFill>
                </a:uFill>
                <a:latin typeface="Arial"/>
                <a:cs typeface="Arial"/>
              </a:rPr>
              <a:t> </a:t>
            </a:r>
            <a:r>
              <a:rPr sz="2400" b="1" u="sng" dirty="0">
                <a:solidFill>
                  <a:srgbClr val="455F51"/>
                </a:solidFill>
                <a:uFill>
                  <a:solidFill>
                    <a:srgbClr val="455F51"/>
                  </a:solidFill>
                </a:uFill>
                <a:latin typeface="Arial"/>
                <a:cs typeface="Arial"/>
              </a:rPr>
              <a:t>Accounts/Islamic</a:t>
            </a:r>
            <a:r>
              <a:rPr sz="2400" b="1" u="sng" spc="-90" dirty="0">
                <a:solidFill>
                  <a:srgbClr val="455F51"/>
                </a:solidFill>
                <a:uFill>
                  <a:solidFill>
                    <a:srgbClr val="455F51"/>
                  </a:solidFill>
                </a:uFill>
                <a:latin typeface="Arial"/>
                <a:cs typeface="Arial"/>
              </a:rPr>
              <a:t> </a:t>
            </a:r>
            <a:r>
              <a:rPr sz="2400" b="1" u="sng" dirty="0">
                <a:solidFill>
                  <a:srgbClr val="455F51"/>
                </a:solidFill>
                <a:uFill>
                  <a:solidFill>
                    <a:srgbClr val="455F51"/>
                  </a:solidFill>
                </a:uFill>
                <a:latin typeface="Arial"/>
                <a:cs typeface="Arial"/>
              </a:rPr>
              <a:t>Investment</a:t>
            </a:r>
            <a:r>
              <a:rPr sz="2400" b="1" u="sng" spc="-65" dirty="0">
                <a:solidFill>
                  <a:srgbClr val="455F51"/>
                </a:solidFill>
                <a:uFill>
                  <a:solidFill>
                    <a:srgbClr val="455F51"/>
                  </a:solidFill>
                </a:uFill>
                <a:latin typeface="Arial"/>
                <a:cs typeface="Arial"/>
              </a:rPr>
              <a:t> </a:t>
            </a:r>
            <a:r>
              <a:rPr sz="2400" b="1" u="sng" spc="-10" dirty="0">
                <a:solidFill>
                  <a:srgbClr val="455F51"/>
                </a:solidFill>
                <a:uFill>
                  <a:solidFill>
                    <a:srgbClr val="455F51"/>
                  </a:solidFill>
                </a:uFill>
                <a:latin typeface="Arial"/>
                <a:cs typeface="Arial"/>
              </a:rPr>
              <a:t>Certificates</a:t>
            </a:r>
            <a:endParaRPr sz="2400">
              <a:latin typeface="Arial"/>
              <a:cs typeface="Arial"/>
            </a:endParaRPr>
          </a:p>
          <a:p>
            <a:pPr marL="12700" marR="5080" algn="just">
              <a:lnSpc>
                <a:spcPct val="90000"/>
              </a:lnSpc>
              <a:spcBef>
                <a:spcPts val="1000"/>
              </a:spcBef>
            </a:pPr>
            <a:r>
              <a:rPr sz="2400" dirty="0">
                <a:solidFill>
                  <a:srgbClr val="455F51"/>
                </a:solidFill>
                <a:latin typeface="Arial"/>
                <a:cs typeface="Arial"/>
              </a:rPr>
              <a:t>The</a:t>
            </a:r>
            <a:r>
              <a:rPr sz="2400" spc="-25" dirty="0">
                <a:solidFill>
                  <a:srgbClr val="455F51"/>
                </a:solidFill>
                <a:latin typeface="Arial"/>
                <a:cs typeface="Arial"/>
              </a:rPr>
              <a:t>  </a:t>
            </a:r>
            <a:r>
              <a:rPr sz="2400" dirty="0">
                <a:solidFill>
                  <a:srgbClr val="455F51"/>
                </a:solidFill>
                <a:latin typeface="Arial"/>
                <a:cs typeface="Arial"/>
              </a:rPr>
              <a:t>Islamic</a:t>
            </a:r>
            <a:r>
              <a:rPr sz="2400" spc="-20" dirty="0">
                <a:solidFill>
                  <a:srgbClr val="455F51"/>
                </a:solidFill>
                <a:latin typeface="Arial"/>
                <a:cs typeface="Arial"/>
              </a:rPr>
              <a:t>  </a:t>
            </a:r>
            <a:r>
              <a:rPr sz="2400" dirty="0">
                <a:solidFill>
                  <a:srgbClr val="455F51"/>
                </a:solidFill>
                <a:latin typeface="Arial"/>
                <a:cs typeface="Arial"/>
              </a:rPr>
              <a:t>saving</a:t>
            </a:r>
            <a:r>
              <a:rPr sz="2400" spc="-25" dirty="0">
                <a:solidFill>
                  <a:srgbClr val="455F51"/>
                </a:solidFill>
                <a:latin typeface="Arial"/>
                <a:cs typeface="Arial"/>
              </a:rPr>
              <a:t>  </a:t>
            </a:r>
            <a:r>
              <a:rPr sz="2400" dirty="0">
                <a:solidFill>
                  <a:srgbClr val="455F51"/>
                </a:solidFill>
                <a:latin typeface="Arial"/>
                <a:cs typeface="Arial"/>
              </a:rPr>
              <a:t>products</a:t>
            </a:r>
            <a:r>
              <a:rPr sz="2400" spc="-20" dirty="0">
                <a:solidFill>
                  <a:srgbClr val="455F51"/>
                </a:solidFill>
                <a:latin typeface="Arial"/>
                <a:cs typeface="Arial"/>
              </a:rPr>
              <a:t>  </a:t>
            </a:r>
            <a:r>
              <a:rPr sz="2400" dirty="0">
                <a:solidFill>
                  <a:srgbClr val="455F51"/>
                </a:solidFill>
                <a:latin typeface="Arial"/>
                <a:cs typeface="Arial"/>
              </a:rPr>
              <a:t>are</a:t>
            </a:r>
            <a:r>
              <a:rPr sz="2400" spc="-25" dirty="0">
                <a:solidFill>
                  <a:srgbClr val="455F51"/>
                </a:solidFill>
                <a:latin typeface="Arial"/>
                <a:cs typeface="Arial"/>
              </a:rPr>
              <a:t>  </a:t>
            </a:r>
            <a:r>
              <a:rPr sz="2400" dirty="0">
                <a:solidFill>
                  <a:srgbClr val="455F51"/>
                </a:solidFill>
                <a:latin typeface="Arial"/>
                <a:cs typeface="Arial"/>
              </a:rPr>
              <a:t>offered</a:t>
            </a:r>
            <a:r>
              <a:rPr sz="2400" spc="-25" dirty="0">
                <a:solidFill>
                  <a:srgbClr val="455F51"/>
                </a:solidFill>
                <a:latin typeface="Arial"/>
                <a:cs typeface="Arial"/>
              </a:rPr>
              <a:t>  </a:t>
            </a:r>
            <a:r>
              <a:rPr sz="2400" dirty="0">
                <a:solidFill>
                  <a:srgbClr val="455F51"/>
                </a:solidFill>
                <a:latin typeface="Arial"/>
                <a:cs typeface="Arial"/>
              </a:rPr>
              <a:t>on</a:t>
            </a:r>
            <a:r>
              <a:rPr sz="2400" spc="-25" dirty="0">
                <a:solidFill>
                  <a:srgbClr val="455F51"/>
                </a:solidFill>
                <a:latin typeface="Arial"/>
                <a:cs typeface="Arial"/>
              </a:rPr>
              <a:t>  </a:t>
            </a:r>
            <a:r>
              <a:rPr sz="2400" dirty="0">
                <a:solidFill>
                  <a:srgbClr val="455F51"/>
                </a:solidFill>
                <a:latin typeface="Arial"/>
                <a:cs typeface="Arial"/>
              </a:rPr>
              <a:t>the</a:t>
            </a:r>
            <a:r>
              <a:rPr sz="2400" spc="-20" dirty="0">
                <a:solidFill>
                  <a:srgbClr val="455F51"/>
                </a:solidFill>
                <a:latin typeface="Arial"/>
                <a:cs typeface="Arial"/>
              </a:rPr>
              <a:t>  </a:t>
            </a:r>
            <a:r>
              <a:rPr sz="2400" dirty="0">
                <a:solidFill>
                  <a:srgbClr val="455F51"/>
                </a:solidFill>
                <a:latin typeface="Arial"/>
                <a:cs typeface="Arial"/>
              </a:rPr>
              <a:t>basis</a:t>
            </a:r>
            <a:r>
              <a:rPr sz="2400" spc="-30" dirty="0">
                <a:solidFill>
                  <a:srgbClr val="455F51"/>
                </a:solidFill>
                <a:latin typeface="Arial"/>
                <a:cs typeface="Arial"/>
              </a:rPr>
              <a:t>  </a:t>
            </a:r>
            <a:r>
              <a:rPr sz="2400" spc="-25" dirty="0">
                <a:solidFill>
                  <a:srgbClr val="455F51"/>
                </a:solidFill>
                <a:latin typeface="Arial"/>
                <a:cs typeface="Arial"/>
              </a:rPr>
              <a:t>of </a:t>
            </a:r>
            <a:r>
              <a:rPr sz="2400" dirty="0">
                <a:solidFill>
                  <a:srgbClr val="455F51"/>
                </a:solidFill>
                <a:latin typeface="Arial"/>
                <a:cs typeface="Arial"/>
              </a:rPr>
              <a:t>Mudaraba,</a:t>
            </a:r>
            <a:r>
              <a:rPr sz="2400" spc="-35" dirty="0">
                <a:solidFill>
                  <a:srgbClr val="455F51"/>
                </a:solidFill>
                <a:latin typeface="Arial"/>
                <a:cs typeface="Arial"/>
              </a:rPr>
              <a:t> </a:t>
            </a:r>
            <a:r>
              <a:rPr sz="2400" dirty="0">
                <a:solidFill>
                  <a:srgbClr val="455F51"/>
                </a:solidFill>
                <a:latin typeface="Arial"/>
                <a:cs typeface="Arial"/>
              </a:rPr>
              <a:t>where</a:t>
            </a:r>
            <a:r>
              <a:rPr sz="2400" spc="-30" dirty="0">
                <a:solidFill>
                  <a:srgbClr val="455F51"/>
                </a:solidFill>
                <a:latin typeface="Arial"/>
                <a:cs typeface="Arial"/>
              </a:rPr>
              <a:t> </a:t>
            </a:r>
            <a:r>
              <a:rPr sz="2400" dirty="0">
                <a:solidFill>
                  <a:srgbClr val="455F51"/>
                </a:solidFill>
                <a:latin typeface="Arial"/>
                <a:cs typeface="Arial"/>
              </a:rPr>
              <a:t>the</a:t>
            </a:r>
            <a:r>
              <a:rPr sz="2400" spc="-35" dirty="0">
                <a:solidFill>
                  <a:srgbClr val="455F51"/>
                </a:solidFill>
                <a:latin typeface="Arial"/>
                <a:cs typeface="Arial"/>
              </a:rPr>
              <a:t> </a:t>
            </a:r>
            <a:r>
              <a:rPr sz="2400" dirty="0">
                <a:solidFill>
                  <a:srgbClr val="455F51"/>
                </a:solidFill>
                <a:latin typeface="Arial"/>
                <a:cs typeface="Arial"/>
              </a:rPr>
              <a:t>Bank</a:t>
            </a:r>
            <a:r>
              <a:rPr sz="2400" spc="-35" dirty="0">
                <a:solidFill>
                  <a:srgbClr val="455F51"/>
                </a:solidFill>
                <a:latin typeface="Arial"/>
                <a:cs typeface="Arial"/>
              </a:rPr>
              <a:t> </a:t>
            </a:r>
            <a:r>
              <a:rPr sz="2400" dirty="0">
                <a:solidFill>
                  <a:srgbClr val="455F51"/>
                </a:solidFill>
                <a:latin typeface="Arial"/>
                <a:cs typeface="Arial"/>
              </a:rPr>
              <a:t>acts</a:t>
            </a:r>
            <a:r>
              <a:rPr sz="2400" spc="-35" dirty="0">
                <a:solidFill>
                  <a:srgbClr val="455F51"/>
                </a:solidFill>
                <a:latin typeface="Arial"/>
                <a:cs typeface="Arial"/>
              </a:rPr>
              <a:t> </a:t>
            </a:r>
            <a:r>
              <a:rPr sz="2400" dirty="0">
                <a:solidFill>
                  <a:srgbClr val="455F51"/>
                </a:solidFill>
                <a:latin typeface="Arial"/>
                <a:cs typeface="Arial"/>
              </a:rPr>
              <a:t>as</a:t>
            </a:r>
            <a:r>
              <a:rPr sz="2400" spc="-35" dirty="0">
                <a:solidFill>
                  <a:srgbClr val="455F51"/>
                </a:solidFill>
                <a:latin typeface="Arial"/>
                <a:cs typeface="Arial"/>
              </a:rPr>
              <a:t> </a:t>
            </a:r>
            <a:r>
              <a:rPr sz="2400" dirty="0">
                <a:solidFill>
                  <a:srgbClr val="455F51"/>
                </a:solidFill>
                <a:latin typeface="Arial"/>
                <a:cs typeface="Arial"/>
              </a:rPr>
              <a:t>Mudarib</a:t>
            </a:r>
            <a:r>
              <a:rPr sz="2400" spc="-20" dirty="0">
                <a:solidFill>
                  <a:srgbClr val="455F51"/>
                </a:solidFill>
                <a:latin typeface="Arial"/>
                <a:cs typeface="Arial"/>
              </a:rPr>
              <a:t> </a:t>
            </a:r>
            <a:r>
              <a:rPr sz="2400" dirty="0">
                <a:solidFill>
                  <a:srgbClr val="455F51"/>
                </a:solidFill>
                <a:latin typeface="Arial"/>
                <a:cs typeface="Arial"/>
              </a:rPr>
              <a:t>and</a:t>
            </a:r>
            <a:r>
              <a:rPr sz="2400" spc="-35" dirty="0">
                <a:solidFill>
                  <a:srgbClr val="455F51"/>
                </a:solidFill>
                <a:latin typeface="Arial"/>
                <a:cs typeface="Arial"/>
              </a:rPr>
              <a:t> </a:t>
            </a:r>
            <a:r>
              <a:rPr sz="2400" dirty="0">
                <a:solidFill>
                  <a:srgbClr val="455F51"/>
                </a:solidFill>
                <a:latin typeface="Arial"/>
                <a:cs typeface="Arial"/>
              </a:rPr>
              <a:t>the</a:t>
            </a:r>
            <a:r>
              <a:rPr sz="2400" spc="-35" dirty="0">
                <a:solidFill>
                  <a:srgbClr val="455F51"/>
                </a:solidFill>
                <a:latin typeface="Arial"/>
                <a:cs typeface="Arial"/>
              </a:rPr>
              <a:t> </a:t>
            </a:r>
            <a:r>
              <a:rPr sz="2400" spc="-10" dirty="0">
                <a:solidFill>
                  <a:srgbClr val="455F51"/>
                </a:solidFill>
                <a:latin typeface="Arial"/>
                <a:cs typeface="Arial"/>
              </a:rPr>
              <a:t>account </a:t>
            </a:r>
            <a:r>
              <a:rPr sz="2400" dirty="0">
                <a:solidFill>
                  <a:srgbClr val="455F51"/>
                </a:solidFill>
                <a:latin typeface="Arial"/>
                <a:cs typeface="Arial"/>
              </a:rPr>
              <a:t>holder</a:t>
            </a:r>
            <a:r>
              <a:rPr sz="2400" spc="-30" dirty="0">
                <a:solidFill>
                  <a:srgbClr val="455F51"/>
                </a:solidFill>
                <a:latin typeface="Arial"/>
                <a:cs typeface="Arial"/>
              </a:rPr>
              <a:t> </a:t>
            </a:r>
            <a:r>
              <a:rPr sz="2400" dirty="0">
                <a:solidFill>
                  <a:srgbClr val="455F51"/>
                </a:solidFill>
                <a:latin typeface="Arial"/>
                <a:cs typeface="Arial"/>
              </a:rPr>
              <a:t>acts</a:t>
            </a:r>
            <a:r>
              <a:rPr sz="2400" spc="-40" dirty="0">
                <a:solidFill>
                  <a:srgbClr val="455F51"/>
                </a:solidFill>
                <a:latin typeface="Arial"/>
                <a:cs typeface="Arial"/>
              </a:rPr>
              <a:t> </a:t>
            </a:r>
            <a:r>
              <a:rPr sz="2400" dirty="0">
                <a:solidFill>
                  <a:srgbClr val="455F51"/>
                </a:solidFill>
                <a:latin typeface="Arial"/>
                <a:cs typeface="Arial"/>
              </a:rPr>
              <a:t>as</a:t>
            </a:r>
            <a:r>
              <a:rPr sz="2400" spc="-35" dirty="0">
                <a:solidFill>
                  <a:srgbClr val="455F51"/>
                </a:solidFill>
                <a:latin typeface="Arial"/>
                <a:cs typeface="Arial"/>
              </a:rPr>
              <a:t> </a:t>
            </a:r>
            <a:r>
              <a:rPr sz="2400" spc="-25" dirty="0">
                <a:solidFill>
                  <a:srgbClr val="455F51"/>
                </a:solidFill>
                <a:latin typeface="Arial"/>
                <a:cs typeface="Arial"/>
              </a:rPr>
              <a:t>Rabb-</a:t>
            </a:r>
            <a:r>
              <a:rPr sz="2400" spc="-10" dirty="0">
                <a:solidFill>
                  <a:srgbClr val="455F51"/>
                </a:solidFill>
                <a:latin typeface="Arial"/>
                <a:cs typeface="Arial"/>
              </a:rPr>
              <a:t>ul-</a:t>
            </a:r>
            <a:r>
              <a:rPr sz="2400" dirty="0">
                <a:solidFill>
                  <a:srgbClr val="455F51"/>
                </a:solidFill>
                <a:latin typeface="Arial"/>
                <a:cs typeface="Arial"/>
              </a:rPr>
              <a:t>Maal.</a:t>
            </a:r>
            <a:r>
              <a:rPr sz="2400" spc="-25" dirty="0">
                <a:solidFill>
                  <a:srgbClr val="455F51"/>
                </a:solidFill>
                <a:latin typeface="Arial"/>
                <a:cs typeface="Arial"/>
              </a:rPr>
              <a:t> </a:t>
            </a:r>
            <a:r>
              <a:rPr sz="2400" dirty="0">
                <a:solidFill>
                  <a:srgbClr val="455F51"/>
                </a:solidFill>
                <a:latin typeface="Arial"/>
                <a:cs typeface="Arial"/>
              </a:rPr>
              <a:t>The</a:t>
            </a:r>
            <a:r>
              <a:rPr sz="2400" spc="-35" dirty="0">
                <a:solidFill>
                  <a:srgbClr val="455F51"/>
                </a:solidFill>
                <a:latin typeface="Arial"/>
                <a:cs typeface="Arial"/>
              </a:rPr>
              <a:t> </a:t>
            </a:r>
            <a:r>
              <a:rPr sz="2400" dirty="0">
                <a:solidFill>
                  <a:srgbClr val="455F51"/>
                </a:solidFill>
                <a:latin typeface="Arial"/>
                <a:cs typeface="Arial"/>
              </a:rPr>
              <a:t>profit</a:t>
            </a:r>
            <a:r>
              <a:rPr sz="2400" spc="-40" dirty="0">
                <a:solidFill>
                  <a:srgbClr val="455F51"/>
                </a:solidFill>
                <a:latin typeface="Arial"/>
                <a:cs typeface="Arial"/>
              </a:rPr>
              <a:t> </a:t>
            </a:r>
            <a:r>
              <a:rPr sz="2400" dirty="0">
                <a:solidFill>
                  <a:srgbClr val="455F51"/>
                </a:solidFill>
                <a:latin typeface="Arial"/>
                <a:cs typeface="Arial"/>
              </a:rPr>
              <a:t>earned</a:t>
            </a:r>
            <a:r>
              <a:rPr sz="2400" spc="-35" dirty="0">
                <a:solidFill>
                  <a:srgbClr val="455F51"/>
                </a:solidFill>
                <a:latin typeface="Arial"/>
                <a:cs typeface="Arial"/>
              </a:rPr>
              <a:t> </a:t>
            </a:r>
            <a:r>
              <a:rPr sz="2400" dirty="0">
                <a:solidFill>
                  <a:srgbClr val="455F51"/>
                </a:solidFill>
                <a:latin typeface="Arial"/>
                <a:cs typeface="Arial"/>
              </a:rPr>
              <a:t>on</a:t>
            </a:r>
            <a:r>
              <a:rPr sz="2400" spc="-35" dirty="0">
                <a:solidFill>
                  <a:srgbClr val="455F51"/>
                </a:solidFill>
                <a:latin typeface="Arial"/>
                <a:cs typeface="Arial"/>
              </a:rPr>
              <a:t> </a:t>
            </a:r>
            <a:r>
              <a:rPr sz="2400" spc="-10" dirty="0">
                <a:solidFill>
                  <a:srgbClr val="455F51"/>
                </a:solidFill>
                <a:latin typeface="Arial"/>
                <a:cs typeface="Arial"/>
              </a:rPr>
              <a:t>Mudaraba </a:t>
            </a:r>
            <a:r>
              <a:rPr sz="2400" dirty="0">
                <a:solidFill>
                  <a:srgbClr val="455F51"/>
                </a:solidFill>
                <a:latin typeface="Arial"/>
                <a:cs typeface="Arial"/>
              </a:rPr>
              <a:t>based</a:t>
            </a:r>
            <a:r>
              <a:rPr sz="2400" spc="35" dirty="0">
                <a:solidFill>
                  <a:srgbClr val="455F51"/>
                </a:solidFill>
                <a:latin typeface="Arial"/>
                <a:cs typeface="Arial"/>
              </a:rPr>
              <a:t>  </a:t>
            </a:r>
            <a:r>
              <a:rPr sz="2400" dirty="0">
                <a:solidFill>
                  <a:srgbClr val="455F51"/>
                </a:solidFill>
                <a:latin typeface="Arial"/>
                <a:cs typeface="Arial"/>
              </a:rPr>
              <a:t>products</a:t>
            </a:r>
            <a:r>
              <a:rPr sz="2400" spc="25" dirty="0">
                <a:solidFill>
                  <a:srgbClr val="455F51"/>
                </a:solidFill>
                <a:latin typeface="Arial"/>
                <a:cs typeface="Arial"/>
              </a:rPr>
              <a:t>  </a:t>
            </a:r>
            <a:r>
              <a:rPr sz="2400" dirty="0">
                <a:solidFill>
                  <a:srgbClr val="455F51"/>
                </a:solidFill>
                <a:latin typeface="Arial"/>
                <a:cs typeface="Arial"/>
              </a:rPr>
              <a:t>is</a:t>
            </a:r>
            <a:r>
              <a:rPr sz="2400" spc="35" dirty="0">
                <a:solidFill>
                  <a:srgbClr val="455F51"/>
                </a:solidFill>
                <a:latin typeface="Arial"/>
                <a:cs typeface="Arial"/>
              </a:rPr>
              <a:t>  </a:t>
            </a:r>
            <a:r>
              <a:rPr sz="2400" dirty="0">
                <a:solidFill>
                  <a:srgbClr val="455F51"/>
                </a:solidFill>
                <a:latin typeface="Arial"/>
                <a:cs typeface="Arial"/>
              </a:rPr>
              <a:t>distributed</a:t>
            </a:r>
            <a:r>
              <a:rPr sz="2400" spc="35" dirty="0">
                <a:solidFill>
                  <a:srgbClr val="455F51"/>
                </a:solidFill>
                <a:latin typeface="Arial"/>
                <a:cs typeface="Arial"/>
              </a:rPr>
              <a:t>  </a:t>
            </a:r>
            <a:r>
              <a:rPr sz="2400" dirty="0">
                <a:solidFill>
                  <a:srgbClr val="455F51"/>
                </a:solidFill>
                <a:latin typeface="Arial"/>
                <a:cs typeface="Arial"/>
              </a:rPr>
              <a:t>as</a:t>
            </a:r>
            <a:r>
              <a:rPr sz="2400" spc="35" dirty="0">
                <a:solidFill>
                  <a:srgbClr val="455F51"/>
                </a:solidFill>
                <a:latin typeface="Arial"/>
                <a:cs typeface="Arial"/>
              </a:rPr>
              <a:t>  </a:t>
            </a:r>
            <a:r>
              <a:rPr sz="2400" dirty="0">
                <a:solidFill>
                  <a:srgbClr val="455F51"/>
                </a:solidFill>
                <a:latin typeface="Arial"/>
                <a:cs typeface="Arial"/>
              </a:rPr>
              <a:t>per</a:t>
            </a:r>
            <a:r>
              <a:rPr sz="2400" spc="35" dirty="0">
                <a:solidFill>
                  <a:srgbClr val="455F51"/>
                </a:solidFill>
                <a:latin typeface="Arial"/>
                <a:cs typeface="Arial"/>
              </a:rPr>
              <a:t>  </a:t>
            </a:r>
            <a:r>
              <a:rPr sz="2400" dirty="0">
                <a:solidFill>
                  <a:srgbClr val="455F51"/>
                </a:solidFill>
                <a:latin typeface="Arial"/>
                <a:cs typeface="Arial"/>
              </a:rPr>
              <a:t>the</a:t>
            </a:r>
            <a:r>
              <a:rPr sz="2400" spc="35" dirty="0">
                <a:solidFill>
                  <a:srgbClr val="455F51"/>
                </a:solidFill>
                <a:latin typeface="Arial"/>
                <a:cs typeface="Arial"/>
              </a:rPr>
              <a:t>  </a:t>
            </a:r>
            <a:r>
              <a:rPr sz="2400" spc="-20" dirty="0">
                <a:solidFill>
                  <a:srgbClr val="455F51"/>
                </a:solidFill>
                <a:latin typeface="Arial"/>
                <a:cs typeface="Arial"/>
              </a:rPr>
              <a:t>pre-</a:t>
            </a:r>
            <a:r>
              <a:rPr sz="2400" spc="-10" dirty="0">
                <a:solidFill>
                  <a:srgbClr val="455F51"/>
                </a:solidFill>
                <a:latin typeface="Arial"/>
                <a:cs typeface="Arial"/>
              </a:rPr>
              <a:t>determined </a:t>
            </a:r>
            <a:r>
              <a:rPr sz="2400" dirty="0">
                <a:solidFill>
                  <a:srgbClr val="455F51"/>
                </a:solidFill>
                <a:latin typeface="Arial"/>
                <a:cs typeface="Arial"/>
              </a:rPr>
              <a:t>profit</a:t>
            </a:r>
            <a:r>
              <a:rPr sz="2400" spc="-75" dirty="0">
                <a:solidFill>
                  <a:srgbClr val="455F51"/>
                </a:solidFill>
                <a:latin typeface="Arial"/>
                <a:cs typeface="Arial"/>
              </a:rPr>
              <a:t> </a:t>
            </a:r>
            <a:r>
              <a:rPr sz="2400" dirty="0">
                <a:solidFill>
                  <a:srgbClr val="455F51"/>
                </a:solidFill>
                <a:latin typeface="Arial"/>
                <a:cs typeface="Arial"/>
              </a:rPr>
              <a:t>sharing</a:t>
            </a:r>
            <a:r>
              <a:rPr sz="2400" spc="-55" dirty="0">
                <a:solidFill>
                  <a:srgbClr val="455F51"/>
                </a:solidFill>
                <a:latin typeface="Arial"/>
                <a:cs typeface="Arial"/>
              </a:rPr>
              <a:t> </a:t>
            </a:r>
            <a:r>
              <a:rPr sz="2400" dirty="0">
                <a:solidFill>
                  <a:srgbClr val="455F51"/>
                </a:solidFill>
                <a:latin typeface="Arial"/>
                <a:cs typeface="Arial"/>
              </a:rPr>
              <a:t>ratio</a:t>
            </a:r>
            <a:r>
              <a:rPr sz="2400" spc="-75" dirty="0">
                <a:solidFill>
                  <a:srgbClr val="455F51"/>
                </a:solidFill>
                <a:latin typeface="Arial"/>
                <a:cs typeface="Arial"/>
              </a:rPr>
              <a:t> </a:t>
            </a:r>
            <a:r>
              <a:rPr sz="2400" dirty="0">
                <a:solidFill>
                  <a:srgbClr val="455F51"/>
                </a:solidFill>
                <a:latin typeface="Arial"/>
                <a:cs typeface="Arial"/>
              </a:rPr>
              <a:t>and</a:t>
            </a:r>
            <a:r>
              <a:rPr sz="2400" spc="-60" dirty="0">
                <a:solidFill>
                  <a:srgbClr val="455F51"/>
                </a:solidFill>
                <a:latin typeface="Arial"/>
                <a:cs typeface="Arial"/>
              </a:rPr>
              <a:t> </a:t>
            </a:r>
            <a:r>
              <a:rPr sz="2400" spc="-10" dirty="0">
                <a:solidFill>
                  <a:srgbClr val="455F51"/>
                </a:solidFill>
                <a:latin typeface="Arial"/>
                <a:cs typeface="Arial"/>
              </a:rPr>
              <a:t>weightages.</a:t>
            </a:r>
            <a:endParaRPr sz="2400">
              <a:latin typeface="Arial"/>
              <a:cs typeface="Arial"/>
            </a:endParaRPr>
          </a:p>
        </p:txBody>
      </p:sp>
      <p:sp>
        <p:nvSpPr>
          <p:cNvPr id="3" name="object 3"/>
          <p:cNvSpPr txBox="1">
            <a:spLocks noGrp="1"/>
          </p:cNvSpPr>
          <p:nvPr>
            <p:ph type="title"/>
          </p:nvPr>
        </p:nvSpPr>
        <p:spPr>
          <a:xfrm>
            <a:off x="1961133" y="340232"/>
            <a:ext cx="4166870" cy="513715"/>
          </a:xfrm>
          <a:prstGeom prst="rect">
            <a:avLst/>
          </a:prstGeom>
        </p:spPr>
        <p:txBody>
          <a:bodyPr vert="horz" wrap="square" lIns="0" tIns="12700" rIns="0" bIns="0" rtlCol="0">
            <a:spAutoFit/>
          </a:bodyPr>
          <a:lstStyle/>
          <a:p>
            <a:pPr marL="12700">
              <a:lnSpc>
                <a:spcPct val="100000"/>
              </a:lnSpc>
              <a:spcBef>
                <a:spcPts val="100"/>
              </a:spcBef>
            </a:pPr>
            <a:r>
              <a:rPr sz="3200" u="none" dirty="0">
                <a:latin typeface="Calibri"/>
                <a:cs typeface="Calibri"/>
              </a:rPr>
              <a:t>Islamic</a:t>
            </a:r>
            <a:r>
              <a:rPr sz="3200" u="none" spc="-50" dirty="0">
                <a:latin typeface="Calibri"/>
                <a:cs typeface="Calibri"/>
              </a:rPr>
              <a:t> </a:t>
            </a:r>
            <a:r>
              <a:rPr sz="3200" u="none" dirty="0">
                <a:latin typeface="Calibri"/>
                <a:cs typeface="Calibri"/>
              </a:rPr>
              <a:t>Deposit</a:t>
            </a:r>
            <a:r>
              <a:rPr sz="3200" u="none" spc="-10" dirty="0">
                <a:latin typeface="Calibri"/>
                <a:cs typeface="Calibri"/>
              </a:rPr>
              <a:t> Products</a:t>
            </a:r>
            <a:endParaRPr sz="3200">
              <a:latin typeface="Calibri"/>
              <a:cs typeface="Calibri"/>
            </a:endParaRPr>
          </a:p>
        </p:txBody>
      </p:sp>
      <p:pic>
        <p:nvPicPr>
          <p:cNvPr id="4" name="object 4"/>
          <p:cNvPicPr/>
          <p:nvPr/>
        </p:nvPicPr>
        <p:blipFill>
          <a:blip r:embed="rId2" cstate="print"/>
          <a:stretch>
            <a:fillRect/>
          </a:stretch>
        </p:blipFill>
        <p:spPr>
          <a:xfrm>
            <a:off x="10501791" y="214324"/>
            <a:ext cx="1549844" cy="910947"/>
          </a:xfrm>
          <a:prstGeom prst="rect">
            <a:avLst/>
          </a:prstGeom>
        </p:spPr>
      </p:pic>
      <p:sp>
        <p:nvSpPr>
          <p:cNvPr id="5" name="object 5"/>
          <p:cNvSpPr/>
          <p:nvPr/>
        </p:nvSpPr>
        <p:spPr>
          <a:xfrm>
            <a:off x="1821942" y="1075182"/>
            <a:ext cx="8049895" cy="21590"/>
          </a:xfrm>
          <a:custGeom>
            <a:avLst/>
            <a:gdLst/>
            <a:ahLst/>
            <a:cxnLst/>
            <a:rect l="l" t="t" r="r" b="b"/>
            <a:pathLst>
              <a:path w="8049895" h="21590">
                <a:moveTo>
                  <a:pt x="0" y="0"/>
                </a:moveTo>
                <a:lnTo>
                  <a:pt x="8049767" y="21335"/>
                </a:lnTo>
              </a:path>
            </a:pathLst>
          </a:custGeom>
          <a:ln w="38159">
            <a:solidFill>
              <a:srgbClr val="006449"/>
            </a:solidFill>
          </a:ln>
        </p:spPr>
        <p:txBody>
          <a:bodyPr wrap="square" lIns="0" tIns="0" rIns="0" bIns="0" rtlCol="0"/>
          <a:lstStyle/>
          <a:p>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58111" y="1371600"/>
            <a:ext cx="9019540" cy="4648200"/>
            <a:chOff x="1658111" y="1371600"/>
            <a:chExt cx="9019540" cy="4648200"/>
          </a:xfrm>
        </p:grpSpPr>
        <p:pic>
          <p:nvPicPr>
            <p:cNvPr id="3" name="object 3"/>
            <p:cNvPicPr/>
            <p:nvPr/>
          </p:nvPicPr>
          <p:blipFill>
            <a:blip r:embed="rId2" cstate="print"/>
            <a:stretch>
              <a:fillRect/>
            </a:stretch>
          </p:blipFill>
          <p:spPr>
            <a:xfrm>
              <a:off x="1658111" y="1371600"/>
              <a:ext cx="9019032" cy="4648200"/>
            </a:xfrm>
            <a:prstGeom prst="rect">
              <a:avLst/>
            </a:prstGeom>
          </p:spPr>
        </p:pic>
        <p:sp>
          <p:nvSpPr>
            <p:cNvPr id="4" name="object 4"/>
            <p:cNvSpPr/>
            <p:nvPr/>
          </p:nvSpPr>
          <p:spPr>
            <a:xfrm>
              <a:off x="3819906" y="2316860"/>
              <a:ext cx="1600200" cy="1024890"/>
            </a:xfrm>
            <a:custGeom>
              <a:avLst/>
              <a:gdLst/>
              <a:ahLst/>
              <a:cxnLst/>
              <a:rect l="l" t="t" r="r" b="b"/>
              <a:pathLst>
                <a:path w="1600200" h="1024889">
                  <a:moveTo>
                    <a:pt x="1600200" y="970026"/>
                  </a:moveTo>
                  <a:lnTo>
                    <a:pt x="1505712" y="914146"/>
                  </a:lnTo>
                  <a:lnTo>
                    <a:pt x="1499870" y="915670"/>
                  </a:lnTo>
                  <a:lnTo>
                    <a:pt x="1497203" y="920115"/>
                  </a:lnTo>
                  <a:lnTo>
                    <a:pt x="1494536" y="924687"/>
                  </a:lnTo>
                  <a:lnTo>
                    <a:pt x="1496060" y="930529"/>
                  </a:lnTo>
                  <a:lnTo>
                    <a:pt x="1546059" y="960170"/>
                  </a:lnTo>
                  <a:lnTo>
                    <a:pt x="0" y="950976"/>
                  </a:lnTo>
                  <a:lnTo>
                    <a:pt x="0" y="970026"/>
                  </a:lnTo>
                  <a:lnTo>
                    <a:pt x="1546085" y="979220"/>
                  </a:lnTo>
                  <a:lnTo>
                    <a:pt x="1500124" y="1005713"/>
                  </a:lnTo>
                  <a:lnTo>
                    <a:pt x="1495552" y="1008253"/>
                  </a:lnTo>
                  <a:lnTo>
                    <a:pt x="1494028" y="1014095"/>
                  </a:lnTo>
                  <a:lnTo>
                    <a:pt x="1496568" y="1018667"/>
                  </a:lnTo>
                  <a:lnTo>
                    <a:pt x="1499235" y="1023239"/>
                  </a:lnTo>
                  <a:lnTo>
                    <a:pt x="1505077" y="1024763"/>
                  </a:lnTo>
                  <a:lnTo>
                    <a:pt x="1509649" y="1022223"/>
                  </a:lnTo>
                  <a:lnTo>
                    <a:pt x="1583893" y="979424"/>
                  </a:lnTo>
                  <a:lnTo>
                    <a:pt x="1600200" y="970026"/>
                  </a:lnTo>
                  <a:close/>
                </a:path>
                <a:path w="1600200" h="1024889">
                  <a:moveTo>
                    <a:pt x="1600200" y="731774"/>
                  </a:moveTo>
                  <a:lnTo>
                    <a:pt x="1583829" y="722249"/>
                  </a:lnTo>
                  <a:lnTo>
                    <a:pt x="1505331" y="676529"/>
                  </a:lnTo>
                  <a:lnTo>
                    <a:pt x="1499616" y="678053"/>
                  </a:lnTo>
                  <a:lnTo>
                    <a:pt x="1496949" y="682625"/>
                  </a:lnTo>
                  <a:lnTo>
                    <a:pt x="1494282" y="687070"/>
                  </a:lnTo>
                  <a:lnTo>
                    <a:pt x="1495806" y="692912"/>
                  </a:lnTo>
                  <a:lnTo>
                    <a:pt x="1546085" y="722249"/>
                  </a:lnTo>
                  <a:lnTo>
                    <a:pt x="809625" y="722249"/>
                  </a:lnTo>
                  <a:lnTo>
                    <a:pt x="809625" y="19050"/>
                  </a:lnTo>
                  <a:lnTo>
                    <a:pt x="809625" y="9525"/>
                  </a:lnTo>
                  <a:lnTo>
                    <a:pt x="809625" y="0"/>
                  </a:lnTo>
                  <a:lnTo>
                    <a:pt x="0" y="0"/>
                  </a:lnTo>
                  <a:lnTo>
                    <a:pt x="0" y="19050"/>
                  </a:lnTo>
                  <a:lnTo>
                    <a:pt x="790575" y="19050"/>
                  </a:lnTo>
                  <a:lnTo>
                    <a:pt x="790575" y="741299"/>
                  </a:lnTo>
                  <a:lnTo>
                    <a:pt x="1546301" y="741299"/>
                  </a:lnTo>
                  <a:lnTo>
                    <a:pt x="1495806" y="770763"/>
                  </a:lnTo>
                  <a:lnTo>
                    <a:pt x="1494282" y="776605"/>
                  </a:lnTo>
                  <a:lnTo>
                    <a:pt x="1496949" y="781050"/>
                  </a:lnTo>
                  <a:lnTo>
                    <a:pt x="1499616" y="785622"/>
                  </a:lnTo>
                  <a:lnTo>
                    <a:pt x="1505331" y="787146"/>
                  </a:lnTo>
                  <a:lnTo>
                    <a:pt x="1583880" y="741299"/>
                  </a:lnTo>
                  <a:lnTo>
                    <a:pt x="1600200" y="731774"/>
                  </a:lnTo>
                  <a:close/>
                </a:path>
              </a:pathLst>
            </a:custGeom>
            <a:solidFill>
              <a:srgbClr val="539E39"/>
            </a:solidFill>
          </p:spPr>
          <p:txBody>
            <a:bodyPr wrap="square" lIns="0" tIns="0" rIns="0" bIns="0" rtlCol="0"/>
            <a:lstStyle/>
            <a:p>
              <a:endParaRPr/>
            </a:p>
          </p:txBody>
        </p:sp>
        <p:sp>
          <p:nvSpPr>
            <p:cNvPr id="5" name="object 5"/>
            <p:cNvSpPr/>
            <p:nvPr/>
          </p:nvSpPr>
          <p:spPr>
            <a:xfrm>
              <a:off x="3819905" y="3476498"/>
              <a:ext cx="1600200" cy="497205"/>
            </a:xfrm>
            <a:custGeom>
              <a:avLst/>
              <a:gdLst/>
              <a:ahLst/>
              <a:cxnLst/>
              <a:rect l="l" t="t" r="r" b="b"/>
              <a:pathLst>
                <a:path w="1600200" h="497204">
                  <a:moveTo>
                    <a:pt x="790575" y="477646"/>
                  </a:moveTo>
                  <a:lnTo>
                    <a:pt x="0" y="477646"/>
                  </a:lnTo>
                  <a:lnTo>
                    <a:pt x="0" y="496696"/>
                  </a:lnTo>
                  <a:lnTo>
                    <a:pt x="809625" y="496696"/>
                  </a:lnTo>
                  <a:lnTo>
                    <a:pt x="809625" y="487171"/>
                  </a:lnTo>
                  <a:lnTo>
                    <a:pt x="790575" y="487171"/>
                  </a:lnTo>
                  <a:lnTo>
                    <a:pt x="790575" y="477646"/>
                  </a:lnTo>
                  <a:close/>
                </a:path>
                <a:path w="1600200" h="497204">
                  <a:moveTo>
                    <a:pt x="1546098" y="45847"/>
                  </a:moveTo>
                  <a:lnTo>
                    <a:pt x="790575" y="45847"/>
                  </a:lnTo>
                  <a:lnTo>
                    <a:pt x="790575" y="487171"/>
                  </a:lnTo>
                  <a:lnTo>
                    <a:pt x="800100" y="477646"/>
                  </a:lnTo>
                  <a:lnTo>
                    <a:pt x="809625" y="477646"/>
                  </a:lnTo>
                  <a:lnTo>
                    <a:pt x="809625" y="64897"/>
                  </a:lnTo>
                  <a:lnTo>
                    <a:pt x="800100" y="64897"/>
                  </a:lnTo>
                  <a:lnTo>
                    <a:pt x="809625" y="55372"/>
                  </a:lnTo>
                  <a:lnTo>
                    <a:pt x="1562426" y="55372"/>
                  </a:lnTo>
                  <a:lnTo>
                    <a:pt x="1546098" y="45847"/>
                  </a:lnTo>
                  <a:close/>
                </a:path>
                <a:path w="1600200" h="497204">
                  <a:moveTo>
                    <a:pt x="809625" y="477646"/>
                  </a:moveTo>
                  <a:lnTo>
                    <a:pt x="800100" y="477646"/>
                  </a:lnTo>
                  <a:lnTo>
                    <a:pt x="790575" y="487171"/>
                  </a:lnTo>
                  <a:lnTo>
                    <a:pt x="809625" y="487171"/>
                  </a:lnTo>
                  <a:lnTo>
                    <a:pt x="809625" y="477646"/>
                  </a:lnTo>
                  <a:close/>
                </a:path>
                <a:path w="1600200" h="497204">
                  <a:moveTo>
                    <a:pt x="1562426" y="55372"/>
                  </a:moveTo>
                  <a:lnTo>
                    <a:pt x="1495806" y="94234"/>
                  </a:lnTo>
                  <a:lnTo>
                    <a:pt x="1494282" y="100075"/>
                  </a:lnTo>
                  <a:lnTo>
                    <a:pt x="1499616" y="109219"/>
                  </a:lnTo>
                  <a:lnTo>
                    <a:pt x="1505331" y="110743"/>
                  </a:lnTo>
                  <a:lnTo>
                    <a:pt x="1583881" y="64897"/>
                  </a:lnTo>
                  <a:lnTo>
                    <a:pt x="1581277" y="64897"/>
                  </a:lnTo>
                  <a:lnTo>
                    <a:pt x="1581277" y="63626"/>
                  </a:lnTo>
                  <a:lnTo>
                    <a:pt x="1576578" y="63626"/>
                  </a:lnTo>
                  <a:lnTo>
                    <a:pt x="1562426" y="55372"/>
                  </a:lnTo>
                  <a:close/>
                </a:path>
                <a:path w="1600200" h="497204">
                  <a:moveTo>
                    <a:pt x="809625" y="55372"/>
                  </a:moveTo>
                  <a:lnTo>
                    <a:pt x="800100" y="64897"/>
                  </a:lnTo>
                  <a:lnTo>
                    <a:pt x="809625" y="64897"/>
                  </a:lnTo>
                  <a:lnTo>
                    <a:pt x="809625" y="55372"/>
                  </a:lnTo>
                  <a:close/>
                </a:path>
                <a:path w="1600200" h="497204">
                  <a:moveTo>
                    <a:pt x="1562426" y="55372"/>
                  </a:moveTo>
                  <a:lnTo>
                    <a:pt x="809625" y="55372"/>
                  </a:lnTo>
                  <a:lnTo>
                    <a:pt x="809625" y="64897"/>
                  </a:lnTo>
                  <a:lnTo>
                    <a:pt x="1546098" y="64897"/>
                  </a:lnTo>
                  <a:lnTo>
                    <a:pt x="1562426" y="55372"/>
                  </a:lnTo>
                  <a:close/>
                </a:path>
                <a:path w="1600200" h="497204">
                  <a:moveTo>
                    <a:pt x="1583880" y="45847"/>
                  </a:moveTo>
                  <a:lnTo>
                    <a:pt x="1581277" y="45847"/>
                  </a:lnTo>
                  <a:lnTo>
                    <a:pt x="1581277" y="64897"/>
                  </a:lnTo>
                  <a:lnTo>
                    <a:pt x="1583881" y="64897"/>
                  </a:lnTo>
                  <a:lnTo>
                    <a:pt x="1600200" y="55372"/>
                  </a:lnTo>
                  <a:lnTo>
                    <a:pt x="1583880" y="45847"/>
                  </a:lnTo>
                  <a:close/>
                </a:path>
                <a:path w="1600200" h="497204">
                  <a:moveTo>
                    <a:pt x="1576578" y="47116"/>
                  </a:moveTo>
                  <a:lnTo>
                    <a:pt x="1562426" y="55372"/>
                  </a:lnTo>
                  <a:lnTo>
                    <a:pt x="1576578" y="63626"/>
                  </a:lnTo>
                  <a:lnTo>
                    <a:pt x="1576578" y="47116"/>
                  </a:lnTo>
                  <a:close/>
                </a:path>
                <a:path w="1600200" h="497204">
                  <a:moveTo>
                    <a:pt x="1581277" y="47116"/>
                  </a:moveTo>
                  <a:lnTo>
                    <a:pt x="1576578" y="47116"/>
                  </a:lnTo>
                  <a:lnTo>
                    <a:pt x="1576578" y="63626"/>
                  </a:lnTo>
                  <a:lnTo>
                    <a:pt x="1581277" y="63626"/>
                  </a:lnTo>
                  <a:lnTo>
                    <a:pt x="1581277" y="47116"/>
                  </a:lnTo>
                  <a:close/>
                </a:path>
                <a:path w="1600200" h="497204">
                  <a:moveTo>
                    <a:pt x="1505331" y="0"/>
                  </a:moveTo>
                  <a:lnTo>
                    <a:pt x="1499616" y="1524"/>
                  </a:lnTo>
                  <a:lnTo>
                    <a:pt x="1494282" y="10667"/>
                  </a:lnTo>
                  <a:lnTo>
                    <a:pt x="1495806" y="16510"/>
                  </a:lnTo>
                  <a:lnTo>
                    <a:pt x="1562426" y="55372"/>
                  </a:lnTo>
                  <a:lnTo>
                    <a:pt x="1576578" y="47116"/>
                  </a:lnTo>
                  <a:lnTo>
                    <a:pt x="1581277" y="47116"/>
                  </a:lnTo>
                  <a:lnTo>
                    <a:pt x="1581277" y="45847"/>
                  </a:lnTo>
                  <a:lnTo>
                    <a:pt x="1583880" y="45847"/>
                  </a:lnTo>
                  <a:lnTo>
                    <a:pt x="1505331" y="0"/>
                  </a:lnTo>
                  <a:close/>
                </a:path>
              </a:pathLst>
            </a:custGeom>
            <a:solidFill>
              <a:srgbClr val="A10000"/>
            </a:solidFill>
          </p:spPr>
          <p:txBody>
            <a:bodyPr wrap="square" lIns="0" tIns="0" rIns="0" bIns="0" rtlCol="0"/>
            <a:lstStyle/>
            <a:p>
              <a:endParaRPr/>
            </a:p>
          </p:txBody>
        </p:sp>
        <p:sp>
          <p:nvSpPr>
            <p:cNvPr id="6" name="object 6"/>
            <p:cNvSpPr/>
            <p:nvPr/>
          </p:nvSpPr>
          <p:spPr>
            <a:xfrm>
              <a:off x="2523744" y="2249424"/>
              <a:ext cx="228600" cy="1130935"/>
            </a:xfrm>
            <a:custGeom>
              <a:avLst/>
              <a:gdLst/>
              <a:ahLst/>
              <a:cxnLst/>
              <a:rect l="l" t="t" r="r" b="b"/>
              <a:pathLst>
                <a:path w="228600" h="1130935">
                  <a:moveTo>
                    <a:pt x="228600" y="1130808"/>
                  </a:moveTo>
                  <a:lnTo>
                    <a:pt x="184112" y="1129313"/>
                  </a:lnTo>
                  <a:lnTo>
                    <a:pt x="147780" y="1125235"/>
                  </a:lnTo>
                  <a:lnTo>
                    <a:pt x="123283" y="1119181"/>
                  </a:lnTo>
                  <a:lnTo>
                    <a:pt x="114300" y="1111758"/>
                  </a:lnTo>
                  <a:lnTo>
                    <a:pt x="114300" y="584453"/>
                  </a:lnTo>
                  <a:lnTo>
                    <a:pt x="105316" y="577030"/>
                  </a:lnTo>
                  <a:lnTo>
                    <a:pt x="80819" y="570976"/>
                  </a:lnTo>
                  <a:lnTo>
                    <a:pt x="44487" y="566898"/>
                  </a:lnTo>
                  <a:lnTo>
                    <a:pt x="0" y="565403"/>
                  </a:lnTo>
                  <a:lnTo>
                    <a:pt x="44487" y="563909"/>
                  </a:lnTo>
                  <a:lnTo>
                    <a:pt x="80819" y="559831"/>
                  </a:lnTo>
                  <a:lnTo>
                    <a:pt x="105316" y="553777"/>
                  </a:lnTo>
                  <a:lnTo>
                    <a:pt x="114300" y="546353"/>
                  </a:lnTo>
                  <a:lnTo>
                    <a:pt x="114300" y="19050"/>
                  </a:lnTo>
                  <a:lnTo>
                    <a:pt x="123283" y="11626"/>
                  </a:lnTo>
                  <a:lnTo>
                    <a:pt x="147780" y="5572"/>
                  </a:lnTo>
                  <a:lnTo>
                    <a:pt x="184112" y="1494"/>
                  </a:lnTo>
                  <a:lnTo>
                    <a:pt x="228600" y="0"/>
                  </a:lnTo>
                </a:path>
              </a:pathLst>
            </a:custGeom>
            <a:ln w="6350">
              <a:solidFill>
                <a:srgbClr val="000000"/>
              </a:solidFill>
            </a:ln>
          </p:spPr>
          <p:txBody>
            <a:bodyPr wrap="square" lIns="0" tIns="0" rIns="0" bIns="0" rtlCol="0"/>
            <a:lstStyle/>
            <a:p>
              <a:endParaRPr/>
            </a:p>
          </p:txBody>
        </p:sp>
        <p:sp>
          <p:nvSpPr>
            <p:cNvPr id="7" name="object 7"/>
            <p:cNvSpPr/>
            <p:nvPr/>
          </p:nvSpPr>
          <p:spPr>
            <a:xfrm>
              <a:off x="2371343" y="4175886"/>
              <a:ext cx="533400" cy="103505"/>
            </a:xfrm>
            <a:custGeom>
              <a:avLst/>
              <a:gdLst/>
              <a:ahLst/>
              <a:cxnLst/>
              <a:rect l="l" t="t" r="r" b="b"/>
              <a:pathLst>
                <a:path w="533400" h="103504">
                  <a:moveTo>
                    <a:pt x="508290" y="51688"/>
                  </a:moveTo>
                  <a:lnTo>
                    <a:pt x="438404" y="92456"/>
                  </a:lnTo>
                  <a:lnTo>
                    <a:pt x="437388" y="96265"/>
                  </a:lnTo>
                  <a:lnTo>
                    <a:pt x="440944" y="102362"/>
                  </a:lnTo>
                  <a:lnTo>
                    <a:pt x="444754" y="103377"/>
                  </a:lnTo>
                  <a:lnTo>
                    <a:pt x="522509" y="58038"/>
                  </a:lnTo>
                  <a:lnTo>
                    <a:pt x="520826" y="58038"/>
                  </a:lnTo>
                  <a:lnTo>
                    <a:pt x="520826" y="57150"/>
                  </a:lnTo>
                  <a:lnTo>
                    <a:pt x="517651" y="57150"/>
                  </a:lnTo>
                  <a:lnTo>
                    <a:pt x="508290" y="51688"/>
                  </a:lnTo>
                  <a:close/>
                </a:path>
                <a:path w="533400" h="103504">
                  <a:moveTo>
                    <a:pt x="497404" y="45338"/>
                  </a:moveTo>
                  <a:lnTo>
                    <a:pt x="0" y="45338"/>
                  </a:lnTo>
                  <a:lnTo>
                    <a:pt x="0" y="58038"/>
                  </a:lnTo>
                  <a:lnTo>
                    <a:pt x="497404" y="58038"/>
                  </a:lnTo>
                  <a:lnTo>
                    <a:pt x="508290" y="51688"/>
                  </a:lnTo>
                  <a:lnTo>
                    <a:pt x="497404" y="45338"/>
                  </a:lnTo>
                  <a:close/>
                </a:path>
                <a:path w="533400" h="103504">
                  <a:moveTo>
                    <a:pt x="522509" y="45338"/>
                  </a:moveTo>
                  <a:lnTo>
                    <a:pt x="520826" y="45338"/>
                  </a:lnTo>
                  <a:lnTo>
                    <a:pt x="520826" y="58038"/>
                  </a:lnTo>
                  <a:lnTo>
                    <a:pt x="522509" y="58038"/>
                  </a:lnTo>
                  <a:lnTo>
                    <a:pt x="533400" y="51688"/>
                  </a:lnTo>
                  <a:lnTo>
                    <a:pt x="522509" y="45338"/>
                  </a:lnTo>
                  <a:close/>
                </a:path>
                <a:path w="533400" h="103504">
                  <a:moveTo>
                    <a:pt x="517651" y="46227"/>
                  </a:moveTo>
                  <a:lnTo>
                    <a:pt x="508290" y="51688"/>
                  </a:lnTo>
                  <a:lnTo>
                    <a:pt x="517651" y="57150"/>
                  </a:lnTo>
                  <a:lnTo>
                    <a:pt x="517651" y="46227"/>
                  </a:lnTo>
                  <a:close/>
                </a:path>
                <a:path w="533400" h="103504">
                  <a:moveTo>
                    <a:pt x="520826" y="46227"/>
                  </a:moveTo>
                  <a:lnTo>
                    <a:pt x="517651" y="46227"/>
                  </a:lnTo>
                  <a:lnTo>
                    <a:pt x="517651" y="57150"/>
                  </a:lnTo>
                  <a:lnTo>
                    <a:pt x="520826" y="57150"/>
                  </a:lnTo>
                  <a:lnTo>
                    <a:pt x="520826" y="46227"/>
                  </a:lnTo>
                  <a:close/>
                </a:path>
                <a:path w="533400" h="103504">
                  <a:moveTo>
                    <a:pt x="444754" y="0"/>
                  </a:moveTo>
                  <a:lnTo>
                    <a:pt x="440944" y="1015"/>
                  </a:lnTo>
                  <a:lnTo>
                    <a:pt x="437388" y="7112"/>
                  </a:lnTo>
                  <a:lnTo>
                    <a:pt x="438404" y="10921"/>
                  </a:lnTo>
                  <a:lnTo>
                    <a:pt x="508290" y="51688"/>
                  </a:lnTo>
                  <a:lnTo>
                    <a:pt x="517651" y="46227"/>
                  </a:lnTo>
                  <a:lnTo>
                    <a:pt x="520826" y="46227"/>
                  </a:lnTo>
                  <a:lnTo>
                    <a:pt x="520826" y="45338"/>
                  </a:lnTo>
                  <a:lnTo>
                    <a:pt x="522509" y="45338"/>
                  </a:lnTo>
                  <a:lnTo>
                    <a:pt x="444754" y="0"/>
                  </a:lnTo>
                  <a:close/>
                </a:path>
              </a:pathLst>
            </a:custGeom>
            <a:solidFill>
              <a:srgbClr val="000000"/>
            </a:solidFill>
          </p:spPr>
          <p:txBody>
            <a:bodyPr wrap="square" lIns="0" tIns="0" rIns="0" bIns="0" rtlCol="0"/>
            <a:lstStyle/>
            <a:p>
              <a:endParaRPr/>
            </a:p>
          </p:txBody>
        </p:sp>
        <p:pic>
          <p:nvPicPr>
            <p:cNvPr id="8" name="object 8"/>
            <p:cNvPicPr/>
            <p:nvPr/>
          </p:nvPicPr>
          <p:blipFill>
            <a:blip r:embed="rId3" cstate="print"/>
            <a:stretch>
              <a:fillRect/>
            </a:stretch>
          </p:blipFill>
          <p:spPr>
            <a:xfrm>
              <a:off x="5468111" y="2667000"/>
              <a:ext cx="2008632" cy="1179576"/>
            </a:xfrm>
            <a:prstGeom prst="rect">
              <a:avLst/>
            </a:prstGeom>
          </p:spPr>
        </p:pic>
        <p:pic>
          <p:nvPicPr>
            <p:cNvPr id="9" name="object 9"/>
            <p:cNvPicPr/>
            <p:nvPr/>
          </p:nvPicPr>
          <p:blipFill>
            <a:blip r:embed="rId4" cstate="print"/>
            <a:stretch>
              <a:fillRect/>
            </a:stretch>
          </p:blipFill>
          <p:spPr>
            <a:xfrm>
              <a:off x="8196071" y="2606039"/>
              <a:ext cx="1416557" cy="1187958"/>
            </a:xfrm>
            <a:prstGeom prst="rect">
              <a:avLst/>
            </a:prstGeom>
          </p:spPr>
        </p:pic>
        <p:pic>
          <p:nvPicPr>
            <p:cNvPr id="10" name="object 10"/>
            <p:cNvPicPr/>
            <p:nvPr/>
          </p:nvPicPr>
          <p:blipFill>
            <a:blip r:embed="rId5" cstate="print"/>
            <a:stretch>
              <a:fillRect/>
            </a:stretch>
          </p:blipFill>
          <p:spPr>
            <a:xfrm>
              <a:off x="7281671" y="2113775"/>
              <a:ext cx="1416557" cy="1186446"/>
            </a:xfrm>
            <a:prstGeom prst="rect">
              <a:avLst/>
            </a:prstGeom>
          </p:spPr>
        </p:pic>
        <p:pic>
          <p:nvPicPr>
            <p:cNvPr id="11" name="object 11"/>
            <p:cNvPicPr/>
            <p:nvPr/>
          </p:nvPicPr>
          <p:blipFill>
            <a:blip r:embed="rId6" cstate="print"/>
            <a:stretch>
              <a:fillRect/>
            </a:stretch>
          </p:blipFill>
          <p:spPr>
            <a:xfrm>
              <a:off x="8196071" y="3558539"/>
              <a:ext cx="1416557" cy="1187958"/>
            </a:xfrm>
            <a:prstGeom prst="rect">
              <a:avLst/>
            </a:prstGeom>
          </p:spPr>
        </p:pic>
        <p:pic>
          <p:nvPicPr>
            <p:cNvPr id="12" name="object 12"/>
            <p:cNvPicPr/>
            <p:nvPr/>
          </p:nvPicPr>
          <p:blipFill>
            <a:blip r:embed="rId7" cstate="print"/>
            <a:stretch>
              <a:fillRect/>
            </a:stretch>
          </p:blipFill>
          <p:spPr>
            <a:xfrm>
              <a:off x="7281671" y="3083051"/>
              <a:ext cx="1416557" cy="1187958"/>
            </a:xfrm>
            <a:prstGeom prst="rect">
              <a:avLst/>
            </a:prstGeom>
          </p:spPr>
        </p:pic>
        <p:pic>
          <p:nvPicPr>
            <p:cNvPr id="13" name="object 13"/>
            <p:cNvPicPr/>
            <p:nvPr/>
          </p:nvPicPr>
          <p:blipFill>
            <a:blip r:embed="rId8" cstate="print"/>
            <a:stretch>
              <a:fillRect/>
            </a:stretch>
          </p:blipFill>
          <p:spPr>
            <a:xfrm>
              <a:off x="7281671" y="4035539"/>
              <a:ext cx="1416557" cy="1186446"/>
            </a:xfrm>
            <a:prstGeom prst="rect">
              <a:avLst/>
            </a:prstGeom>
          </p:spPr>
        </p:pic>
        <p:pic>
          <p:nvPicPr>
            <p:cNvPr id="14" name="object 14"/>
            <p:cNvPicPr/>
            <p:nvPr/>
          </p:nvPicPr>
          <p:blipFill>
            <a:blip r:embed="rId9" cstate="print"/>
            <a:stretch>
              <a:fillRect/>
            </a:stretch>
          </p:blipFill>
          <p:spPr>
            <a:xfrm>
              <a:off x="8196071" y="4492751"/>
              <a:ext cx="1416557" cy="1186446"/>
            </a:xfrm>
            <a:prstGeom prst="rect">
              <a:avLst/>
            </a:prstGeom>
          </p:spPr>
        </p:pic>
        <p:pic>
          <p:nvPicPr>
            <p:cNvPr id="15" name="object 15"/>
            <p:cNvPicPr/>
            <p:nvPr/>
          </p:nvPicPr>
          <p:blipFill>
            <a:blip r:embed="rId10" cstate="print"/>
            <a:stretch>
              <a:fillRect/>
            </a:stretch>
          </p:blipFill>
          <p:spPr>
            <a:xfrm>
              <a:off x="9110471" y="4073651"/>
              <a:ext cx="1416557" cy="1187958"/>
            </a:xfrm>
            <a:prstGeom prst="rect">
              <a:avLst/>
            </a:prstGeom>
          </p:spPr>
        </p:pic>
        <p:pic>
          <p:nvPicPr>
            <p:cNvPr id="16" name="object 16"/>
            <p:cNvPicPr/>
            <p:nvPr/>
          </p:nvPicPr>
          <p:blipFill>
            <a:blip r:embed="rId11" cstate="print"/>
            <a:stretch>
              <a:fillRect/>
            </a:stretch>
          </p:blipFill>
          <p:spPr>
            <a:xfrm>
              <a:off x="9186671" y="3044951"/>
              <a:ext cx="1416557" cy="1186434"/>
            </a:xfrm>
            <a:prstGeom prst="rect">
              <a:avLst/>
            </a:prstGeom>
          </p:spPr>
        </p:pic>
        <p:pic>
          <p:nvPicPr>
            <p:cNvPr id="17" name="object 17"/>
            <p:cNvPicPr/>
            <p:nvPr/>
          </p:nvPicPr>
          <p:blipFill>
            <a:blip r:embed="rId12" cstate="print"/>
            <a:stretch>
              <a:fillRect/>
            </a:stretch>
          </p:blipFill>
          <p:spPr>
            <a:xfrm>
              <a:off x="9110471" y="2092451"/>
              <a:ext cx="1416557" cy="1187958"/>
            </a:xfrm>
            <a:prstGeom prst="rect">
              <a:avLst/>
            </a:prstGeom>
          </p:spPr>
        </p:pic>
      </p:grpSp>
      <p:graphicFrame>
        <p:nvGraphicFramePr>
          <p:cNvPr id="18" name="object 18"/>
          <p:cNvGraphicFramePr>
            <a:graphicFrameLocks noGrp="1"/>
          </p:cNvGraphicFramePr>
          <p:nvPr/>
        </p:nvGraphicFramePr>
        <p:xfrm>
          <a:off x="1654936" y="1140586"/>
          <a:ext cx="9018905" cy="4874894"/>
        </p:xfrm>
        <a:graphic>
          <a:graphicData uri="http://schemas.openxmlformats.org/drawingml/2006/table">
            <a:tbl>
              <a:tblPr firstRow="1" bandRow="1">
                <a:tableStyleId>{2D5ABB26-0587-4C30-8999-92F81FD0307C}</a:tableStyleId>
              </a:tblPr>
              <a:tblGrid>
                <a:gridCol w="2161540"/>
                <a:gridCol w="3733800"/>
                <a:gridCol w="3123565"/>
              </a:tblGrid>
              <a:tr h="227329">
                <a:tc>
                  <a:txBody>
                    <a:bodyPr/>
                    <a:lstStyle/>
                    <a:p>
                      <a:pPr>
                        <a:lnSpc>
                          <a:spcPct val="100000"/>
                        </a:lnSpc>
                      </a:pPr>
                      <a:endParaRPr sz="1300">
                        <a:latin typeface="Times New Roman"/>
                        <a:cs typeface="Times New Roman"/>
                      </a:endParaRPr>
                    </a:p>
                  </a:txBody>
                  <a:tcPr marL="0" marR="0" marT="0" marB="0">
                    <a:lnR w="28575">
                      <a:solidFill>
                        <a:srgbClr val="000000"/>
                      </a:solidFill>
                      <a:prstDash val="sysDot"/>
                    </a:lnR>
                    <a:lnB w="6350">
                      <a:solidFill>
                        <a:srgbClr val="F1F1F1"/>
                      </a:solidFill>
                      <a:prstDash val="solid"/>
                    </a:lnB>
                  </a:tcPr>
                </a:tc>
                <a:tc>
                  <a:txBody>
                    <a:bodyPr/>
                    <a:lstStyle/>
                    <a:p>
                      <a:pPr>
                        <a:lnSpc>
                          <a:spcPct val="100000"/>
                        </a:lnSpc>
                      </a:pPr>
                      <a:endParaRPr sz="1300">
                        <a:latin typeface="Times New Roman"/>
                        <a:cs typeface="Times New Roman"/>
                      </a:endParaRPr>
                    </a:p>
                  </a:txBody>
                  <a:tcPr marL="0" marR="0" marT="0" marB="0">
                    <a:lnL w="28575">
                      <a:solidFill>
                        <a:srgbClr val="000000"/>
                      </a:solidFill>
                      <a:prstDash val="sysDot"/>
                    </a:lnL>
                    <a:lnR w="28575">
                      <a:solidFill>
                        <a:srgbClr val="000000"/>
                      </a:solidFill>
                      <a:prstDash val="sysDot"/>
                    </a:lnR>
                    <a:lnB w="6350">
                      <a:solidFill>
                        <a:srgbClr val="F1F1F1"/>
                      </a:solidFill>
                      <a:prstDash val="solid"/>
                    </a:lnB>
                  </a:tcPr>
                </a:tc>
                <a:tc>
                  <a:txBody>
                    <a:bodyPr/>
                    <a:lstStyle/>
                    <a:p>
                      <a:pPr>
                        <a:lnSpc>
                          <a:spcPct val="100000"/>
                        </a:lnSpc>
                      </a:pPr>
                      <a:endParaRPr sz="1300">
                        <a:latin typeface="Times New Roman"/>
                        <a:cs typeface="Times New Roman"/>
                      </a:endParaRPr>
                    </a:p>
                  </a:txBody>
                  <a:tcPr marL="0" marR="0" marT="0" marB="0">
                    <a:lnL w="28575">
                      <a:solidFill>
                        <a:srgbClr val="000000"/>
                      </a:solidFill>
                      <a:prstDash val="sysDot"/>
                    </a:lnL>
                    <a:lnB w="6350">
                      <a:solidFill>
                        <a:srgbClr val="F1F1F1"/>
                      </a:solidFill>
                      <a:prstDash val="solid"/>
                    </a:lnB>
                  </a:tcPr>
                </a:tc>
              </a:tr>
              <a:tr h="4267835">
                <a:tc>
                  <a:txBody>
                    <a:bodyPr/>
                    <a:lstStyle/>
                    <a:p>
                      <a:pPr marL="374650">
                        <a:lnSpc>
                          <a:spcPct val="100000"/>
                        </a:lnSpc>
                        <a:spcBef>
                          <a:spcPts val="515"/>
                        </a:spcBef>
                      </a:pPr>
                      <a:r>
                        <a:rPr sz="1800" b="1" u="sng" dirty="0">
                          <a:solidFill>
                            <a:srgbClr val="076785"/>
                          </a:solidFill>
                          <a:uFill>
                            <a:solidFill>
                              <a:srgbClr val="076785"/>
                            </a:solidFill>
                          </a:uFill>
                          <a:latin typeface="Arial"/>
                          <a:cs typeface="Arial"/>
                        </a:rPr>
                        <a:t>Deposit</a:t>
                      </a:r>
                      <a:r>
                        <a:rPr sz="1800" b="1" u="sng" spc="-40" dirty="0">
                          <a:solidFill>
                            <a:srgbClr val="076785"/>
                          </a:solidFill>
                          <a:uFill>
                            <a:solidFill>
                              <a:srgbClr val="076785"/>
                            </a:solidFill>
                          </a:uFill>
                          <a:latin typeface="Arial"/>
                          <a:cs typeface="Arial"/>
                        </a:rPr>
                        <a:t> </a:t>
                      </a:r>
                      <a:r>
                        <a:rPr sz="1800" b="1" u="sng" spc="-20" dirty="0">
                          <a:solidFill>
                            <a:srgbClr val="076785"/>
                          </a:solidFill>
                          <a:uFill>
                            <a:solidFill>
                              <a:srgbClr val="076785"/>
                            </a:solidFill>
                          </a:uFill>
                          <a:latin typeface="Arial"/>
                          <a:cs typeface="Arial"/>
                        </a:rPr>
                        <a:t>Side</a:t>
                      </a:r>
                      <a:endParaRPr sz="1800">
                        <a:latin typeface="Arial"/>
                        <a:cs typeface="Arial"/>
                      </a:endParaRPr>
                    </a:p>
                    <a:p>
                      <a:pPr>
                        <a:lnSpc>
                          <a:spcPct val="100000"/>
                        </a:lnSpc>
                        <a:spcBef>
                          <a:spcPts val="1595"/>
                        </a:spcBef>
                      </a:pPr>
                      <a:endParaRPr sz="1800">
                        <a:latin typeface="Times New Roman"/>
                        <a:cs typeface="Times New Roman"/>
                      </a:endParaRPr>
                    </a:p>
                    <a:p>
                      <a:pPr marR="73025" algn="r">
                        <a:lnSpc>
                          <a:spcPct val="100000"/>
                        </a:lnSpc>
                      </a:pPr>
                      <a:r>
                        <a:rPr sz="900" dirty="0">
                          <a:latin typeface="Arial"/>
                          <a:cs typeface="Arial"/>
                        </a:rPr>
                        <a:t>Saving</a:t>
                      </a:r>
                      <a:r>
                        <a:rPr sz="900" spc="-25" dirty="0">
                          <a:latin typeface="Arial"/>
                          <a:cs typeface="Arial"/>
                        </a:rPr>
                        <a:t> </a:t>
                      </a:r>
                      <a:r>
                        <a:rPr sz="900" dirty="0">
                          <a:latin typeface="Arial"/>
                          <a:cs typeface="Arial"/>
                        </a:rPr>
                        <a:t>Deposits</a:t>
                      </a:r>
                      <a:r>
                        <a:rPr sz="900" spc="-30" dirty="0">
                          <a:latin typeface="Arial"/>
                          <a:cs typeface="Arial"/>
                        </a:rPr>
                        <a:t> </a:t>
                      </a:r>
                      <a:r>
                        <a:rPr sz="900" spc="-50" dirty="0">
                          <a:latin typeface="Arial"/>
                          <a:cs typeface="Arial"/>
                        </a:rPr>
                        <a:t>-</a:t>
                      </a:r>
                      <a:endParaRPr sz="900">
                        <a:latin typeface="Arial"/>
                        <a:cs typeface="Arial"/>
                      </a:endParaRPr>
                    </a:p>
                    <a:p>
                      <a:pPr>
                        <a:lnSpc>
                          <a:spcPct val="100000"/>
                        </a:lnSpc>
                      </a:pPr>
                      <a:endParaRPr sz="900">
                        <a:latin typeface="Times New Roman"/>
                        <a:cs typeface="Times New Roman"/>
                      </a:endParaRPr>
                    </a:p>
                    <a:p>
                      <a:pPr>
                        <a:lnSpc>
                          <a:spcPct val="100000"/>
                        </a:lnSpc>
                        <a:spcBef>
                          <a:spcPts val="560"/>
                        </a:spcBef>
                      </a:pPr>
                      <a:endParaRPr sz="900">
                        <a:latin typeface="Times New Roman"/>
                        <a:cs typeface="Times New Roman"/>
                      </a:endParaRPr>
                    </a:p>
                    <a:p>
                      <a:pPr marL="154940">
                        <a:lnSpc>
                          <a:spcPct val="100000"/>
                        </a:lnSpc>
                        <a:spcBef>
                          <a:spcPts val="5"/>
                        </a:spcBef>
                      </a:pPr>
                      <a:r>
                        <a:rPr sz="900" i="1" spc="-10" dirty="0">
                          <a:latin typeface="Calibri"/>
                          <a:cs typeface="Calibri"/>
                        </a:rPr>
                        <a:t>Mudarabah</a:t>
                      </a:r>
                      <a:endParaRPr sz="900">
                        <a:latin typeface="Calibri"/>
                        <a:cs typeface="Calibri"/>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1010"/>
                        </a:spcBef>
                      </a:pPr>
                      <a:endParaRPr sz="900">
                        <a:latin typeface="Times New Roman"/>
                        <a:cs typeface="Times New Roman"/>
                      </a:endParaRPr>
                    </a:p>
                    <a:p>
                      <a:pPr marR="78740" algn="r">
                        <a:lnSpc>
                          <a:spcPct val="100000"/>
                        </a:lnSpc>
                        <a:spcBef>
                          <a:spcPts val="5"/>
                        </a:spcBef>
                      </a:pPr>
                      <a:r>
                        <a:rPr sz="900" dirty="0">
                          <a:latin typeface="Arial"/>
                          <a:cs typeface="Arial"/>
                        </a:rPr>
                        <a:t>Term</a:t>
                      </a:r>
                      <a:r>
                        <a:rPr sz="900" spc="-10" dirty="0">
                          <a:latin typeface="Arial"/>
                          <a:cs typeface="Arial"/>
                        </a:rPr>
                        <a:t> </a:t>
                      </a:r>
                      <a:r>
                        <a:rPr sz="900" dirty="0">
                          <a:latin typeface="Arial"/>
                          <a:cs typeface="Arial"/>
                        </a:rPr>
                        <a:t>Deposits</a:t>
                      </a:r>
                      <a:r>
                        <a:rPr sz="900" spc="-35" dirty="0">
                          <a:latin typeface="Arial"/>
                          <a:cs typeface="Arial"/>
                        </a:rPr>
                        <a:t> </a:t>
                      </a:r>
                      <a:r>
                        <a:rPr sz="900" spc="-50" dirty="0">
                          <a:latin typeface="Arial"/>
                          <a:cs typeface="Arial"/>
                        </a:rPr>
                        <a:t>-</a:t>
                      </a:r>
                      <a:endParaRPr sz="900">
                        <a:latin typeface="Arial"/>
                        <a:cs typeface="Arial"/>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pPr>
                      <a:endParaRPr sz="900">
                        <a:latin typeface="Times New Roman"/>
                        <a:cs typeface="Times New Roman"/>
                      </a:endParaRPr>
                    </a:p>
                    <a:p>
                      <a:pPr>
                        <a:lnSpc>
                          <a:spcPct val="100000"/>
                        </a:lnSpc>
                        <a:spcBef>
                          <a:spcPts val="355"/>
                        </a:spcBef>
                      </a:pPr>
                      <a:endParaRPr sz="900">
                        <a:latin typeface="Times New Roman"/>
                        <a:cs typeface="Times New Roman"/>
                      </a:endParaRPr>
                    </a:p>
                    <a:p>
                      <a:pPr marR="220345" algn="r">
                        <a:lnSpc>
                          <a:spcPct val="100000"/>
                        </a:lnSpc>
                      </a:pPr>
                      <a:r>
                        <a:rPr sz="900" spc="-10" dirty="0">
                          <a:latin typeface="Arial"/>
                          <a:cs typeface="Arial"/>
                        </a:rPr>
                        <a:t>Current</a:t>
                      </a:r>
                      <a:endParaRPr sz="900">
                        <a:latin typeface="Arial"/>
                        <a:cs typeface="Arial"/>
                      </a:endParaRPr>
                    </a:p>
                    <a:p>
                      <a:pPr marR="203835" algn="r">
                        <a:lnSpc>
                          <a:spcPct val="100000"/>
                        </a:lnSpc>
                        <a:tabLst>
                          <a:tab pos="1229360" algn="l"/>
                        </a:tabLst>
                      </a:pPr>
                      <a:r>
                        <a:rPr sz="1350" i="1" spc="-30" baseline="9259" dirty="0">
                          <a:latin typeface="Arial"/>
                          <a:cs typeface="Arial"/>
                        </a:rPr>
                        <a:t>Qard</a:t>
                      </a:r>
                      <a:r>
                        <a:rPr sz="1350" i="1" baseline="9259" dirty="0">
                          <a:latin typeface="Arial"/>
                          <a:cs typeface="Arial"/>
                        </a:rPr>
                        <a:t>	</a:t>
                      </a:r>
                      <a:r>
                        <a:rPr sz="900" spc="-10" dirty="0">
                          <a:latin typeface="Arial"/>
                          <a:cs typeface="Arial"/>
                        </a:rPr>
                        <a:t>Account</a:t>
                      </a:r>
                      <a:endParaRPr sz="900">
                        <a:latin typeface="Arial"/>
                        <a:cs typeface="Arial"/>
                      </a:endParaRPr>
                    </a:p>
                    <a:p>
                      <a:pPr marR="154305" algn="r">
                        <a:lnSpc>
                          <a:spcPct val="100000"/>
                        </a:lnSpc>
                      </a:pPr>
                      <a:r>
                        <a:rPr sz="900" dirty="0">
                          <a:latin typeface="Arial"/>
                          <a:cs typeface="Arial"/>
                        </a:rPr>
                        <a:t>Deposits</a:t>
                      </a:r>
                      <a:r>
                        <a:rPr sz="900" spc="-35" dirty="0">
                          <a:latin typeface="Arial"/>
                          <a:cs typeface="Arial"/>
                        </a:rPr>
                        <a:t> </a:t>
                      </a:r>
                      <a:r>
                        <a:rPr sz="900" spc="-50" dirty="0">
                          <a:latin typeface="Arial"/>
                          <a:cs typeface="Arial"/>
                        </a:rPr>
                        <a:t>-</a:t>
                      </a:r>
                      <a:endParaRPr sz="900">
                        <a:latin typeface="Arial"/>
                        <a:cs typeface="Arial"/>
                      </a:endParaRPr>
                    </a:p>
                  </a:txBody>
                  <a:tcPr marL="0" marR="0" marT="65405" marB="0">
                    <a:lnL w="6350">
                      <a:solidFill>
                        <a:srgbClr val="F1F1F1"/>
                      </a:solidFill>
                      <a:prstDash val="solid"/>
                    </a:lnL>
                    <a:lnR w="28575">
                      <a:solidFill>
                        <a:srgbClr val="000000"/>
                      </a:solidFill>
                      <a:prstDash val="sysDot"/>
                    </a:lnR>
                    <a:lnT w="6350">
                      <a:solidFill>
                        <a:srgbClr val="F1F1F1"/>
                      </a:solidFill>
                      <a:prstDash val="solid"/>
                    </a:lnT>
                  </a:tcPr>
                </a:tc>
                <a:tc>
                  <a:txBody>
                    <a:bodyPr/>
                    <a:lstStyle/>
                    <a:p>
                      <a:pPr marL="1128395">
                        <a:lnSpc>
                          <a:spcPct val="100000"/>
                        </a:lnSpc>
                        <a:spcBef>
                          <a:spcPts val="915"/>
                        </a:spcBef>
                      </a:pPr>
                      <a:r>
                        <a:rPr sz="1800" b="1" u="sng" dirty="0">
                          <a:solidFill>
                            <a:srgbClr val="076785"/>
                          </a:solidFill>
                          <a:uFill>
                            <a:solidFill>
                              <a:srgbClr val="076785"/>
                            </a:solidFill>
                          </a:uFill>
                          <a:latin typeface="Arial"/>
                          <a:cs typeface="Arial"/>
                        </a:rPr>
                        <a:t>Flow</a:t>
                      </a:r>
                      <a:r>
                        <a:rPr sz="1800" b="1" u="sng" spc="-35" dirty="0">
                          <a:solidFill>
                            <a:srgbClr val="076785"/>
                          </a:solidFill>
                          <a:uFill>
                            <a:solidFill>
                              <a:srgbClr val="076785"/>
                            </a:solidFill>
                          </a:uFill>
                          <a:latin typeface="Arial"/>
                          <a:cs typeface="Arial"/>
                        </a:rPr>
                        <a:t> </a:t>
                      </a:r>
                      <a:r>
                        <a:rPr sz="1800" b="1" u="sng" dirty="0">
                          <a:solidFill>
                            <a:srgbClr val="076785"/>
                          </a:solidFill>
                          <a:uFill>
                            <a:solidFill>
                              <a:srgbClr val="076785"/>
                            </a:solidFill>
                          </a:uFill>
                          <a:latin typeface="Arial"/>
                          <a:cs typeface="Arial"/>
                        </a:rPr>
                        <a:t>of</a:t>
                      </a:r>
                      <a:r>
                        <a:rPr sz="1800" b="1" u="sng" spc="-20" dirty="0">
                          <a:solidFill>
                            <a:srgbClr val="076785"/>
                          </a:solidFill>
                          <a:uFill>
                            <a:solidFill>
                              <a:srgbClr val="076785"/>
                            </a:solidFill>
                          </a:uFill>
                          <a:latin typeface="Arial"/>
                          <a:cs typeface="Arial"/>
                        </a:rPr>
                        <a:t> Funds</a:t>
                      </a:r>
                      <a:endParaRPr sz="1800">
                        <a:latin typeface="Arial"/>
                        <a:cs typeface="Arial"/>
                      </a:endParaRPr>
                    </a:p>
                    <a:p>
                      <a:pPr>
                        <a:lnSpc>
                          <a:spcPct val="100000"/>
                        </a:lnSpc>
                      </a:pPr>
                      <a:endParaRPr sz="1800">
                        <a:latin typeface="Times New Roman"/>
                        <a:cs typeface="Times New Roman"/>
                      </a:endParaRPr>
                    </a:p>
                    <a:p>
                      <a:pPr>
                        <a:lnSpc>
                          <a:spcPct val="100000"/>
                        </a:lnSpc>
                      </a:pPr>
                      <a:endParaRPr sz="1800">
                        <a:latin typeface="Times New Roman"/>
                        <a:cs typeface="Times New Roman"/>
                      </a:endParaRPr>
                    </a:p>
                    <a:p>
                      <a:pPr>
                        <a:lnSpc>
                          <a:spcPct val="100000"/>
                        </a:lnSpc>
                        <a:spcBef>
                          <a:spcPts val="1065"/>
                        </a:spcBef>
                      </a:pPr>
                      <a:endParaRPr sz="1800">
                        <a:latin typeface="Times New Roman"/>
                        <a:cs typeface="Times New Roman"/>
                      </a:endParaRPr>
                    </a:p>
                    <a:p>
                      <a:pPr marL="2227580" marR="581660" indent="-151765">
                        <a:lnSpc>
                          <a:spcPct val="251500"/>
                        </a:lnSpc>
                      </a:pPr>
                      <a:r>
                        <a:rPr sz="1400" spc="-10" dirty="0">
                          <a:latin typeface="Arial"/>
                          <a:cs typeface="Arial"/>
                        </a:rPr>
                        <a:t>Rabb-ul-</a:t>
                      </a:r>
                      <a:r>
                        <a:rPr sz="1400" spc="-20" dirty="0">
                          <a:latin typeface="Arial"/>
                          <a:cs typeface="Arial"/>
                        </a:rPr>
                        <a:t>Maal </a:t>
                      </a:r>
                      <a:r>
                        <a:rPr sz="1400" spc="-10" dirty="0">
                          <a:latin typeface="Arial"/>
                          <a:cs typeface="Arial"/>
                        </a:rPr>
                        <a:t>Equity</a:t>
                      </a:r>
                      <a:endParaRPr sz="1400">
                        <a:latin typeface="Arial"/>
                        <a:cs typeface="Arial"/>
                      </a:endParaRPr>
                    </a:p>
                  </a:txBody>
                  <a:tcPr marL="0" marR="0" marT="116205" marB="0">
                    <a:lnL w="28575">
                      <a:solidFill>
                        <a:srgbClr val="000000"/>
                      </a:solidFill>
                      <a:prstDash val="sysDot"/>
                    </a:lnL>
                    <a:lnR w="28575">
                      <a:solidFill>
                        <a:srgbClr val="000000"/>
                      </a:solidFill>
                      <a:prstDash val="sysDot"/>
                    </a:lnR>
                    <a:lnT w="6350">
                      <a:solidFill>
                        <a:srgbClr val="F1F1F1"/>
                      </a:solidFill>
                      <a:prstDash val="solid"/>
                    </a:lnT>
                  </a:tcPr>
                </a:tc>
                <a:tc>
                  <a:txBody>
                    <a:bodyPr/>
                    <a:lstStyle/>
                    <a:p>
                      <a:pPr marL="977900">
                        <a:lnSpc>
                          <a:spcPct val="100000"/>
                        </a:lnSpc>
                        <a:spcBef>
                          <a:spcPts val="890"/>
                        </a:spcBef>
                      </a:pPr>
                      <a:r>
                        <a:rPr sz="1800" b="1" u="sng" dirty="0">
                          <a:solidFill>
                            <a:srgbClr val="076785"/>
                          </a:solidFill>
                          <a:uFill>
                            <a:solidFill>
                              <a:srgbClr val="076785"/>
                            </a:solidFill>
                          </a:uFill>
                          <a:latin typeface="Arial"/>
                          <a:cs typeface="Arial"/>
                        </a:rPr>
                        <a:t>Asset</a:t>
                      </a:r>
                      <a:r>
                        <a:rPr sz="1800" b="1" u="sng" spc="-35" dirty="0">
                          <a:solidFill>
                            <a:srgbClr val="076785"/>
                          </a:solidFill>
                          <a:uFill>
                            <a:solidFill>
                              <a:srgbClr val="076785"/>
                            </a:solidFill>
                          </a:uFill>
                          <a:latin typeface="Arial"/>
                          <a:cs typeface="Arial"/>
                        </a:rPr>
                        <a:t> </a:t>
                      </a:r>
                      <a:r>
                        <a:rPr sz="1800" b="1" u="sng" spc="-20" dirty="0">
                          <a:solidFill>
                            <a:srgbClr val="076785"/>
                          </a:solidFill>
                          <a:uFill>
                            <a:solidFill>
                              <a:srgbClr val="076785"/>
                            </a:solidFill>
                          </a:uFill>
                          <a:latin typeface="Arial"/>
                          <a:cs typeface="Arial"/>
                        </a:rPr>
                        <a:t>Side</a:t>
                      </a:r>
                      <a:endParaRPr sz="1800">
                        <a:latin typeface="Arial"/>
                        <a:cs typeface="Arial"/>
                      </a:endParaRPr>
                    </a:p>
                    <a:p>
                      <a:pPr>
                        <a:lnSpc>
                          <a:spcPct val="100000"/>
                        </a:lnSpc>
                      </a:pPr>
                      <a:endParaRPr sz="1800">
                        <a:latin typeface="Times New Roman"/>
                        <a:cs typeface="Times New Roman"/>
                      </a:endParaRPr>
                    </a:p>
                    <a:p>
                      <a:pPr>
                        <a:lnSpc>
                          <a:spcPct val="100000"/>
                        </a:lnSpc>
                        <a:spcBef>
                          <a:spcPts val="1714"/>
                        </a:spcBef>
                      </a:pPr>
                      <a:endParaRPr sz="1800">
                        <a:latin typeface="Times New Roman"/>
                        <a:cs typeface="Times New Roman"/>
                      </a:endParaRPr>
                    </a:p>
                    <a:p>
                      <a:pPr marL="362585">
                        <a:lnSpc>
                          <a:spcPct val="100000"/>
                        </a:lnSpc>
                        <a:tabLst>
                          <a:tab pos="2261235" algn="l"/>
                        </a:tabLst>
                      </a:pPr>
                      <a:r>
                        <a:rPr sz="900" b="1" spc="-10" dirty="0">
                          <a:latin typeface="Calibri"/>
                          <a:cs typeface="Calibri"/>
                        </a:rPr>
                        <a:t>Mudaraba</a:t>
                      </a:r>
                      <a:r>
                        <a:rPr sz="900" b="1" dirty="0">
                          <a:latin typeface="Calibri"/>
                          <a:cs typeface="Calibri"/>
                        </a:rPr>
                        <a:t>	</a:t>
                      </a:r>
                      <a:r>
                        <a:rPr sz="1350" b="1" spc="-15" baseline="21604" dirty="0">
                          <a:latin typeface="Calibri"/>
                          <a:cs typeface="Calibri"/>
                        </a:rPr>
                        <a:t>Wakala</a:t>
                      </a:r>
                      <a:endParaRPr sz="1350" baseline="21604">
                        <a:latin typeface="Calibri"/>
                        <a:cs typeface="Calibri"/>
                      </a:endParaRPr>
                    </a:p>
                    <a:p>
                      <a:pPr>
                        <a:lnSpc>
                          <a:spcPct val="100000"/>
                        </a:lnSpc>
                      </a:pPr>
                      <a:endParaRPr sz="900">
                        <a:latin typeface="Times New Roman"/>
                        <a:cs typeface="Times New Roman"/>
                      </a:endParaRPr>
                    </a:p>
                    <a:p>
                      <a:pPr>
                        <a:lnSpc>
                          <a:spcPct val="100000"/>
                        </a:lnSpc>
                        <a:spcBef>
                          <a:spcPts val="550"/>
                        </a:spcBef>
                      </a:pPr>
                      <a:endParaRPr sz="900">
                        <a:latin typeface="Times New Roman"/>
                        <a:cs typeface="Times New Roman"/>
                      </a:endParaRPr>
                    </a:p>
                    <a:p>
                      <a:pPr marR="65405" algn="ctr">
                        <a:lnSpc>
                          <a:spcPct val="100000"/>
                        </a:lnSpc>
                      </a:pPr>
                      <a:r>
                        <a:rPr sz="900" b="1" spc="-10" dirty="0">
                          <a:latin typeface="Calibri"/>
                          <a:cs typeface="Calibri"/>
                        </a:rPr>
                        <a:t>Istisna</a:t>
                      </a:r>
                      <a:endParaRPr sz="900">
                        <a:latin typeface="Calibri"/>
                        <a:cs typeface="Calibri"/>
                      </a:endParaRPr>
                    </a:p>
                    <a:p>
                      <a:pPr>
                        <a:lnSpc>
                          <a:spcPct val="100000"/>
                        </a:lnSpc>
                      </a:pPr>
                      <a:endParaRPr sz="900">
                        <a:latin typeface="Times New Roman"/>
                        <a:cs typeface="Times New Roman"/>
                      </a:endParaRPr>
                    </a:p>
                    <a:p>
                      <a:pPr>
                        <a:lnSpc>
                          <a:spcPct val="100000"/>
                        </a:lnSpc>
                        <a:spcBef>
                          <a:spcPts val="480"/>
                        </a:spcBef>
                      </a:pPr>
                      <a:endParaRPr sz="900">
                        <a:latin typeface="Times New Roman"/>
                        <a:cs typeface="Times New Roman"/>
                      </a:endParaRPr>
                    </a:p>
                    <a:p>
                      <a:pPr marL="371475">
                        <a:lnSpc>
                          <a:spcPct val="100000"/>
                        </a:lnSpc>
                        <a:tabLst>
                          <a:tab pos="2276475" algn="l"/>
                        </a:tabLst>
                      </a:pPr>
                      <a:r>
                        <a:rPr sz="1200" b="1" spc="-15" baseline="-24305" dirty="0">
                          <a:latin typeface="Calibri"/>
                          <a:cs typeface="Calibri"/>
                        </a:rPr>
                        <a:t>Musharaka</a:t>
                      </a:r>
                      <a:r>
                        <a:rPr sz="1200" b="1" baseline="-24305" dirty="0">
                          <a:latin typeface="Calibri"/>
                          <a:cs typeface="Calibri"/>
                        </a:rPr>
                        <a:t>	</a:t>
                      </a:r>
                      <a:r>
                        <a:rPr sz="700" b="1" spc="-10" dirty="0">
                          <a:latin typeface="Calibri"/>
                          <a:cs typeface="Calibri"/>
                        </a:rPr>
                        <a:t>Musawamah</a:t>
                      </a:r>
                      <a:endParaRPr sz="700">
                        <a:latin typeface="Calibri"/>
                        <a:cs typeface="Calibri"/>
                      </a:endParaRPr>
                    </a:p>
                    <a:p>
                      <a:pPr>
                        <a:lnSpc>
                          <a:spcPct val="100000"/>
                        </a:lnSpc>
                      </a:pPr>
                      <a:endParaRPr sz="700">
                        <a:latin typeface="Times New Roman"/>
                        <a:cs typeface="Times New Roman"/>
                      </a:endParaRPr>
                    </a:p>
                    <a:p>
                      <a:pPr>
                        <a:lnSpc>
                          <a:spcPct val="100000"/>
                        </a:lnSpc>
                        <a:spcBef>
                          <a:spcPts val="415"/>
                        </a:spcBef>
                      </a:pPr>
                      <a:endParaRPr sz="700">
                        <a:latin typeface="Times New Roman"/>
                        <a:cs typeface="Times New Roman"/>
                      </a:endParaRPr>
                    </a:p>
                    <a:p>
                      <a:pPr marL="1289050" marR="1356995" algn="ctr">
                        <a:lnSpc>
                          <a:spcPct val="150700"/>
                        </a:lnSpc>
                      </a:pPr>
                      <a:r>
                        <a:rPr sz="750" b="1" spc="-10" dirty="0">
                          <a:latin typeface="Calibri"/>
                          <a:cs typeface="Calibri"/>
                        </a:rPr>
                        <a:t>Diminishing</a:t>
                      </a:r>
                      <a:r>
                        <a:rPr sz="750" b="1" spc="500" dirty="0">
                          <a:latin typeface="Calibri"/>
                          <a:cs typeface="Calibri"/>
                        </a:rPr>
                        <a:t> </a:t>
                      </a:r>
                      <a:r>
                        <a:rPr sz="750" b="1" spc="-10" dirty="0">
                          <a:latin typeface="Calibri"/>
                          <a:cs typeface="Calibri"/>
                        </a:rPr>
                        <a:t>Musharaka</a:t>
                      </a:r>
                      <a:endParaRPr sz="750">
                        <a:latin typeface="Calibri"/>
                        <a:cs typeface="Calibri"/>
                      </a:endParaRPr>
                    </a:p>
                    <a:p>
                      <a:pPr>
                        <a:lnSpc>
                          <a:spcPct val="100000"/>
                        </a:lnSpc>
                      </a:pPr>
                      <a:endParaRPr sz="750">
                        <a:latin typeface="Times New Roman"/>
                        <a:cs typeface="Times New Roman"/>
                      </a:endParaRPr>
                    </a:p>
                    <a:p>
                      <a:pPr>
                        <a:lnSpc>
                          <a:spcPct val="100000"/>
                        </a:lnSpc>
                        <a:spcBef>
                          <a:spcPts val="380"/>
                        </a:spcBef>
                      </a:pPr>
                      <a:endParaRPr sz="750">
                        <a:latin typeface="Times New Roman"/>
                        <a:cs typeface="Times New Roman"/>
                      </a:endParaRPr>
                    </a:p>
                    <a:p>
                      <a:pPr marL="362585">
                        <a:lnSpc>
                          <a:spcPct val="100000"/>
                        </a:lnSpc>
                        <a:tabLst>
                          <a:tab pos="2301240" algn="l"/>
                        </a:tabLst>
                      </a:pPr>
                      <a:r>
                        <a:rPr sz="900" b="1" spc="-10" dirty="0">
                          <a:latin typeface="Calibri"/>
                          <a:cs typeface="Calibri"/>
                        </a:rPr>
                        <a:t>Murabaha</a:t>
                      </a:r>
                      <a:r>
                        <a:rPr sz="900" b="1" dirty="0">
                          <a:latin typeface="Calibri"/>
                          <a:cs typeface="Calibri"/>
                        </a:rPr>
                        <a:t>	</a:t>
                      </a:r>
                      <a:r>
                        <a:rPr sz="1350" b="1" spc="-15" baseline="-9259" dirty="0">
                          <a:latin typeface="Calibri"/>
                          <a:cs typeface="Calibri"/>
                        </a:rPr>
                        <a:t>Ijarah</a:t>
                      </a:r>
                      <a:endParaRPr sz="1350" baseline="-9259">
                        <a:latin typeface="Calibri"/>
                        <a:cs typeface="Calibri"/>
                      </a:endParaRPr>
                    </a:p>
                    <a:p>
                      <a:pPr>
                        <a:lnSpc>
                          <a:spcPct val="100000"/>
                        </a:lnSpc>
                      </a:pPr>
                      <a:endParaRPr sz="900">
                        <a:latin typeface="Times New Roman"/>
                        <a:cs typeface="Times New Roman"/>
                      </a:endParaRPr>
                    </a:p>
                    <a:p>
                      <a:pPr>
                        <a:lnSpc>
                          <a:spcPct val="100000"/>
                        </a:lnSpc>
                        <a:spcBef>
                          <a:spcPts val="265"/>
                        </a:spcBef>
                      </a:pPr>
                      <a:endParaRPr sz="900">
                        <a:latin typeface="Times New Roman"/>
                        <a:cs typeface="Times New Roman"/>
                      </a:endParaRPr>
                    </a:p>
                    <a:p>
                      <a:pPr marR="67310" algn="ctr">
                        <a:lnSpc>
                          <a:spcPct val="100000"/>
                        </a:lnSpc>
                      </a:pPr>
                      <a:r>
                        <a:rPr sz="900" b="1" spc="-10" dirty="0">
                          <a:latin typeface="Calibri"/>
                          <a:cs typeface="Calibri"/>
                        </a:rPr>
                        <a:t>Salam</a:t>
                      </a:r>
                      <a:endParaRPr sz="900">
                        <a:latin typeface="Calibri"/>
                        <a:cs typeface="Calibri"/>
                      </a:endParaRPr>
                    </a:p>
                  </a:txBody>
                  <a:tcPr marL="0" marR="0" marT="113030" marB="0">
                    <a:lnL w="28575">
                      <a:solidFill>
                        <a:srgbClr val="000000"/>
                      </a:solidFill>
                      <a:prstDash val="sysDot"/>
                    </a:lnL>
                    <a:lnR w="6350">
                      <a:solidFill>
                        <a:srgbClr val="F1F1F1"/>
                      </a:solidFill>
                      <a:prstDash val="solid"/>
                    </a:lnR>
                    <a:lnT w="6350">
                      <a:solidFill>
                        <a:srgbClr val="F1F1F1"/>
                      </a:solidFill>
                      <a:prstDash val="solid"/>
                    </a:lnT>
                  </a:tcPr>
                </a:tc>
              </a:tr>
              <a:tr h="379730">
                <a:tc gridSpan="3">
                  <a:txBody>
                    <a:bodyPr/>
                    <a:lstStyle/>
                    <a:p>
                      <a:pPr>
                        <a:lnSpc>
                          <a:spcPct val="100000"/>
                        </a:lnSpc>
                      </a:pPr>
                      <a:endParaRPr sz="1400">
                        <a:latin typeface="Times New Roman"/>
                        <a:cs typeface="Times New Roman"/>
                      </a:endParaRPr>
                    </a:p>
                  </a:txBody>
                  <a:tcPr marL="0" marR="0" marT="0" marB="0">
                    <a:lnL w="6350">
                      <a:solidFill>
                        <a:srgbClr val="F1F1F1"/>
                      </a:solidFill>
                      <a:prstDash val="solid"/>
                    </a:lnL>
                    <a:lnR w="6350">
                      <a:solidFill>
                        <a:srgbClr val="F1F1F1"/>
                      </a:solidFill>
                      <a:prstDash val="solid"/>
                    </a:lnR>
                    <a:lnB w="6350">
                      <a:solidFill>
                        <a:srgbClr val="F1F1F1"/>
                      </a:solidFill>
                      <a:prstDash val="solid"/>
                    </a:lnB>
                  </a:tcPr>
                </a:tc>
                <a:tc hMerge="1">
                  <a:txBody>
                    <a:bodyPr/>
                    <a:lstStyle/>
                    <a:p>
                      <a:endParaRPr/>
                    </a:p>
                  </a:txBody>
                  <a:tcPr marL="0" marR="0" marT="0" marB="0"/>
                </a:tc>
                <a:tc hMerge="1">
                  <a:txBody>
                    <a:bodyPr/>
                    <a:lstStyle/>
                    <a:p>
                      <a:endParaRPr/>
                    </a:p>
                  </a:txBody>
                  <a:tcPr marL="0" marR="0" marT="0" marB="0"/>
                </a:tc>
              </a:tr>
            </a:tbl>
          </a:graphicData>
        </a:graphic>
      </p:graphicFrame>
      <p:sp>
        <p:nvSpPr>
          <p:cNvPr id="19" name="object 19"/>
          <p:cNvSpPr txBox="1">
            <a:spLocks noGrp="1"/>
          </p:cNvSpPr>
          <p:nvPr>
            <p:ph type="title"/>
          </p:nvPr>
        </p:nvSpPr>
        <p:spPr>
          <a:xfrm>
            <a:off x="1718564" y="381711"/>
            <a:ext cx="7599045" cy="574675"/>
          </a:xfrm>
          <a:prstGeom prst="rect">
            <a:avLst/>
          </a:prstGeom>
        </p:spPr>
        <p:txBody>
          <a:bodyPr vert="horz" wrap="square" lIns="0" tIns="12700" rIns="0" bIns="0" rtlCol="0">
            <a:spAutoFit/>
          </a:bodyPr>
          <a:lstStyle/>
          <a:p>
            <a:pPr marL="12700">
              <a:lnSpc>
                <a:spcPct val="100000"/>
              </a:lnSpc>
              <a:spcBef>
                <a:spcPts val="100"/>
              </a:spcBef>
            </a:pPr>
            <a:r>
              <a:rPr sz="3600" u="none" dirty="0">
                <a:solidFill>
                  <a:srgbClr val="539E39"/>
                </a:solidFill>
                <a:latin typeface="Calibri"/>
                <a:cs typeface="Calibri"/>
              </a:rPr>
              <a:t>Islamic</a:t>
            </a:r>
            <a:r>
              <a:rPr sz="3600" u="none" spc="-150" dirty="0">
                <a:solidFill>
                  <a:srgbClr val="539E39"/>
                </a:solidFill>
                <a:latin typeface="Calibri"/>
                <a:cs typeface="Calibri"/>
              </a:rPr>
              <a:t> </a:t>
            </a:r>
            <a:r>
              <a:rPr sz="3600" u="none" dirty="0">
                <a:solidFill>
                  <a:srgbClr val="539E39"/>
                </a:solidFill>
                <a:latin typeface="Calibri"/>
                <a:cs typeface="Calibri"/>
              </a:rPr>
              <a:t>Banking</a:t>
            </a:r>
            <a:r>
              <a:rPr sz="3600" u="none" spc="-145" dirty="0">
                <a:solidFill>
                  <a:srgbClr val="539E39"/>
                </a:solidFill>
                <a:latin typeface="Calibri"/>
                <a:cs typeface="Calibri"/>
              </a:rPr>
              <a:t> </a:t>
            </a:r>
            <a:r>
              <a:rPr sz="3600" u="none" dirty="0">
                <a:solidFill>
                  <a:srgbClr val="539E39"/>
                </a:solidFill>
                <a:latin typeface="Calibri"/>
                <a:cs typeface="Calibri"/>
              </a:rPr>
              <a:t>General</a:t>
            </a:r>
            <a:r>
              <a:rPr sz="3600" u="none" spc="-145" dirty="0">
                <a:solidFill>
                  <a:srgbClr val="539E39"/>
                </a:solidFill>
                <a:latin typeface="Calibri"/>
                <a:cs typeface="Calibri"/>
              </a:rPr>
              <a:t> </a:t>
            </a:r>
            <a:r>
              <a:rPr sz="3600" u="none" spc="-20" dirty="0">
                <a:solidFill>
                  <a:srgbClr val="539E39"/>
                </a:solidFill>
                <a:latin typeface="Calibri"/>
                <a:cs typeface="Calibri"/>
              </a:rPr>
              <a:t>Working</a:t>
            </a:r>
            <a:r>
              <a:rPr sz="3600" u="none" spc="-145" dirty="0">
                <a:solidFill>
                  <a:srgbClr val="539E39"/>
                </a:solidFill>
                <a:latin typeface="Calibri"/>
                <a:cs typeface="Calibri"/>
              </a:rPr>
              <a:t> </a:t>
            </a:r>
            <a:r>
              <a:rPr sz="3600" u="none" spc="-10" dirty="0">
                <a:solidFill>
                  <a:srgbClr val="539E39"/>
                </a:solidFill>
                <a:latin typeface="Calibri"/>
                <a:cs typeface="Calibri"/>
              </a:rPr>
              <a:t>Model</a:t>
            </a:r>
            <a:endParaRPr sz="3600">
              <a:latin typeface="Calibri"/>
              <a:cs typeface="Calibri"/>
            </a:endParaRPr>
          </a:p>
        </p:txBody>
      </p:sp>
      <p:pic>
        <p:nvPicPr>
          <p:cNvPr id="20" name="object 20"/>
          <p:cNvPicPr/>
          <p:nvPr/>
        </p:nvPicPr>
        <p:blipFill>
          <a:blip r:embed="rId13" cstate="print"/>
          <a:stretch>
            <a:fillRect/>
          </a:stretch>
        </p:blipFill>
        <p:spPr>
          <a:xfrm>
            <a:off x="10501791" y="214324"/>
            <a:ext cx="1549844" cy="910947"/>
          </a:xfrm>
          <a:prstGeom prst="rect">
            <a:avLst/>
          </a:prstGeom>
        </p:spPr>
      </p:pic>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53" y="6632192"/>
            <a:ext cx="12198985" cy="226060"/>
            <a:chOff x="-253" y="6632192"/>
            <a:chExt cx="12198985" cy="226060"/>
          </a:xfrm>
        </p:grpSpPr>
        <p:sp>
          <p:nvSpPr>
            <p:cNvPr id="3" name="object 3"/>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4" name="object 4"/>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5" name="object 5"/>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6" name="object 6"/>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sp>
        <p:nvSpPr>
          <p:cNvPr id="7" name="object 7"/>
          <p:cNvSpPr txBox="1"/>
          <p:nvPr/>
        </p:nvSpPr>
        <p:spPr>
          <a:xfrm>
            <a:off x="914400" y="914400"/>
            <a:ext cx="7625690" cy="1251625"/>
          </a:xfrm>
          <a:prstGeom prst="rect">
            <a:avLst/>
          </a:prstGeom>
        </p:spPr>
        <p:txBody>
          <a:bodyPr vert="horz" wrap="square" lIns="0" tIns="12700" rIns="0" bIns="0" rtlCol="0">
            <a:spAutoFit/>
          </a:bodyPr>
          <a:lstStyle/>
          <a:p>
            <a:pPr marL="61594">
              <a:lnSpc>
                <a:spcPct val="100000"/>
              </a:lnSpc>
              <a:spcBef>
                <a:spcPts val="100"/>
              </a:spcBef>
            </a:pPr>
            <a:r>
              <a:rPr sz="3600" b="1" dirty="0">
                <a:solidFill>
                  <a:srgbClr val="455F51"/>
                </a:solidFill>
                <a:latin typeface="Arial"/>
                <a:cs typeface="Arial"/>
              </a:rPr>
              <a:t>Islamic</a:t>
            </a:r>
            <a:r>
              <a:rPr sz="3600" b="1" spc="-50" dirty="0">
                <a:solidFill>
                  <a:srgbClr val="455F51"/>
                </a:solidFill>
                <a:latin typeface="Arial"/>
                <a:cs typeface="Arial"/>
              </a:rPr>
              <a:t> </a:t>
            </a:r>
            <a:r>
              <a:rPr sz="3800" b="1" spc="-10" dirty="0">
                <a:solidFill>
                  <a:srgbClr val="455F51"/>
                </a:solidFill>
                <a:latin typeface="Arial"/>
                <a:cs typeface="Arial"/>
              </a:rPr>
              <a:t>Banking-</a:t>
            </a:r>
            <a:r>
              <a:rPr sz="3800" b="1" dirty="0">
                <a:solidFill>
                  <a:srgbClr val="455F51"/>
                </a:solidFill>
                <a:latin typeface="Arial"/>
                <a:cs typeface="Arial"/>
              </a:rPr>
              <a:t>Thumb</a:t>
            </a:r>
            <a:r>
              <a:rPr sz="3600" b="1" spc="-50" dirty="0">
                <a:solidFill>
                  <a:srgbClr val="455F51"/>
                </a:solidFill>
                <a:latin typeface="Arial"/>
                <a:cs typeface="Arial"/>
              </a:rPr>
              <a:t> </a:t>
            </a:r>
            <a:r>
              <a:rPr sz="3600" b="1" spc="-10" dirty="0">
                <a:solidFill>
                  <a:srgbClr val="455F51"/>
                </a:solidFill>
                <a:latin typeface="Arial"/>
                <a:cs typeface="Arial"/>
              </a:rPr>
              <a:t>Rules</a:t>
            </a:r>
            <a:endParaRPr sz="3600">
              <a:latin typeface="Arial"/>
              <a:cs typeface="Arial"/>
            </a:endParaRPr>
          </a:p>
          <a:p>
            <a:pPr>
              <a:lnSpc>
                <a:spcPct val="100000"/>
              </a:lnSpc>
              <a:spcBef>
                <a:spcPts val="1520"/>
              </a:spcBef>
            </a:pPr>
            <a:endParaRPr sz="3000">
              <a:latin typeface="Arial"/>
              <a:cs typeface="Arial"/>
            </a:endParaRPr>
          </a:p>
        </p:txBody>
      </p:sp>
      <p:grpSp>
        <p:nvGrpSpPr>
          <p:cNvPr id="8" name="object 8"/>
          <p:cNvGrpSpPr/>
          <p:nvPr/>
        </p:nvGrpSpPr>
        <p:grpSpPr>
          <a:xfrm>
            <a:off x="6350" y="234950"/>
            <a:ext cx="12187555" cy="1598676"/>
            <a:chOff x="0" y="0"/>
            <a:chExt cx="12187555" cy="1598676"/>
          </a:xfrm>
        </p:grpSpPr>
        <p:pic>
          <p:nvPicPr>
            <p:cNvPr id="9" name="object 9"/>
            <p:cNvPicPr/>
            <p:nvPr/>
          </p:nvPicPr>
          <p:blipFill>
            <a:blip r:embed="rId2" cstate="print"/>
            <a:stretch>
              <a:fillRect/>
            </a:stretch>
          </p:blipFill>
          <p:spPr>
            <a:xfrm>
              <a:off x="10811256" y="547116"/>
              <a:ext cx="1368552" cy="1051560"/>
            </a:xfrm>
            <a:prstGeom prst="rect">
              <a:avLst/>
            </a:prstGeom>
          </p:spPr>
        </p:pic>
        <p:sp>
          <p:nvSpPr>
            <p:cNvPr id="10" name="object 10"/>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1" name="object 11"/>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sp>
          <p:nvSpPr>
            <p:cNvPr id="12" name="object 12"/>
            <p:cNvSpPr/>
            <p:nvPr/>
          </p:nvSpPr>
          <p:spPr>
            <a:xfrm flipV="1">
              <a:off x="925831" y="1136650"/>
              <a:ext cx="6687820" cy="135127"/>
            </a:xfrm>
            <a:custGeom>
              <a:avLst/>
              <a:gdLst/>
              <a:ahLst/>
              <a:cxnLst/>
              <a:rect l="l" t="t" r="r" b="b"/>
              <a:pathLst>
                <a:path w="9363075">
                  <a:moveTo>
                    <a:pt x="0" y="0"/>
                  </a:moveTo>
                  <a:lnTo>
                    <a:pt x="9362567" y="0"/>
                  </a:lnTo>
                </a:path>
              </a:pathLst>
            </a:custGeom>
            <a:ln w="28575">
              <a:solidFill>
                <a:srgbClr val="000000"/>
              </a:solidFill>
            </a:ln>
          </p:spPr>
          <p:txBody>
            <a:bodyPr wrap="square" lIns="0" tIns="0" rIns="0" bIns="0" rtlCol="0"/>
            <a:lstStyle/>
            <a:p>
              <a:endParaRPr/>
            </a:p>
          </p:txBody>
        </p:sp>
      </p:gr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
        <p:nvSpPr>
          <p:cNvPr id="14" name="Rectangle 13"/>
          <p:cNvSpPr/>
          <p:nvPr/>
        </p:nvSpPr>
        <p:spPr>
          <a:xfrm>
            <a:off x="914400" y="2286000"/>
            <a:ext cx="9525000" cy="2118529"/>
          </a:xfrm>
          <a:prstGeom prst="rect">
            <a:avLst/>
          </a:prstGeom>
        </p:spPr>
        <p:txBody>
          <a:bodyPr wrap="square">
            <a:spAutoFit/>
          </a:bodyPr>
          <a:lstStyle/>
          <a:p>
            <a:pPr marL="1038225" indent="-1025525">
              <a:lnSpc>
                <a:spcPct val="100000"/>
              </a:lnSpc>
              <a:buClr>
                <a:srgbClr val="3E9C35"/>
              </a:buClr>
              <a:buFont typeface="Wingdings"/>
              <a:buChar char=""/>
              <a:tabLst>
                <a:tab pos="1038225" algn="l"/>
              </a:tabLst>
            </a:pPr>
            <a:r>
              <a:rPr lang="en-US" sz="4000" dirty="0" smtClean="0">
                <a:solidFill>
                  <a:srgbClr val="455F51"/>
                </a:solidFill>
                <a:latin typeface="Arial"/>
                <a:cs typeface="Arial"/>
              </a:rPr>
              <a:t>Shariah</a:t>
            </a:r>
            <a:r>
              <a:rPr lang="en-US" sz="4000" spc="-170" dirty="0" smtClean="0">
                <a:solidFill>
                  <a:srgbClr val="455F51"/>
                </a:solidFill>
                <a:latin typeface="Arial"/>
                <a:cs typeface="Arial"/>
              </a:rPr>
              <a:t> </a:t>
            </a:r>
            <a:r>
              <a:rPr lang="en-US" sz="4000" dirty="0" smtClean="0">
                <a:solidFill>
                  <a:srgbClr val="455F51"/>
                </a:solidFill>
                <a:latin typeface="Arial"/>
                <a:cs typeface="Arial"/>
              </a:rPr>
              <a:t>Compliant</a:t>
            </a:r>
            <a:r>
              <a:rPr lang="en-US" sz="4000" spc="-170" dirty="0" smtClean="0">
                <a:solidFill>
                  <a:srgbClr val="455F51"/>
                </a:solidFill>
                <a:latin typeface="Arial"/>
                <a:cs typeface="Arial"/>
              </a:rPr>
              <a:t> </a:t>
            </a:r>
            <a:r>
              <a:rPr lang="en-US" sz="4000" spc="-10" dirty="0" smtClean="0">
                <a:solidFill>
                  <a:srgbClr val="455F51"/>
                </a:solidFill>
                <a:latin typeface="Arial"/>
                <a:cs typeface="Arial"/>
              </a:rPr>
              <a:t>Contracts</a:t>
            </a:r>
            <a:endParaRPr lang="en-US" sz="4000" dirty="0" smtClean="0">
              <a:latin typeface="Arial"/>
              <a:cs typeface="Arial"/>
            </a:endParaRPr>
          </a:p>
          <a:p>
            <a:pPr marL="1038225" indent="-1025525">
              <a:lnSpc>
                <a:spcPct val="100000"/>
              </a:lnSpc>
              <a:spcBef>
                <a:spcPts val="720"/>
              </a:spcBef>
              <a:buClr>
                <a:srgbClr val="3E9C35"/>
              </a:buClr>
              <a:buFont typeface="Wingdings"/>
              <a:buChar char=""/>
              <a:tabLst>
                <a:tab pos="1038225" algn="l"/>
              </a:tabLst>
            </a:pPr>
            <a:r>
              <a:rPr lang="en-US" sz="4000" dirty="0" smtClean="0">
                <a:solidFill>
                  <a:srgbClr val="455F51"/>
                </a:solidFill>
                <a:latin typeface="Arial"/>
                <a:cs typeface="Arial"/>
              </a:rPr>
              <a:t>No</a:t>
            </a:r>
            <a:r>
              <a:rPr lang="en-US" sz="4000" spc="-80" dirty="0" smtClean="0">
                <a:solidFill>
                  <a:srgbClr val="455F51"/>
                </a:solidFill>
                <a:latin typeface="Arial"/>
                <a:cs typeface="Arial"/>
              </a:rPr>
              <a:t> </a:t>
            </a:r>
            <a:r>
              <a:rPr lang="en-US" sz="4000" dirty="0" smtClean="0">
                <a:solidFill>
                  <a:srgbClr val="455F51"/>
                </a:solidFill>
                <a:latin typeface="Arial"/>
                <a:cs typeface="Arial"/>
              </a:rPr>
              <a:t>Interest</a:t>
            </a:r>
            <a:r>
              <a:rPr lang="en-US" sz="4000" spc="-80" dirty="0" smtClean="0">
                <a:solidFill>
                  <a:srgbClr val="455F51"/>
                </a:solidFill>
                <a:latin typeface="Arial"/>
                <a:cs typeface="Arial"/>
              </a:rPr>
              <a:t> </a:t>
            </a:r>
            <a:r>
              <a:rPr lang="en-US" sz="4000" spc="-10" dirty="0" smtClean="0">
                <a:solidFill>
                  <a:srgbClr val="455F51"/>
                </a:solidFill>
                <a:latin typeface="Arial"/>
                <a:cs typeface="Arial"/>
              </a:rPr>
              <a:t>Income</a:t>
            </a:r>
            <a:endParaRPr lang="en-US" sz="4000" dirty="0" smtClean="0">
              <a:latin typeface="Arial"/>
              <a:cs typeface="Arial"/>
            </a:endParaRPr>
          </a:p>
          <a:p>
            <a:pPr marL="1038225" indent="-1025525">
              <a:lnSpc>
                <a:spcPct val="100000"/>
              </a:lnSpc>
              <a:spcBef>
                <a:spcPts val="725"/>
              </a:spcBef>
              <a:buClr>
                <a:srgbClr val="3E9C35"/>
              </a:buClr>
              <a:buFont typeface="Wingdings"/>
              <a:buChar char=""/>
              <a:tabLst>
                <a:tab pos="1038225" algn="l"/>
              </a:tabLst>
            </a:pPr>
            <a:r>
              <a:rPr lang="en-US" sz="4000" dirty="0" smtClean="0">
                <a:solidFill>
                  <a:srgbClr val="455F51"/>
                </a:solidFill>
                <a:latin typeface="Arial"/>
                <a:cs typeface="Arial"/>
              </a:rPr>
              <a:t>No</a:t>
            </a:r>
            <a:r>
              <a:rPr lang="en-US" sz="4000" spc="-125" dirty="0" smtClean="0">
                <a:solidFill>
                  <a:srgbClr val="455F51"/>
                </a:solidFill>
                <a:latin typeface="Arial"/>
                <a:cs typeface="Arial"/>
              </a:rPr>
              <a:t> </a:t>
            </a:r>
            <a:r>
              <a:rPr lang="en-US" sz="4000" dirty="0" smtClean="0">
                <a:solidFill>
                  <a:srgbClr val="455F51"/>
                </a:solidFill>
                <a:latin typeface="Arial"/>
                <a:cs typeface="Arial"/>
              </a:rPr>
              <a:t>Prohibited</a:t>
            </a:r>
            <a:r>
              <a:rPr lang="en-US" sz="4000" spc="-114" dirty="0" smtClean="0">
                <a:solidFill>
                  <a:srgbClr val="455F51"/>
                </a:solidFill>
                <a:latin typeface="Arial"/>
                <a:cs typeface="Arial"/>
              </a:rPr>
              <a:t> </a:t>
            </a:r>
            <a:r>
              <a:rPr lang="en-US" sz="4000" spc="-10" dirty="0" smtClean="0">
                <a:solidFill>
                  <a:srgbClr val="455F51"/>
                </a:solidFill>
                <a:latin typeface="Arial"/>
                <a:cs typeface="Arial"/>
              </a:rPr>
              <a:t>Items</a:t>
            </a:r>
            <a:endParaRPr lang="en-US" sz="4000" dirty="0">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96000"/>
          </a:xfrm>
          <a:custGeom>
            <a:avLst/>
            <a:gdLst/>
            <a:ahLst/>
            <a:cxnLst/>
            <a:rect l="l" t="t" r="r" b="b"/>
            <a:pathLst>
              <a:path w="12192000" h="6096000">
                <a:moveTo>
                  <a:pt x="0" y="6095998"/>
                </a:moveTo>
                <a:lnTo>
                  <a:pt x="12192000" y="6095998"/>
                </a:lnTo>
                <a:lnTo>
                  <a:pt x="12192000" y="0"/>
                </a:lnTo>
                <a:lnTo>
                  <a:pt x="0" y="0"/>
                </a:lnTo>
                <a:lnTo>
                  <a:pt x="0" y="6095998"/>
                </a:lnTo>
                <a:close/>
              </a:path>
            </a:pathLst>
          </a:custGeom>
          <a:solidFill>
            <a:srgbClr val="D9D9D9">
              <a:alpha val="56077"/>
            </a:srgbClr>
          </a:solidFill>
        </p:spPr>
        <p:txBody>
          <a:bodyPr wrap="square" lIns="0" tIns="0" rIns="0" bIns="0" rtlCol="0"/>
          <a:lstStyle/>
          <a:p>
            <a:endParaRPr/>
          </a:p>
        </p:txBody>
      </p:sp>
      <p:sp>
        <p:nvSpPr>
          <p:cNvPr id="3" name="object 3"/>
          <p:cNvSpPr txBox="1"/>
          <p:nvPr/>
        </p:nvSpPr>
        <p:spPr>
          <a:xfrm>
            <a:off x="1112316" y="1600580"/>
            <a:ext cx="10139680" cy="3919022"/>
          </a:xfrm>
          <a:prstGeom prst="rect">
            <a:avLst/>
          </a:prstGeom>
        </p:spPr>
        <p:txBody>
          <a:bodyPr vert="horz" wrap="square" lIns="0" tIns="12700" rIns="0" bIns="0" rtlCol="0">
            <a:spAutoFit/>
          </a:bodyPr>
          <a:lstStyle/>
          <a:p>
            <a:pPr marL="90170" marR="94615">
              <a:lnSpc>
                <a:spcPct val="100000"/>
              </a:lnSpc>
              <a:spcBef>
                <a:spcPts val="100"/>
              </a:spcBef>
            </a:pPr>
            <a:r>
              <a:rPr sz="2400" dirty="0">
                <a:solidFill>
                  <a:srgbClr val="455F51"/>
                </a:solidFill>
                <a:latin typeface="Arial"/>
                <a:cs typeface="Arial"/>
              </a:rPr>
              <a:t>How</a:t>
            </a:r>
            <a:r>
              <a:rPr sz="2400" spc="45" dirty="0">
                <a:solidFill>
                  <a:srgbClr val="455F51"/>
                </a:solidFill>
                <a:latin typeface="Arial"/>
                <a:cs typeface="Arial"/>
              </a:rPr>
              <a:t> </a:t>
            </a:r>
            <a:r>
              <a:rPr sz="2400" dirty="0">
                <a:solidFill>
                  <a:srgbClr val="455F51"/>
                </a:solidFill>
                <a:latin typeface="Arial"/>
                <a:cs typeface="Arial"/>
              </a:rPr>
              <a:t>it</a:t>
            </a:r>
            <a:r>
              <a:rPr sz="2400" spc="50" dirty="0">
                <a:solidFill>
                  <a:srgbClr val="455F51"/>
                </a:solidFill>
                <a:latin typeface="Arial"/>
                <a:cs typeface="Arial"/>
              </a:rPr>
              <a:t> </a:t>
            </a:r>
            <a:r>
              <a:rPr sz="2400" dirty="0">
                <a:solidFill>
                  <a:srgbClr val="455F51"/>
                </a:solidFill>
                <a:latin typeface="Arial"/>
                <a:cs typeface="Arial"/>
              </a:rPr>
              <a:t>is</a:t>
            </a:r>
            <a:r>
              <a:rPr sz="2400" spc="50" dirty="0">
                <a:solidFill>
                  <a:srgbClr val="455F51"/>
                </a:solidFill>
                <a:latin typeface="Arial"/>
                <a:cs typeface="Arial"/>
              </a:rPr>
              <a:t> </a:t>
            </a:r>
            <a:r>
              <a:rPr sz="2400" dirty="0">
                <a:solidFill>
                  <a:srgbClr val="455F51"/>
                </a:solidFill>
                <a:latin typeface="Arial"/>
                <a:cs typeface="Arial"/>
              </a:rPr>
              <a:t>ensured</a:t>
            </a:r>
            <a:r>
              <a:rPr sz="2400" spc="50" dirty="0">
                <a:solidFill>
                  <a:srgbClr val="455F51"/>
                </a:solidFill>
                <a:latin typeface="Arial"/>
                <a:cs typeface="Arial"/>
              </a:rPr>
              <a:t> </a:t>
            </a:r>
            <a:r>
              <a:rPr sz="2400" dirty="0">
                <a:solidFill>
                  <a:srgbClr val="455F51"/>
                </a:solidFill>
                <a:latin typeface="Arial"/>
                <a:cs typeface="Arial"/>
              </a:rPr>
              <a:t>that</a:t>
            </a:r>
            <a:r>
              <a:rPr sz="2400" spc="50" dirty="0">
                <a:solidFill>
                  <a:srgbClr val="455F51"/>
                </a:solidFill>
                <a:latin typeface="Arial"/>
                <a:cs typeface="Arial"/>
              </a:rPr>
              <a:t> </a:t>
            </a:r>
            <a:r>
              <a:rPr sz="2400" dirty="0">
                <a:solidFill>
                  <a:srgbClr val="455F51"/>
                </a:solidFill>
                <a:latin typeface="Arial"/>
                <a:cs typeface="Arial"/>
              </a:rPr>
              <a:t>all</a:t>
            </a:r>
            <a:r>
              <a:rPr sz="2400" spc="45" dirty="0">
                <a:solidFill>
                  <a:srgbClr val="455F51"/>
                </a:solidFill>
                <a:latin typeface="Arial"/>
                <a:cs typeface="Arial"/>
              </a:rPr>
              <a:t> </a:t>
            </a:r>
            <a:r>
              <a:rPr sz="2400" dirty="0">
                <a:solidFill>
                  <a:srgbClr val="455F51"/>
                </a:solidFill>
                <a:latin typeface="Arial"/>
                <a:cs typeface="Arial"/>
              </a:rPr>
              <a:t>the</a:t>
            </a:r>
            <a:r>
              <a:rPr sz="2400" spc="45" dirty="0">
                <a:solidFill>
                  <a:srgbClr val="455F51"/>
                </a:solidFill>
                <a:latin typeface="Arial"/>
                <a:cs typeface="Arial"/>
              </a:rPr>
              <a:t> </a:t>
            </a:r>
            <a:r>
              <a:rPr sz="2400" dirty="0">
                <a:solidFill>
                  <a:srgbClr val="455F51"/>
                </a:solidFill>
                <a:latin typeface="Arial"/>
                <a:cs typeface="Arial"/>
              </a:rPr>
              <a:t>Islamic</a:t>
            </a:r>
            <a:r>
              <a:rPr sz="2400" spc="45" dirty="0">
                <a:solidFill>
                  <a:srgbClr val="455F51"/>
                </a:solidFill>
                <a:latin typeface="Arial"/>
                <a:cs typeface="Arial"/>
              </a:rPr>
              <a:t> </a:t>
            </a:r>
            <a:r>
              <a:rPr sz="2400" dirty="0">
                <a:solidFill>
                  <a:srgbClr val="455F51"/>
                </a:solidFill>
                <a:latin typeface="Arial"/>
                <a:cs typeface="Arial"/>
              </a:rPr>
              <a:t>banking</a:t>
            </a:r>
            <a:r>
              <a:rPr sz="2400" spc="55" dirty="0">
                <a:solidFill>
                  <a:srgbClr val="455F51"/>
                </a:solidFill>
                <a:latin typeface="Arial"/>
                <a:cs typeface="Arial"/>
              </a:rPr>
              <a:t> </a:t>
            </a:r>
            <a:r>
              <a:rPr sz="2400" dirty="0">
                <a:solidFill>
                  <a:srgbClr val="455F51"/>
                </a:solidFill>
                <a:latin typeface="Arial"/>
                <a:cs typeface="Arial"/>
              </a:rPr>
              <a:t>operations</a:t>
            </a:r>
            <a:r>
              <a:rPr sz="2400" spc="55" dirty="0">
                <a:solidFill>
                  <a:srgbClr val="455F51"/>
                </a:solidFill>
                <a:latin typeface="Arial"/>
                <a:cs typeface="Arial"/>
              </a:rPr>
              <a:t> </a:t>
            </a:r>
            <a:r>
              <a:rPr sz="2400" dirty="0">
                <a:solidFill>
                  <a:srgbClr val="455F51"/>
                </a:solidFill>
                <a:latin typeface="Arial"/>
                <a:cs typeface="Arial"/>
              </a:rPr>
              <a:t>are</a:t>
            </a:r>
            <a:r>
              <a:rPr sz="2400" spc="45" dirty="0">
                <a:solidFill>
                  <a:srgbClr val="455F51"/>
                </a:solidFill>
                <a:latin typeface="Arial"/>
                <a:cs typeface="Arial"/>
              </a:rPr>
              <a:t> </a:t>
            </a:r>
            <a:r>
              <a:rPr sz="2400" dirty="0">
                <a:solidFill>
                  <a:srgbClr val="455F51"/>
                </a:solidFill>
                <a:latin typeface="Arial"/>
                <a:cs typeface="Arial"/>
              </a:rPr>
              <a:t>executed</a:t>
            </a:r>
            <a:r>
              <a:rPr sz="2400" spc="50" dirty="0">
                <a:solidFill>
                  <a:srgbClr val="455F51"/>
                </a:solidFill>
                <a:latin typeface="Arial"/>
                <a:cs typeface="Arial"/>
              </a:rPr>
              <a:t> </a:t>
            </a:r>
            <a:r>
              <a:rPr sz="2400" spc="-25" dirty="0">
                <a:solidFill>
                  <a:srgbClr val="455F51"/>
                </a:solidFill>
                <a:latin typeface="Arial"/>
                <a:cs typeface="Arial"/>
              </a:rPr>
              <a:t>as </a:t>
            </a:r>
            <a:r>
              <a:rPr sz="2400" dirty="0">
                <a:solidFill>
                  <a:srgbClr val="455F51"/>
                </a:solidFill>
                <a:latin typeface="Arial"/>
                <a:cs typeface="Arial"/>
              </a:rPr>
              <a:t>per</a:t>
            </a:r>
            <a:r>
              <a:rPr sz="2400" spc="-45" dirty="0">
                <a:solidFill>
                  <a:srgbClr val="455F51"/>
                </a:solidFill>
                <a:latin typeface="Arial"/>
                <a:cs typeface="Arial"/>
              </a:rPr>
              <a:t> </a:t>
            </a:r>
            <a:r>
              <a:rPr sz="2400" dirty="0">
                <a:solidFill>
                  <a:srgbClr val="455F51"/>
                </a:solidFill>
                <a:latin typeface="Arial"/>
                <a:cs typeface="Arial"/>
              </a:rPr>
              <a:t>the</a:t>
            </a:r>
            <a:r>
              <a:rPr sz="2400" spc="-60" dirty="0">
                <a:solidFill>
                  <a:srgbClr val="455F51"/>
                </a:solidFill>
                <a:latin typeface="Arial"/>
                <a:cs typeface="Arial"/>
              </a:rPr>
              <a:t> </a:t>
            </a:r>
            <a:r>
              <a:rPr sz="2400" dirty="0">
                <a:solidFill>
                  <a:srgbClr val="455F51"/>
                </a:solidFill>
                <a:latin typeface="Arial"/>
                <a:cs typeface="Arial"/>
              </a:rPr>
              <a:t>Shariah</a:t>
            </a:r>
            <a:r>
              <a:rPr sz="2400" spc="-25" dirty="0">
                <a:solidFill>
                  <a:srgbClr val="455F51"/>
                </a:solidFill>
                <a:latin typeface="Arial"/>
                <a:cs typeface="Arial"/>
              </a:rPr>
              <a:t> </a:t>
            </a:r>
            <a:r>
              <a:rPr sz="2400" spc="-10" dirty="0">
                <a:solidFill>
                  <a:srgbClr val="455F51"/>
                </a:solidFill>
                <a:latin typeface="Arial"/>
                <a:cs typeface="Arial"/>
              </a:rPr>
              <a:t>principles?</a:t>
            </a:r>
            <a:endParaRPr sz="2400">
              <a:latin typeface="Arial"/>
              <a:cs typeface="Arial"/>
            </a:endParaRPr>
          </a:p>
          <a:p>
            <a:pPr marL="12700">
              <a:lnSpc>
                <a:spcPct val="100000"/>
              </a:lnSpc>
              <a:spcBef>
                <a:spcPts val="1335"/>
              </a:spcBef>
            </a:pPr>
            <a:r>
              <a:rPr sz="2400" dirty="0">
                <a:solidFill>
                  <a:srgbClr val="455F51"/>
                </a:solidFill>
                <a:latin typeface="Arial"/>
                <a:cs typeface="Arial"/>
              </a:rPr>
              <a:t>Certain</a:t>
            </a:r>
            <a:r>
              <a:rPr sz="2400" spc="-60" dirty="0">
                <a:solidFill>
                  <a:srgbClr val="455F51"/>
                </a:solidFill>
                <a:latin typeface="Arial"/>
                <a:cs typeface="Arial"/>
              </a:rPr>
              <a:t> </a:t>
            </a:r>
            <a:r>
              <a:rPr sz="2400" dirty="0">
                <a:solidFill>
                  <a:srgbClr val="455F51"/>
                </a:solidFill>
                <a:latin typeface="Arial"/>
                <a:cs typeface="Arial"/>
              </a:rPr>
              <a:t>&amp;</a:t>
            </a:r>
            <a:r>
              <a:rPr sz="2400" spc="-70" dirty="0">
                <a:solidFill>
                  <a:srgbClr val="455F51"/>
                </a:solidFill>
                <a:latin typeface="Arial"/>
                <a:cs typeface="Arial"/>
              </a:rPr>
              <a:t> </a:t>
            </a:r>
            <a:r>
              <a:rPr sz="2400" dirty="0">
                <a:solidFill>
                  <a:srgbClr val="455F51"/>
                </a:solidFill>
                <a:latin typeface="Arial"/>
                <a:cs typeface="Arial"/>
              </a:rPr>
              <a:t>additional</a:t>
            </a:r>
            <a:r>
              <a:rPr sz="2400" spc="-35" dirty="0">
                <a:solidFill>
                  <a:srgbClr val="455F51"/>
                </a:solidFill>
                <a:latin typeface="Arial"/>
                <a:cs typeface="Arial"/>
              </a:rPr>
              <a:t> </a:t>
            </a:r>
            <a:r>
              <a:rPr sz="2400" dirty="0">
                <a:solidFill>
                  <a:srgbClr val="455F51"/>
                </a:solidFill>
                <a:latin typeface="Arial"/>
                <a:cs typeface="Arial"/>
              </a:rPr>
              <a:t>controls</a:t>
            </a:r>
            <a:r>
              <a:rPr sz="2400" spc="-70" dirty="0">
                <a:solidFill>
                  <a:srgbClr val="455F51"/>
                </a:solidFill>
                <a:latin typeface="Arial"/>
                <a:cs typeface="Arial"/>
              </a:rPr>
              <a:t> </a:t>
            </a:r>
            <a:r>
              <a:rPr sz="2400" dirty="0">
                <a:solidFill>
                  <a:srgbClr val="455F51"/>
                </a:solidFill>
                <a:latin typeface="Arial"/>
                <a:cs typeface="Arial"/>
              </a:rPr>
              <a:t>are</a:t>
            </a:r>
            <a:r>
              <a:rPr sz="2400" spc="-65" dirty="0">
                <a:solidFill>
                  <a:srgbClr val="455F51"/>
                </a:solidFill>
                <a:latin typeface="Arial"/>
                <a:cs typeface="Arial"/>
              </a:rPr>
              <a:t> </a:t>
            </a:r>
            <a:r>
              <a:rPr sz="2400" dirty="0">
                <a:solidFill>
                  <a:srgbClr val="455F51"/>
                </a:solidFill>
                <a:latin typeface="Arial"/>
                <a:cs typeface="Arial"/>
              </a:rPr>
              <a:t>present</a:t>
            </a:r>
            <a:r>
              <a:rPr sz="2400" spc="-70" dirty="0">
                <a:solidFill>
                  <a:srgbClr val="455F51"/>
                </a:solidFill>
                <a:latin typeface="Arial"/>
                <a:cs typeface="Arial"/>
              </a:rPr>
              <a:t> </a:t>
            </a:r>
            <a:r>
              <a:rPr sz="2400" dirty="0">
                <a:solidFill>
                  <a:srgbClr val="455F51"/>
                </a:solidFill>
                <a:latin typeface="Arial"/>
                <a:cs typeface="Arial"/>
              </a:rPr>
              <a:t>in</a:t>
            </a:r>
            <a:r>
              <a:rPr sz="2400" spc="-65" dirty="0">
                <a:solidFill>
                  <a:srgbClr val="455F51"/>
                </a:solidFill>
                <a:latin typeface="Arial"/>
                <a:cs typeface="Arial"/>
              </a:rPr>
              <a:t> </a:t>
            </a:r>
            <a:r>
              <a:rPr sz="2400" dirty="0">
                <a:solidFill>
                  <a:srgbClr val="455F51"/>
                </a:solidFill>
                <a:latin typeface="Arial"/>
                <a:cs typeface="Arial"/>
              </a:rPr>
              <a:t>Islamic</a:t>
            </a:r>
            <a:r>
              <a:rPr sz="2400" spc="-70" dirty="0">
                <a:solidFill>
                  <a:srgbClr val="455F51"/>
                </a:solidFill>
                <a:latin typeface="Arial"/>
                <a:cs typeface="Arial"/>
              </a:rPr>
              <a:t> </a:t>
            </a:r>
            <a:r>
              <a:rPr sz="2400" dirty="0">
                <a:solidFill>
                  <a:srgbClr val="455F51"/>
                </a:solidFill>
                <a:latin typeface="Arial"/>
                <a:cs typeface="Arial"/>
              </a:rPr>
              <a:t>Banks</a:t>
            </a:r>
            <a:r>
              <a:rPr sz="2400" spc="-65" dirty="0">
                <a:solidFill>
                  <a:srgbClr val="455F51"/>
                </a:solidFill>
                <a:latin typeface="Arial"/>
                <a:cs typeface="Arial"/>
              </a:rPr>
              <a:t> </a:t>
            </a:r>
            <a:r>
              <a:rPr sz="2400" dirty="0">
                <a:solidFill>
                  <a:srgbClr val="455F51"/>
                </a:solidFill>
                <a:latin typeface="Arial"/>
                <a:cs typeface="Arial"/>
              </a:rPr>
              <a:t>such</a:t>
            </a:r>
            <a:r>
              <a:rPr sz="2400" spc="-70" dirty="0">
                <a:solidFill>
                  <a:srgbClr val="455F51"/>
                </a:solidFill>
                <a:latin typeface="Arial"/>
                <a:cs typeface="Arial"/>
              </a:rPr>
              <a:t> </a:t>
            </a:r>
            <a:r>
              <a:rPr sz="2400" spc="-25" dirty="0">
                <a:solidFill>
                  <a:srgbClr val="455F51"/>
                </a:solidFill>
                <a:latin typeface="Arial"/>
                <a:cs typeface="Arial"/>
              </a:rPr>
              <a:t>as:</a:t>
            </a:r>
            <a:endParaRPr sz="2400">
              <a:latin typeface="Arial"/>
              <a:cs typeface="Arial"/>
            </a:endParaRPr>
          </a:p>
          <a:p>
            <a:pPr marL="523875" marR="5080" indent="-344170">
              <a:lnSpc>
                <a:spcPts val="2590"/>
              </a:lnSpc>
              <a:spcBef>
                <a:spcPts val="1035"/>
              </a:spcBef>
              <a:buClr>
                <a:srgbClr val="3E9C35"/>
              </a:buClr>
              <a:buAutoNum type="arabicPeriod"/>
              <a:tabLst>
                <a:tab pos="525780" algn="l"/>
                <a:tab pos="1739264" algn="l"/>
                <a:tab pos="2714625" algn="l"/>
                <a:tab pos="3420110" algn="l"/>
                <a:tab pos="4089400" algn="l"/>
                <a:tab pos="4505325" algn="l"/>
                <a:tab pos="4972050" algn="l"/>
                <a:tab pos="6252210" algn="l"/>
                <a:tab pos="6735445" algn="l"/>
                <a:tab pos="8101330" algn="l"/>
                <a:tab pos="9314180" algn="l"/>
              </a:tabLst>
            </a:pPr>
            <a:r>
              <a:rPr sz="2400" spc="-10" dirty="0">
                <a:solidFill>
                  <a:srgbClr val="455F51"/>
                </a:solidFill>
                <a:latin typeface="Arial"/>
                <a:cs typeface="Arial"/>
              </a:rPr>
              <a:t>Shariah</a:t>
            </a:r>
            <a:r>
              <a:rPr sz="2400" dirty="0">
                <a:solidFill>
                  <a:srgbClr val="455F51"/>
                </a:solidFill>
                <a:latin typeface="Arial"/>
                <a:cs typeface="Arial"/>
              </a:rPr>
              <a:t>	</a:t>
            </a:r>
            <a:r>
              <a:rPr sz="2400" spc="-20" dirty="0">
                <a:solidFill>
                  <a:srgbClr val="455F51"/>
                </a:solidFill>
                <a:latin typeface="Arial"/>
                <a:cs typeface="Arial"/>
              </a:rPr>
              <a:t>Board</a:t>
            </a:r>
            <a:r>
              <a:rPr sz="2400" dirty="0">
                <a:solidFill>
                  <a:srgbClr val="455F51"/>
                </a:solidFill>
                <a:latin typeface="Arial"/>
                <a:cs typeface="Arial"/>
              </a:rPr>
              <a:t>	</a:t>
            </a:r>
            <a:r>
              <a:rPr sz="2400" spc="-20" dirty="0">
                <a:solidFill>
                  <a:srgbClr val="455F51"/>
                </a:solidFill>
                <a:latin typeface="Arial"/>
                <a:cs typeface="Arial"/>
              </a:rPr>
              <a:t>with</a:t>
            </a:r>
            <a:r>
              <a:rPr sz="2400" dirty="0">
                <a:solidFill>
                  <a:srgbClr val="455F51"/>
                </a:solidFill>
                <a:latin typeface="Arial"/>
                <a:cs typeface="Arial"/>
              </a:rPr>
              <a:t>	</a:t>
            </a:r>
            <a:r>
              <a:rPr sz="2400" spc="-25" dirty="0">
                <a:solidFill>
                  <a:srgbClr val="455F51"/>
                </a:solidFill>
                <a:latin typeface="Arial"/>
                <a:cs typeface="Arial"/>
              </a:rPr>
              <a:t>one</a:t>
            </a:r>
            <a:r>
              <a:rPr sz="2400" dirty="0">
                <a:solidFill>
                  <a:srgbClr val="455F51"/>
                </a:solidFill>
                <a:latin typeface="Arial"/>
                <a:cs typeface="Arial"/>
              </a:rPr>
              <a:t>	</a:t>
            </a:r>
            <a:r>
              <a:rPr sz="2400" spc="-25" dirty="0">
                <a:solidFill>
                  <a:srgbClr val="455F51"/>
                </a:solidFill>
                <a:latin typeface="Arial"/>
                <a:cs typeface="Arial"/>
              </a:rPr>
              <a:t>of</a:t>
            </a:r>
            <a:r>
              <a:rPr sz="2400" dirty="0">
                <a:solidFill>
                  <a:srgbClr val="455F51"/>
                </a:solidFill>
                <a:latin typeface="Arial"/>
                <a:cs typeface="Arial"/>
              </a:rPr>
              <a:t>	</a:t>
            </a:r>
            <a:r>
              <a:rPr sz="2400" spc="-25" dirty="0">
                <a:solidFill>
                  <a:srgbClr val="455F51"/>
                </a:solidFill>
                <a:latin typeface="Arial"/>
                <a:cs typeface="Arial"/>
              </a:rPr>
              <a:t>its</a:t>
            </a:r>
            <a:r>
              <a:rPr sz="2400" dirty="0">
                <a:solidFill>
                  <a:srgbClr val="455F51"/>
                </a:solidFill>
                <a:latin typeface="Arial"/>
                <a:cs typeface="Arial"/>
              </a:rPr>
              <a:t>	</a:t>
            </a:r>
            <a:r>
              <a:rPr sz="2400" spc="-10" dirty="0">
                <a:solidFill>
                  <a:srgbClr val="455F51"/>
                </a:solidFill>
                <a:latin typeface="Arial"/>
                <a:cs typeface="Arial"/>
              </a:rPr>
              <a:t>member</a:t>
            </a:r>
            <a:r>
              <a:rPr sz="2400" dirty="0">
                <a:solidFill>
                  <a:srgbClr val="455F51"/>
                </a:solidFill>
                <a:latin typeface="Arial"/>
                <a:cs typeface="Arial"/>
              </a:rPr>
              <a:t>	</a:t>
            </a:r>
            <a:r>
              <a:rPr sz="2400" spc="-25" dirty="0">
                <a:solidFill>
                  <a:srgbClr val="455F51"/>
                </a:solidFill>
                <a:latin typeface="Arial"/>
                <a:cs typeface="Arial"/>
              </a:rPr>
              <a:t>as</a:t>
            </a:r>
            <a:r>
              <a:rPr sz="2400" dirty="0">
                <a:solidFill>
                  <a:srgbClr val="455F51"/>
                </a:solidFill>
                <a:latin typeface="Arial"/>
                <a:cs typeface="Arial"/>
              </a:rPr>
              <a:t>	</a:t>
            </a:r>
            <a:r>
              <a:rPr sz="2400" spc="-10" dirty="0">
                <a:solidFill>
                  <a:srgbClr val="455F51"/>
                </a:solidFill>
                <a:latin typeface="Arial"/>
                <a:cs typeface="Arial"/>
              </a:rPr>
              <a:t>Resident</a:t>
            </a:r>
            <a:r>
              <a:rPr sz="2400" dirty="0">
                <a:solidFill>
                  <a:srgbClr val="455F51"/>
                </a:solidFill>
                <a:latin typeface="Arial"/>
                <a:cs typeface="Arial"/>
              </a:rPr>
              <a:t>	</a:t>
            </a:r>
            <a:r>
              <a:rPr sz="2400" spc="-10" dirty="0">
                <a:solidFill>
                  <a:srgbClr val="455F51"/>
                </a:solidFill>
                <a:latin typeface="Arial"/>
                <a:cs typeface="Arial"/>
              </a:rPr>
              <a:t>Shariah</a:t>
            </a:r>
            <a:r>
              <a:rPr sz="2400" dirty="0">
                <a:solidFill>
                  <a:srgbClr val="455F51"/>
                </a:solidFill>
                <a:latin typeface="Arial"/>
                <a:cs typeface="Arial"/>
              </a:rPr>
              <a:t>	</a:t>
            </a:r>
            <a:r>
              <a:rPr sz="2400" spc="-20" dirty="0">
                <a:solidFill>
                  <a:srgbClr val="455F51"/>
                </a:solidFill>
                <a:latin typeface="Arial"/>
                <a:cs typeface="Arial"/>
              </a:rPr>
              <a:t>Board 	</a:t>
            </a:r>
            <a:r>
              <a:rPr sz="2400" spc="-10" dirty="0">
                <a:solidFill>
                  <a:srgbClr val="455F51"/>
                </a:solidFill>
                <a:latin typeface="Arial"/>
                <a:cs typeface="Arial"/>
              </a:rPr>
              <a:t>Member</a:t>
            </a:r>
            <a:endParaRPr sz="2400">
              <a:latin typeface="Arial"/>
              <a:cs typeface="Arial"/>
            </a:endParaRPr>
          </a:p>
          <a:p>
            <a:pPr marL="523875" indent="-344170">
              <a:lnSpc>
                <a:spcPct val="100000"/>
              </a:lnSpc>
              <a:spcBef>
                <a:spcPts val="675"/>
              </a:spcBef>
              <a:buClr>
                <a:srgbClr val="3E9C35"/>
              </a:buClr>
              <a:buAutoNum type="arabicPeriod"/>
              <a:tabLst>
                <a:tab pos="523875" algn="l"/>
              </a:tabLst>
            </a:pPr>
            <a:r>
              <a:rPr sz="2400" dirty="0">
                <a:solidFill>
                  <a:srgbClr val="455F51"/>
                </a:solidFill>
                <a:latin typeface="Arial"/>
                <a:cs typeface="Arial"/>
              </a:rPr>
              <a:t>Shariah</a:t>
            </a:r>
            <a:r>
              <a:rPr sz="2400" spc="-130" dirty="0">
                <a:solidFill>
                  <a:srgbClr val="455F51"/>
                </a:solidFill>
                <a:latin typeface="Arial"/>
                <a:cs typeface="Arial"/>
              </a:rPr>
              <a:t> </a:t>
            </a:r>
            <a:r>
              <a:rPr sz="2400" dirty="0">
                <a:solidFill>
                  <a:srgbClr val="455F51"/>
                </a:solidFill>
                <a:latin typeface="Arial"/>
                <a:cs typeface="Arial"/>
              </a:rPr>
              <a:t>Compliance</a:t>
            </a:r>
            <a:r>
              <a:rPr sz="2400" spc="-110" dirty="0">
                <a:solidFill>
                  <a:srgbClr val="455F51"/>
                </a:solidFill>
                <a:latin typeface="Arial"/>
                <a:cs typeface="Arial"/>
              </a:rPr>
              <a:t> </a:t>
            </a:r>
            <a:r>
              <a:rPr sz="2400" spc="-10" dirty="0">
                <a:solidFill>
                  <a:srgbClr val="455F51"/>
                </a:solidFill>
                <a:latin typeface="Arial"/>
                <a:cs typeface="Arial"/>
              </a:rPr>
              <a:t>Department</a:t>
            </a:r>
            <a:endParaRPr sz="2400">
              <a:latin typeface="Arial"/>
              <a:cs typeface="Arial"/>
            </a:endParaRPr>
          </a:p>
          <a:p>
            <a:pPr marL="523875" indent="-344170">
              <a:lnSpc>
                <a:spcPct val="100000"/>
              </a:lnSpc>
              <a:spcBef>
                <a:spcPts val="720"/>
              </a:spcBef>
              <a:buClr>
                <a:srgbClr val="3E9C35"/>
              </a:buClr>
              <a:buAutoNum type="arabicPeriod"/>
              <a:tabLst>
                <a:tab pos="523875" algn="l"/>
              </a:tabLst>
            </a:pPr>
            <a:r>
              <a:rPr sz="2400" dirty="0">
                <a:solidFill>
                  <a:srgbClr val="455F51"/>
                </a:solidFill>
                <a:latin typeface="Arial"/>
                <a:cs typeface="Arial"/>
              </a:rPr>
              <a:t>Internal</a:t>
            </a:r>
            <a:r>
              <a:rPr sz="2400" spc="-35" dirty="0">
                <a:solidFill>
                  <a:srgbClr val="455F51"/>
                </a:solidFill>
                <a:latin typeface="Arial"/>
                <a:cs typeface="Arial"/>
              </a:rPr>
              <a:t> </a:t>
            </a:r>
            <a:r>
              <a:rPr sz="2400" spc="-20" dirty="0">
                <a:solidFill>
                  <a:srgbClr val="455F51"/>
                </a:solidFill>
                <a:latin typeface="Arial"/>
                <a:cs typeface="Arial"/>
              </a:rPr>
              <a:t>Shariah</a:t>
            </a:r>
            <a:r>
              <a:rPr sz="2400" spc="-130" dirty="0">
                <a:solidFill>
                  <a:srgbClr val="455F51"/>
                </a:solidFill>
                <a:latin typeface="Arial"/>
                <a:cs typeface="Arial"/>
              </a:rPr>
              <a:t> </a:t>
            </a:r>
            <a:r>
              <a:rPr sz="2400" spc="-20" dirty="0">
                <a:solidFill>
                  <a:srgbClr val="455F51"/>
                </a:solidFill>
                <a:latin typeface="Arial"/>
                <a:cs typeface="Arial"/>
              </a:rPr>
              <a:t>Audit</a:t>
            </a:r>
            <a:endParaRPr sz="2400">
              <a:latin typeface="Arial"/>
              <a:cs typeface="Arial"/>
            </a:endParaRPr>
          </a:p>
          <a:p>
            <a:pPr marL="523875" indent="-344170">
              <a:lnSpc>
                <a:spcPct val="100000"/>
              </a:lnSpc>
              <a:spcBef>
                <a:spcPts val="705"/>
              </a:spcBef>
              <a:buClr>
                <a:srgbClr val="3E9C35"/>
              </a:buClr>
              <a:buAutoNum type="arabicPeriod"/>
              <a:tabLst>
                <a:tab pos="523875" algn="l"/>
              </a:tabLst>
            </a:pPr>
            <a:r>
              <a:rPr sz="2400" dirty="0">
                <a:solidFill>
                  <a:srgbClr val="455F51"/>
                </a:solidFill>
                <a:latin typeface="Arial"/>
                <a:cs typeface="Arial"/>
              </a:rPr>
              <a:t>External</a:t>
            </a:r>
            <a:r>
              <a:rPr sz="2400" spc="-75" dirty="0">
                <a:solidFill>
                  <a:srgbClr val="455F51"/>
                </a:solidFill>
                <a:latin typeface="Arial"/>
                <a:cs typeface="Arial"/>
              </a:rPr>
              <a:t> </a:t>
            </a:r>
            <a:r>
              <a:rPr sz="2400" dirty="0">
                <a:solidFill>
                  <a:srgbClr val="455F51"/>
                </a:solidFill>
                <a:latin typeface="Arial"/>
                <a:cs typeface="Arial"/>
              </a:rPr>
              <a:t>Shariah</a:t>
            </a:r>
            <a:r>
              <a:rPr sz="2400" spc="-75" dirty="0">
                <a:solidFill>
                  <a:srgbClr val="455F51"/>
                </a:solidFill>
                <a:latin typeface="Arial"/>
                <a:cs typeface="Arial"/>
              </a:rPr>
              <a:t> </a:t>
            </a:r>
            <a:r>
              <a:rPr sz="2400" spc="-20" dirty="0">
                <a:solidFill>
                  <a:srgbClr val="455F51"/>
                </a:solidFill>
                <a:latin typeface="Arial"/>
                <a:cs typeface="Arial"/>
              </a:rPr>
              <a:t>audit</a:t>
            </a:r>
            <a:endParaRPr sz="2400">
              <a:latin typeface="Arial"/>
              <a:cs typeface="Arial"/>
            </a:endParaRPr>
          </a:p>
          <a:p>
            <a:pPr marL="523875" indent="-344170">
              <a:lnSpc>
                <a:spcPct val="100000"/>
              </a:lnSpc>
              <a:spcBef>
                <a:spcPts val="710"/>
              </a:spcBef>
              <a:buClr>
                <a:srgbClr val="3E9C35"/>
              </a:buClr>
              <a:buAutoNum type="arabicPeriod"/>
              <a:tabLst>
                <a:tab pos="523875" algn="l"/>
              </a:tabLst>
            </a:pPr>
            <a:r>
              <a:rPr sz="2400" dirty="0">
                <a:solidFill>
                  <a:srgbClr val="455F51"/>
                </a:solidFill>
                <a:latin typeface="Arial"/>
                <a:cs typeface="Arial"/>
              </a:rPr>
              <a:t>Inspections</a:t>
            </a:r>
            <a:r>
              <a:rPr sz="2400" spc="-75" dirty="0">
                <a:solidFill>
                  <a:srgbClr val="455F51"/>
                </a:solidFill>
                <a:latin typeface="Arial"/>
                <a:cs typeface="Arial"/>
              </a:rPr>
              <a:t> </a:t>
            </a:r>
            <a:r>
              <a:rPr sz="2400" dirty="0">
                <a:solidFill>
                  <a:srgbClr val="455F51"/>
                </a:solidFill>
                <a:latin typeface="Arial"/>
                <a:cs typeface="Arial"/>
              </a:rPr>
              <a:t>of</a:t>
            </a:r>
            <a:r>
              <a:rPr sz="2400" spc="-65" dirty="0">
                <a:solidFill>
                  <a:srgbClr val="455F51"/>
                </a:solidFill>
                <a:latin typeface="Arial"/>
                <a:cs typeface="Arial"/>
              </a:rPr>
              <a:t> </a:t>
            </a:r>
            <a:r>
              <a:rPr sz="2400" dirty="0">
                <a:solidFill>
                  <a:srgbClr val="455F51"/>
                </a:solidFill>
                <a:latin typeface="Arial"/>
                <a:cs typeface="Arial"/>
              </a:rPr>
              <a:t>Islamic</a:t>
            </a:r>
            <a:r>
              <a:rPr sz="2400" spc="-65" dirty="0">
                <a:solidFill>
                  <a:srgbClr val="455F51"/>
                </a:solidFill>
                <a:latin typeface="Arial"/>
                <a:cs typeface="Arial"/>
              </a:rPr>
              <a:t> </a:t>
            </a:r>
            <a:r>
              <a:rPr sz="2400" dirty="0">
                <a:solidFill>
                  <a:srgbClr val="455F51"/>
                </a:solidFill>
                <a:latin typeface="Arial"/>
                <a:cs typeface="Arial"/>
              </a:rPr>
              <a:t>Banking</a:t>
            </a:r>
            <a:r>
              <a:rPr sz="2400" spc="-40" dirty="0">
                <a:solidFill>
                  <a:srgbClr val="455F51"/>
                </a:solidFill>
                <a:latin typeface="Arial"/>
                <a:cs typeface="Arial"/>
              </a:rPr>
              <a:t> </a:t>
            </a:r>
            <a:r>
              <a:rPr sz="2400" dirty="0">
                <a:solidFill>
                  <a:srgbClr val="455F51"/>
                </a:solidFill>
                <a:latin typeface="Arial"/>
                <a:cs typeface="Arial"/>
              </a:rPr>
              <a:t>Department,</a:t>
            </a:r>
            <a:r>
              <a:rPr sz="2400" spc="-70" dirty="0">
                <a:solidFill>
                  <a:srgbClr val="455F51"/>
                </a:solidFill>
                <a:latin typeface="Arial"/>
                <a:cs typeface="Arial"/>
              </a:rPr>
              <a:t> </a:t>
            </a:r>
            <a:r>
              <a:rPr sz="2400" dirty="0">
                <a:solidFill>
                  <a:srgbClr val="455F51"/>
                </a:solidFill>
                <a:latin typeface="Arial"/>
                <a:cs typeface="Arial"/>
              </a:rPr>
              <a:t>State</a:t>
            </a:r>
            <a:r>
              <a:rPr sz="2400" spc="-75" dirty="0">
                <a:solidFill>
                  <a:srgbClr val="455F51"/>
                </a:solidFill>
                <a:latin typeface="Arial"/>
                <a:cs typeface="Arial"/>
              </a:rPr>
              <a:t> </a:t>
            </a:r>
            <a:r>
              <a:rPr sz="2400" dirty="0">
                <a:solidFill>
                  <a:srgbClr val="455F51"/>
                </a:solidFill>
                <a:latin typeface="Arial"/>
                <a:cs typeface="Arial"/>
              </a:rPr>
              <a:t>Bank</a:t>
            </a:r>
            <a:r>
              <a:rPr sz="2400" spc="-65" dirty="0">
                <a:solidFill>
                  <a:srgbClr val="455F51"/>
                </a:solidFill>
                <a:latin typeface="Arial"/>
                <a:cs typeface="Arial"/>
              </a:rPr>
              <a:t> </a:t>
            </a:r>
            <a:r>
              <a:rPr sz="2400" dirty="0">
                <a:solidFill>
                  <a:srgbClr val="455F51"/>
                </a:solidFill>
                <a:latin typeface="Arial"/>
                <a:cs typeface="Arial"/>
              </a:rPr>
              <a:t>of</a:t>
            </a:r>
            <a:r>
              <a:rPr sz="2400" spc="-65" dirty="0">
                <a:solidFill>
                  <a:srgbClr val="455F51"/>
                </a:solidFill>
                <a:latin typeface="Arial"/>
                <a:cs typeface="Arial"/>
              </a:rPr>
              <a:t> </a:t>
            </a:r>
            <a:r>
              <a:rPr sz="2400" spc="-10" dirty="0">
                <a:solidFill>
                  <a:srgbClr val="455F51"/>
                </a:solidFill>
                <a:latin typeface="Arial"/>
                <a:cs typeface="Arial"/>
              </a:rPr>
              <a:t>Pakistan</a:t>
            </a:r>
            <a:endParaRPr sz="2400">
              <a:latin typeface="Arial"/>
              <a:cs typeface="Arial"/>
            </a:endParaRPr>
          </a:p>
        </p:txBody>
      </p:sp>
      <p:grpSp>
        <p:nvGrpSpPr>
          <p:cNvPr id="4" name="object 4"/>
          <p:cNvGrpSpPr/>
          <p:nvPr/>
        </p:nvGrpSpPr>
        <p:grpSpPr>
          <a:xfrm>
            <a:off x="-253" y="6632192"/>
            <a:ext cx="12198985" cy="226060"/>
            <a:chOff x="-253" y="6632192"/>
            <a:chExt cx="12198985" cy="226060"/>
          </a:xfrm>
        </p:grpSpPr>
        <p:sp>
          <p:nvSpPr>
            <p:cNvPr id="5" name="object 5"/>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6" name="object 6"/>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7" name="object 7"/>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8" name="object 8"/>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grpSp>
        <p:nvGrpSpPr>
          <p:cNvPr id="9" name="object 9"/>
          <p:cNvGrpSpPr/>
          <p:nvPr/>
        </p:nvGrpSpPr>
        <p:grpSpPr>
          <a:xfrm>
            <a:off x="-6350" y="-6350"/>
            <a:ext cx="12200255" cy="1383030"/>
            <a:chOff x="-6350" y="-6350"/>
            <a:chExt cx="12200255" cy="1383030"/>
          </a:xfrm>
        </p:grpSpPr>
        <p:pic>
          <p:nvPicPr>
            <p:cNvPr id="10" name="object 10"/>
            <p:cNvPicPr/>
            <p:nvPr/>
          </p:nvPicPr>
          <p:blipFill>
            <a:blip r:embed="rId2" cstate="print"/>
            <a:stretch>
              <a:fillRect/>
            </a:stretch>
          </p:blipFill>
          <p:spPr>
            <a:xfrm>
              <a:off x="11050523" y="475487"/>
              <a:ext cx="1141476" cy="900684"/>
            </a:xfrm>
            <a:prstGeom prst="rect">
              <a:avLst/>
            </a:prstGeom>
          </p:spPr>
        </p:pic>
        <p:sp>
          <p:nvSpPr>
            <p:cNvPr id="11" name="object 11"/>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2" name="object 12"/>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3" name="object 13"/>
          <p:cNvSpPr txBox="1">
            <a:spLocks noGrp="1"/>
          </p:cNvSpPr>
          <p:nvPr>
            <p:ph type="title"/>
          </p:nvPr>
        </p:nvSpPr>
        <p:spPr>
          <a:xfrm>
            <a:off x="337058" y="340232"/>
            <a:ext cx="10151821" cy="1024460"/>
          </a:xfrm>
          <a:prstGeom prst="rect">
            <a:avLst/>
          </a:prstGeom>
        </p:spPr>
        <p:txBody>
          <a:bodyPr vert="horz" wrap="square" lIns="0" tIns="404952" rIns="0" bIns="0" rtlCol="0">
            <a:spAutoFit/>
          </a:bodyPr>
          <a:lstStyle/>
          <a:p>
            <a:pPr marL="708025">
              <a:lnSpc>
                <a:spcPct val="100000"/>
              </a:lnSpc>
              <a:spcBef>
                <a:spcPts val="95"/>
              </a:spcBef>
              <a:tabLst>
                <a:tab pos="10138410" algn="l"/>
              </a:tabLst>
            </a:pPr>
            <a:r>
              <a:rPr sz="3600" u="none" dirty="0"/>
              <a:t>C</a:t>
            </a:r>
            <a:r>
              <a:rPr sz="3600" dirty="0"/>
              <a:t>ontrols</a:t>
            </a:r>
            <a:r>
              <a:rPr sz="3600" spc="-110" dirty="0"/>
              <a:t> </a:t>
            </a:r>
            <a:r>
              <a:rPr sz="3600" dirty="0"/>
              <a:t>in</a:t>
            </a:r>
            <a:r>
              <a:rPr sz="3600" spc="-114" dirty="0"/>
              <a:t> </a:t>
            </a:r>
            <a:r>
              <a:rPr sz="3600"/>
              <a:t>Islamic</a:t>
            </a:r>
            <a:r>
              <a:rPr sz="3600" spc="-125"/>
              <a:t> </a:t>
            </a:r>
            <a:r>
              <a:rPr sz="3600" spc="-10" smtClean="0"/>
              <a:t>Banking</a:t>
            </a:r>
            <a:r>
              <a:rPr lang="en-US" sz="3600" spc="-10" dirty="0" smtClean="0"/>
              <a:t> Institutions</a:t>
            </a:r>
            <a:r>
              <a:rPr dirty="0"/>
              <a:t>	</a:t>
            </a: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05171" y="3466592"/>
            <a:ext cx="1816100" cy="848360"/>
          </a:xfrm>
          <a:prstGeom prst="rect">
            <a:avLst/>
          </a:prstGeom>
        </p:spPr>
        <p:txBody>
          <a:bodyPr vert="horz" wrap="square" lIns="0" tIns="12700" rIns="0" bIns="0" rtlCol="0">
            <a:spAutoFit/>
          </a:bodyPr>
          <a:lstStyle/>
          <a:p>
            <a:pPr marL="12700">
              <a:lnSpc>
                <a:spcPct val="100000"/>
              </a:lnSpc>
              <a:spcBef>
                <a:spcPts val="100"/>
              </a:spcBef>
            </a:pPr>
            <a:r>
              <a:rPr sz="5400" dirty="0">
                <a:solidFill>
                  <a:srgbClr val="455F51"/>
                </a:solidFill>
                <a:latin typeface="Arial"/>
                <a:cs typeface="Arial"/>
              </a:rPr>
              <a:t>Q &amp;</a:t>
            </a:r>
            <a:r>
              <a:rPr sz="5400" spc="-310" dirty="0">
                <a:solidFill>
                  <a:srgbClr val="455F51"/>
                </a:solidFill>
                <a:latin typeface="Arial"/>
                <a:cs typeface="Arial"/>
              </a:rPr>
              <a:t> </a:t>
            </a:r>
            <a:r>
              <a:rPr sz="5400" spc="-50" dirty="0">
                <a:solidFill>
                  <a:srgbClr val="455F51"/>
                </a:solidFill>
                <a:latin typeface="Arial"/>
                <a:cs typeface="Arial"/>
              </a:rPr>
              <a:t>A</a:t>
            </a:r>
            <a:endParaRPr sz="5400">
              <a:latin typeface="Arial"/>
              <a:cs typeface="Arial"/>
            </a:endParaRPr>
          </a:p>
        </p:txBody>
      </p:sp>
      <p:grpSp>
        <p:nvGrpSpPr>
          <p:cNvPr id="3" name="object 3"/>
          <p:cNvGrpSpPr/>
          <p:nvPr/>
        </p:nvGrpSpPr>
        <p:grpSpPr>
          <a:xfrm>
            <a:off x="-253" y="6632192"/>
            <a:ext cx="12198985" cy="226060"/>
            <a:chOff x="-253" y="6632192"/>
            <a:chExt cx="12198985" cy="226060"/>
          </a:xfrm>
        </p:grpSpPr>
        <p:sp>
          <p:nvSpPr>
            <p:cNvPr id="4" name="object 4"/>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5" name="object 5"/>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6" name="object 6"/>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7" name="object 7"/>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grpSp>
        <p:nvGrpSpPr>
          <p:cNvPr id="8" name="object 8"/>
          <p:cNvGrpSpPr/>
          <p:nvPr/>
        </p:nvGrpSpPr>
        <p:grpSpPr>
          <a:xfrm>
            <a:off x="-6350" y="-6350"/>
            <a:ext cx="12200255" cy="555625"/>
            <a:chOff x="-6350" y="-6350"/>
            <a:chExt cx="12200255" cy="555625"/>
          </a:xfrm>
        </p:grpSpPr>
        <p:sp>
          <p:nvSpPr>
            <p:cNvPr id="9" name="object 9"/>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0" name="object 10"/>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0"/>
              <a:ext cx="12191999" cy="6857996"/>
            </a:xfrm>
            <a:prstGeom prst="rect">
              <a:avLst/>
            </a:prstGeom>
          </p:spPr>
        </p:pic>
        <p:sp>
          <p:nvSpPr>
            <p:cNvPr id="4" name="object 4"/>
            <p:cNvSpPr/>
            <p:nvPr/>
          </p:nvSpPr>
          <p:spPr>
            <a:xfrm>
              <a:off x="3201923" y="6313932"/>
              <a:ext cx="7332345" cy="97790"/>
            </a:xfrm>
            <a:custGeom>
              <a:avLst/>
              <a:gdLst/>
              <a:ahLst/>
              <a:cxnLst/>
              <a:rect l="l" t="t" r="r" b="b"/>
              <a:pathLst>
                <a:path w="7332345" h="97789">
                  <a:moveTo>
                    <a:pt x="7331964" y="0"/>
                  </a:moveTo>
                  <a:lnTo>
                    <a:pt x="0" y="0"/>
                  </a:lnTo>
                  <a:lnTo>
                    <a:pt x="0" y="97535"/>
                  </a:lnTo>
                  <a:lnTo>
                    <a:pt x="7331964" y="97535"/>
                  </a:lnTo>
                  <a:lnTo>
                    <a:pt x="7331964" y="0"/>
                  </a:lnTo>
                  <a:close/>
                </a:path>
              </a:pathLst>
            </a:custGeom>
            <a:solidFill>
              <a:srgbClr val="FFFFFF"/>
            </a:solidFill>
          </p:spPr>
          <p:txBody>
            <a:bodyPr wrap="square" lIns="0" tIns="0" rIns="0" bIns="0" rtlCol="0"/>
            <a:lstStyle/>
            <a:p>
              <a:endParaRPr/>
            </a:p>
          </p:txBody>
        </p:sp>
        <p:sp>
          <p:nvSpPr>
            <p:cNvPr id="5" name="object 5"/>
            <p:cNvSpPr/>
            <p:nvPr/>
          </p:nvSpPr>
          <p:spPr>
            <a:xfrm>
              <a:off x="3201923" y="6313932"/>
              <a:ext cx="7332345" cy="97790"/>
            </a:xfrm>
            <a:custGeom>
              <a:avLst/>
              <a:gdLst/>
              <a:ahLst/>
              <a:cxnLst/>
              <a:rect l="l" t="t" r="r" b="b"/>
              <a:pathLst>
                <a:path w="7332345" h="97789">
                  <a:moveTo>
                    <a:pt x="0" y="97535"/>
                  </a:moveTo>
                  <a:lnTo>
                    <a:pt x="7331964" y="97535"/>
                  </a:lnTo>
                  <a:lnTo>
                    <a:pt x="7331964" y="0"/>
                  </a:lnTo>
                  <a:lnTo>
                    <a:pt x="0" y="0"/>
                  </a:lnTo>
                  <a:lnTo>
                    <a:pt x="0" y="97535"/>
                  </a:lnTo>
                  <a:close/>
                </a:path>
              </a:pathLst>
            </a:custGeom>
            <a:ln w="12700">
              <a:solidFill>
                <a:srgbClr val="FFFFFF"/>
              </a:solidFill>
            </a:ln>
          </p:spPr>
          <p:txBody>
            <a:bodyPr wrap="square" lIns="0" tIns="0" rIns="0" bIns="0" rtlCol="0"/>
            <a:lstStyle/>
            <a:p>
              <a:endParaRPr/>
            </a:p>
          </p:txBody>
        </p:sp>
        <p:sp>
          <p:nvSpPr>
            <p:cNvPr id="6" name="object 6"/>
            <p:cNvSpPr/>
            <p:nvPr/>
          </p:nvSpPr>
          <p:spPr>
            <a:xfrm>
              <a:off x="1645920" y="6313932"/>
              <a:ext cx="576580" cy="97790"/>
            </a:xfrm>
            <a:custGeom>
              <a:avLst/>
              <a:gdLst/>
              <a:ahLst/>
              <a:cxnLst/>
              <a:rect l="l" t="t" r="r" b="b"/>
              <a:pathLst>
                <a:path w="576580" h="97789">
                  <a:moveTo>
                    <a:pt x="576071" y="0"/>
                  </a:moveTo>
                  <a:lnTo>
                    <a:pt x="0" y="0"/>
                  </a:lnTo>
                  <a:lnTo>
                    <a:pt x="0" y="97535"/>
                  </a:lnTo>
                  <a:lnTo>
                    <a:pt x="576071" y="97535"/>
                  </a:lnTo>
                  <a:lnTo>
                    <a:pt x="576071" y="0"/>
                  </a:lnTo>
                  <a:close/>
                </a:path>
              </a:pathLst>
            </a:custGeom>
            <a:solidFill>
              <a:srgbClr val="FFFFFF"/>
            </a:solidFill>
          </p:spPr>
          <p:txBody>
            <a:bodyPr wrap="square" lIns="0" tIns="0" rIns="0" bIns="0" rtlCol="0"/>
            <a:lstStyle/>
            <a:p>
              <a:endParaRPr/>
            </a:p>
          </p:txBody>
        </p:sp>
        <p:sp>
          <p:nvSpPr>
            <p:cNvPr id="7" name="object 7"/>
            <p:cNvSpPr/>
            <p:nvPr/>
          </p:nvSpPr>
          <p:spPr>
            <a:xfrm>
              <a:off x="1645920" y="6313932"/>
              <a:ext cx="576580" cy="97790"/>
            </a:xfrm>
            <a:custGeom>
              <a:avLst/>
              <a:gdLst/>
              <a:ahLst/>
              <a:cxnLst/>
              <a:rect l="l" t="t" r="r" b="b"/>
              <a:pathLst>
                <a:path w="576580" h="97789">
                  <a:moveTo>
                    <a:pt x="0" y="97535"/>
                  </a:moveTo>
                  <a:lnTo>
                    <a:pt x="576071" y="97535"/>
                  </a:lnTo>
                  <a:lnTo>
                    <a:pt x="576071" y="0"/>
                  </a:lnTo>
                  <a:lnTo>
                    <a:pt x="0" y="0"/>
                  </a:lnTo>
                  <a:lnTo>
                    <a:pt x="0" y="97535"/>
                  </a:lnTo>
                  <a:close/>
                </a:path>
              </a:pathLst>
            </a:custGeom>
            <a:ln w="12700">
              <a:solidFill>
                <a:srgbClr val="FFFFFF"/>
              </a:solidFill>
            </a:ln>
          </p:spPr>
          <p:txBody>
            <a:bodyPr wrap="square" lIns="0" tIns="0" rIns="0" bIns="0" rtlCol="0"/>
            <a:lstStyle/>
            <a:p>
              <a:endParaRPr/>
            </a:p>
          </p:txBody>
        </p:sp>
      </p:grpSp>
      <p:sp>
        <p:nvSpPr>
          <p:cNvPr id="8" name="object 8"/>
          <p:cNvSpPr txBox="1">
            <a:spLocks noGrp="1"/>
          </p:cNvSpPr>
          <p:nvPr>
            <p:ph type="title"/>
          </p:nvPr>
        </p:nvSpPr>
        <p:spPr>
          <a:prstGeom prst="rect">
            <a:avLst/>
          </a:prstGeom>
        </p:spPr>
        <p:txBody>
          <a:bodyPr vert="horz" wrap="square" lIns="0" tIns="61849" rIns="0" bIns="0" rtlCol="0">
            <a:spAutoFit/>
          </a:bodyPr>
          <a:lstStyle/>
          <a:p>
            <a:pPr marL="3361054">
              <a:lnSpc>
                <a:spcPct val="100000"/>
              </a:lnSpc>
              <a:spcBef>
                <a:spcPts val="114"/>
              </a:spcBef>
            </a:pPr>
            <a:r>
              <a:rPr sz="4400" u="none" dirty="0">
                <a:solidFill>
                  <a:srgbClr val="FFFFFF"/>
                </a:solidFill>
              </a:rPr>
              <a:t>Speaker’s</a:t>
            </a:r>
            <a:r>
              <a:rPr sz="4400" u="none" spc="-25" dirty="0">
                <a:solidFill>
                  <a:srgbClr val="FFFFFF"/>
                </a:solidFill>
              </a:rPr>
              <a:t> </a:t>
            </a:r>
            <a:r>
              <a:rPr sz="4400" u="none" spc="-10" dirty="0">
                <a:solidFill>
                  <a:srgbClr val="FFFFFF"/>
                </a:solidFill>
              </a:rPr>
              <a:t>Profile</a:t>
            </a:r>
            <a:endParaRPr sz="4400"/>
          </a:p>
        </p:txBody>
      </p:sp>
      <p:sp>
        <p:nvSpPr>
          <p:cNvPr id="10" name="object 10"/>
          <p:cNvSpPr txBox="1"/>
          <p:nvPr/>
        </p:nvSpPr>
        <p:spPr>
          <a:xfrm>
            <a:off x="2281554" y="6285534"/>
            <a:ext cx="842644" cy="186055"/>
          </a:xfrm>
          <a:prstGeom prst="rect">
            <a:avLst/>
          </a:prstGeom>
        </p:spPr>
        <p:txBody>
          <a:bodyPr vert="horz" wrap="square" lIns="0" tIns="0" rIns="0" bIns="0" rtlCol="0">
            <a:spAutoFit/>
          </a:bodyPr>
          <a:lstStyle/>
          <a:p>
            <a:pPr marL="12700">
              <a:lnSpc>
                <a:spcPts val="1295"/>
              </a:lnSpc>
            </a:pPr>
            <a:r>
              <a:rPr sz="1250" b="1" spc="-55" dirty="0">
                <a:solidFill>
                  <a:srgbClr val="BEBEBE"/>
                </a:solidFill>
                <a:latin typeface="Calibri"/>
                <a:cs typeface="Calibri"/>
              </a:rPr>
              <a:t>STAY</a:t>
            </a:r>
            <a:r>
              <a:rPr sz="1250" b="1" spc="5" dirty="0">
                <a:solidFill>
                  <a:srgbClr val="BEBEBE"/>
                </a:solidFill>
                <a:latin typeface="Calibri"/>
                <a:cs typeface="Calibri"/>
              </a:rPr>
              <a:t> </a:t>
            </a:r>
            <a:r>
              <a:rPr sz="1250" b="1" spc="-10" dirty="0">
                <a:solidFill>
                  <a:srgbClr val="BEBEBE"/>
                </a:solidFill>
                <a:latin typeface="Calibri"/>
                <a:cs typeface="Calibri"/>
              </a:rPr>
              <a:t>AHEAD</a:t>
            </a:r>
            <a:endParaRPr sz="1250">
              <a:latin typeface="Calibri"/>
              <a:cs typeface="Calibri"/>
            </a:endParaRPr>
          </a:p>
        </p:txBody>
      </p:sp>
      <p:sp>
        <p:nvSpPr>
          <p:cNvPr id="11" name="object 11"/>
          <p:cNvSpPr txBox="1"/>
          <p:nvPr/>
        </p:nvSpPr>
        <p:spPr>
          <a:xfrm>
            <a:off x="205841" y="6565036"/>
            <a:ext cx="1906905" cy="254000"/>
          </a:xfrm>
          <a:prstGeom prst="rect">
            <a:avLst/>
          </a:prstGeom>
        </p:spPr>
        <p:txBody>
          <a:bodyPr vert="horz" wrap="square" lIns="0" tIns="0" rIns="0" bIns="0" rtlCol="0">
            <a:spAutoFit/>
          </a:bodyPr>
          <a:lstStyle/>
          <a:p>
            <a:pPr marL="12700">
              <a:lnSpc>
                <a:spcPts val="1810"/>
              </a:lnSpc>
            </a:pPr>
            <a:r>
              <a:rPr sz="1800" dirty="0">
                <a:latin typeface="Calibri"/>
                <a:cs typeface="Calibri"/>
              </a:rPr>
              <a:t>Classification:</a:t>
            </a:r>
            <a:r>
              <a:rPr sz="1800" spc="-100" dirty="0">
                <a:latin typeface="Calibri"/>
                <a:cs typeface="Calibri"/>
              </a:rPr>
              <a:t> </a:t>
            </a:r>
            <a:r>
              <a:rPr sz="1800" spc="-10" dirty="0">
                <a:latin typeface="Calibri"/>
                <a:cs typeface="Calibri"/>
              </a:rPr>
              <a:t>Public</a:t>
            </a:r>
            <a:endParaRPr sz="1800">
              <a:latin typeface="Calibri"/>
              <a:cs typeface="Calibri"/>
            </a:endParaRPr>
          </a:p>
        </p:txBody>
      </p:sp>
      <p:sp>
        <p:nvSpPr>
          <p:cNvPr id="9" name="object 9"/>
          <p:cNvSpPr txBox="1"/>
          <p:nvPr/>
        </p:nvSpPr>
        <p:spPr>
          <a:xfrm>
            <a:off x="473760" y="1418336"/>
            <a:ext cx="10997565" cy="4415155"/>
          </a:xfrm>
          <a:prstGeom prst="rect">
            <a:avLst/>
          </a:prstGeom>
        </p:spPr>
        <p:txBody>
          <a:bodyPr vert="horz" wrap="square" lIns="0" tIns="12065" rIns="0" bIns="0" rtlCol="0">
            <a:spAutoFit/>
          </a:bodyPr>
          <a:lstStyle/>
          <a:p>
            <a:pPr marL="12700" marR="7620" algn="just">
              <a:lnSpc>
                <a:spcPct val="100000"/>
              </a:lnSpc>
              <a:spcBef>
                <a:spcPts val="95"/>
              </a:spcBef>
            </a:pPr>
            <a:r>
              <a:rPr sz="1600" dirty="0">
                <a:solidFill>
                  <a:srgbClr val="F1F1F1"/>
                </a:solidFill>
                <a:latin typeface="Arial"/>
                <a:cs typeface="Arial"/>
              </a:rPr>
              <a:t>Mufti</a:t>
            </a:r>
            <a:r>
              <a:rPr sz="1600" spc="105" dirty="0">
                <a:solidFill>
                  <a:srgbClr val="F1F1F1"/>
                </a:solidFill>
                <a:latin typeface="Arial"/>
                <a:cs typeface="Arial"/>
              </a:rPr>
              <a:t> </a:t>
            </a:r>
            <a:r>
              <a:rPr sz="1600" dirty="0">
                <a:solidFill>
                  <a:srgbClr val="F1F1F1"/>
                </a:solidFill>
                <a:latin typeface="Arial"/>
                <a:cs typeface="Arial"/>
              </a:rPr>
              <a:t>Khawaja</a:t>
            </a:r>
            <a:r>
              <a:rPr sz="1600" spc="105" dirty="0">
                <a:solidFill>
                  <a:srgbClr val="F1F1F1"/>
                </a:solidFill>
                <a:latin typeface="Arial"/>
                <a:cs typeface="Arial"/>
              </a:rPr>
              <a:t> </a:t>
            </a:r>
            <a:r>
              <a:rPr sz="1600" dirty="0">
                <a:solidFill>
                  <a:srgbClr val="F1F1F1"/>
                </a:solidFill>
                <a:latin typeface="Arial"/>
                <a:cs typeface="Arial"/>
              </a:rPr>
              <a:t>Noor</a:t>
            </a:r>
            <a:r>
              <a:rPr sz="1600" spc="110" dirty="0">
                <a:solidFill>
                  <a:srgbClr val="F1F1F1"/>
                </a:solidFill>
                <a:latin typeface="Arial"/>
                <a:cs typeface="Arial"/>
              </a:rPr>
              <a:t> </a:t>
            </a:r>
            <a:r>
              <a:rPr sz="1600" dirty="0">
                <a:solidFill>
                  <a:srgbClr val="F1F1F1"/>
                </a:solidFill>
                <a:latin typeface="Arial"/>
                <a:cs typeface="Arial"/>
              </a:rPr>
              <a:t>ul</a:t>
            </a:r>
            <a:r>
              <a:rPr sz="1600" spc="110" dirty="0">
                <a:solidFill>
                  <a:srgbClr val="F1F1F1"/>
                </a:solidFill>
                <a:latin typeface="Arial"/>
                <a:cs typeface="Arial"/>
              </a:rPr>
              <a:t> </a:t>
            </a:r>
            <a:r>
              <a:rPr sz="1600" dirty="0">
                <a:solidFill>
                  <a:srgbClr val="F1F1F1"/>
                </a:solidFill>
                <a:latin typeface="Arial"/>
                <a:cs typeface="Arial"/>
              </a:rPr>
              <a:t>Hassan</a:t>
            </a:r>
            <a:r>
              <a:rPr sz="1600" spc="114" dirty="0">
                <a:solidFill>
                  <a:srgbClr val="F1F1F1"/>
                </a:solidFill>
                <a:latin typeface="Arial"/>
                <a:cs typeface="Arial"/>
              </a:rPr>
              <a:t> </a:t>
            </a:r>
            <a:r>
              <a:rPr sz="1600" dirty="0">
                <a:solidFill>
                  <a:srgbClr val="F1F1F1"/>
                </a:solidFill>
                <a:latin typeface="Arial"/>
                <a:cs typeface="Arial"/>
              </a:rPr>
              <a:t>presently</a:t>
            </a:r>
            <a:r>
              <a:rPr sz="1600" spc="85" dirty="0">
                <a:solidFill>
                  <a:srgbClr val="F1F1F1"/>
                </a:solidFill>
                <a:latin typeface="Arial"/>
                <a:cs typeface="Arial"/>
              </a:rPr>
              <a:t> </a:t>
            </a:r>
            <a:r>
              <a:rPr sz="1600" dirty="0">
                <a:solidFill>
                  <a:srgbClr val="F1F1F1"/>
                </a:solidFill>
                <a:latin typeface="Arial"/>
                <a:cs typeface="Arial"/>
              </a:rPr>
              <a:t>working</a:t>
            </a:r>
            <a:r>
              <a:rPr sz="1600" spc="120" dirty="0">
                <a:solidFill>
                  <a:srgbClr val="F1F1F1"/>
                </a:solidFill>
                <a:latin typeface="Arial"/>
                <a:cs typeface="Arial"/>
              </a:rPr>
              <a:t> </a:t>
            </a:r>
            <a:r>
              <a:rPr sz="1600" dirty="0">
                <a:solidFill>
                  <a:srgbClr val="F1F1F1"/>
                </a:solidFill>
                <a:latin typeface="Arial"/>
                <a:cs typeface="Arial"/>
              </a:rPr>
              <a:t>as</a:t>
            </a:r>
            <a:r>
              <a:rPr sz="1600" spc="105" dirty="0">
                <a:solidFill>
                  <a:srgbClr val="F1F1F1"/>
                </a:solidFill>
                <a:latin typeface="Arial"/>
                <a:cs typeface="Arial"/>
              </a:rPr>
              <a:t> </a:t>
            </a:r>
            <a:r>
              <a:rPr sz="1600" dirty="0">
                <a:solidFill>
                  <a:srgbClr val="F1F1F1"/>
                </a:solidFill>
                <a:latin typeface="Arial"/>
                <a:cs typeface="Arial"/>
              </a:rPr>
              <a:t>the</a:t>
            </a:r>
            <a:r>
              <a:rPr sz="1600" spc="120" dirty="0">
                <a:solidFill>
                  <a:srgbClr val="F1F1F1"/>
                </a:solidFill>
                <a:latin typeface="Arial"/>
                <a:cs typeface="Arial"/>
              </a:rPr>
              <a:t> </a:t>
            </a:r>
            <a:r>
              <a:rPr sz="1600" dirty="0">
                <a:solidFill>
                  <a:srgbClr val="F1F1F1"/>
                </a:solidFill>
                <a:latin typeface="Arial"/>
                <a:cs typeface="Arial"/>
              </a:rPr>
              <a:t>Resident</a:t>
            </a:r>
            <a:r>
              <a:rPr sz="1600" spc="105" dirty="0">
                <a:solidFill>
                  <a:srgbClr val="F1F1F1"/>
                </a:solidFill>
                <a:latin typeface="Arial"/>
                <a:cs typeface="Arial"/>
              </a:rPr>
              <a:t> </a:t>
            </a:r>
            <a:r>
              <a:rPr sz="1600" dirty="0">
                <a:solidFill>
                  <a:srgbClr val="F1F1F1"/>
                </a:solidFill>
                <a:latin typeface="Arial"/>
                <a:cs typeface="Arial"/>
              </a:rPr>
              <a:t>Shariah</a:t>
            </a:r>
            <a:r>
              <a:rPr sz="1600" spc="114" dirty="0">
                <a:solidFill>
                  <a:srgbClr val="F1F1F1"/>
                </a:solidFill>
                <a:latin typeface="Arial"/>
                <a:cs typeface="Arial"/>
              </a:rPr>
              <a:t> </a:t>
            </a:r>
            <a:r>
              <a:rPr sz="1600" dirty="0">
                <a:solidFill>
                  <a:srgbClr val="F1F1F1"/>
                </a:solidFill>
                <a:latin typeface="Arial"/>
                <a:cs typeface="Arial"/>
              </a:rPr>
              <a:t>Board</a:t>
            </a:r>
            <a:r>
              <a:rPr sz="1600" spc="105" dirty="0">
                <a:solidFill>
                  <a:srgbClr val="F1F1F1"/>
                </a:solidFill>
                <a:latin typeface="Arial"/>
                <a:cs typeface="Arial"/>
              </a:rPr>
              <a:t> </a:t>
            </a:r>
            <a:r>
              <a:rPr sz="1600" dirty="0">
                <a:solidFill>
                  <a:srgbClr val="F1F1F1"/>
                </a:solidFill>
                <a:latin typeface="Arial"/>
                <a:cs typeface="Arial"/>
              </a:rPr>
              <a:t>Member</a:t>
            </a:r>
            <a:r>
              <a:rPr sz="1600" spc="110" dirty="0">
                <a:solidFill>
                  <a:srgbClr val="F1F1F1"/>
                </a:solidFill>
                <a:latin typeface="Arial"/>
                <a:cs typeface="Arial"/>
              </a:rPr>
              <a:t> </a:t>
            </a:r>
            <a:r>
              <a:rPr sz="1600" dirty="0">
                <a:solidFill>
                  <a:srgbClr val="F1F1F1"/>
                </a:solidFill>
                <a:latin typeface="Arial"/>
                <a:cs typeface="Arial"/>
              </a:rPr>
              <a:t>at</a:t>
            </a:r>
            <a:r>
              <a:rPr sz="1600" spc="105" dirty="0">
                <a:solidFill>
                  <a:srgbClr val="F1F1F1"/>
                </a:solidFill>
                <a:latin typeface="Arial"/>
                <a:cs typeface="Arial"/>
              </a:rPr>
              <a:t> </a:t>
            </a:r>
            <a:r>
              <a:rPr sz="1600" dirty="0">
                <a:solidFill>
                  <a:srgbClr val="F1F1F1"/>
                </a:solidFill>
                <a:latin typeface="Arial"/>
                <a:cs typeface="Arial"/>
              </a:rPr>
              <a:t>HabibMetro</a:t>
            </a:r>
            <a:r>
              <a:rPr sz="1600" spc="165" dirty="0">
                <a:solidFill>
                  <a:srgbClr val="F1F1F1"/>
                </a:solidFill>
                <a:latin typeface="Arial"/>
                <a:cs typeface="Arial"/>
              </a:rPr>
              <a:t> </a:t>
            </a:r>
            <a:r>
              <a:rPr sz="1600" dirty="0">
                <a:solidFill>
                  <a:srgbClr val="F1F1F1"/>
                </a:solidFill>
                <a:latin typeface="Arial"/>
                <a:cs typeface="Arial"/>
              </a:rPr>
              <a:t>–</a:t>
            </a:r>
            <a:r>
              <a:rPr sz="1600" spc="105" dirty="0">
                <a:solidFill>
                  <a:srgbClr val="F1F1F1"/>
                </a:solidFill>
                <a:latin typeface="Arial"/>
                <a:cs typeface="Arial"/>
              </a:rPr>
              <a:t> </a:t>
            </a:r>
            <a:r>
              <a:rPr sz="1600" dirty="0">
                <a:solidFill>
                  <a:srgbClr val="F1F1F1"/>
                </a:solidFill>
                <a:latin typeface="Arial"/>
                <a:cs typeface="Arial"/>
              </a:rPr>
              <a:t>Sirat</a:t>
            </a:r>
            <a:r>
              <a:rPr sz="1600" spc="114" dirty="0">
                <a:solidFill>
                  <a:srgbClr val="F1F1F1"/>
                </a:solidFill>
                <a:latin typeface="Arial"/>
                <a:cs typeface="Arial"/>
              </a:rPr>
              <a:t> </a:t>
            </a:r>
            <a:r>
              <a:rPr sz="1600" spc="-10" dirty="0">
                <a:solidFill>
                  <a:srgbClr val="F1F1F1"/>
                </a:solidFill>
                <a:latin typeface="Arial"/>
                <a:cs typeface="Arial"/>
              </a:rPr>
              <a:t>Islamic </a:t>
            </a:r>
            <a:r>
              <a:rPr sz="1600" dirty="0">
                <a:solidFill>
                  <a:srgbClr val="F1F1F1"/>
                </a:solidFill>
                <a:latin typeface="Arial"/>
                <a:cs typeface="Arial"/>
              </a:rPr>
              <a:t>Banking.</a:t>
            </a:r>
            <a:r>
              <a:rPr sz="1600" spc="70" dirty="0">
                <a:solidFill>
                  <a:srgbClr val="F1F1F1"/>
                </a:solidFill>
                <a:latin typeface="Arial"/>
                <a:cs typeface="Arial"/>
              </a:rPr>
              <a:t> </a:t>
            </a:r>
            <a:r>
              <a:rPr sz="1600" dirty="0">
                <a:solidFill>
                  <a:srgbClr val="F1F1F1"/>
                </a:solidFill>
                <a:latin typeface="Arial"/>
                <a:cs typeface="Arial"/>
              </a:rPr>
              <a:t>He</a:t>
            </a:r>
            <a:r>
              <a:rPr sz="1600" spc="75" dirty="0">
                <a:solidFill>
                  <a:srgbClr val="F1F1F1"/>
                </a:solidFill>
                <a:latin typeface="Arial"/>
                <a:cs typeface="Arial"/>
              </a:rPr>
              <a:t> </a:t>
            </a:r>
            <a:r>
              <a:rPr sz="1600" dirty="0">
                <a:solidFill>
                  <a:srgbClr val="F1F1F1"/>
                </a:solidFill>
                <a:latin typeface="Arial"/>
                <a:cs typeface="Arial"/>
              </a:rPr>
              <a:t>has</a:t>
            </a:r>
            <a:r>
              <a:rPr sz="1600" spc="75" dirty="0">
                <a:solidFill>
                  <a:srgbClr val="F1F1F1"/>
                </a:solidFill>
                <a:latin typeface="Arial"/>
                <a:cs typeface="Arial"/>
              </a:rPr>
              <a:t> </a:t>
            </a:r>
            <a:r>
              <a:rPr sz="1600" dirty="0">
                <a:solidFill>
                  <a:srgbClr val="F1F1F1"/>
                </a:solidFill>
                <a:latin typeface="Arial"/>
                <a:cs typeface="Arial"/>
              </a:rPr>
              <a:t>extensive</a:t>
            </a:r>
            <a:r>
              <a:rPr sz="1600" spc="80" dirty="0">
                <a:solidFill>
                  <a:srgbClr val="F1F1F1"/>
                </a:solidFill>
                <a:latin typeface="Arial"/>
                <a:cs typeface="Arial"/>
              </a:rPr>
              <a:t> </a:t>
            </a:r>
            <a:r>
              <a:rPr sz="1600" dirty="0">
                <a:solidFill>
                  <a:srgbClr val="F1F1F1"/>
                </a:solidFill>
                <a:latin typeface="Arial"/>
                <a:cs typeface="Arial"/>
              </a:rPr>
              <a:t>professional</a:t>
            </a:r>
            <a:r>
              <a:rPr sz="1600" spc="75" dirty="0">
                <a:solidFill>
                  <a:srgbClr val="F1F1F1"/>
                </a:solidFill>
                <a:latin typeface="Arial"/>
                <a:cs typeface="Arial"/>
              </a:rPr>
              <a:t> </a:t>
            </a:r>
            <a:r>
              <a:rPr sz="1600" dirty="0">
                <a:solidFill>
                  <a:srgbClr val="F1F1F1"/>
                </a:solidFill>
                <a:latin typeface="Arial"/>
                <a:cs typeface="Arial"/>
              </a:rPr>
              <a:t>experience</a:t>
            </a:r>
            <a:r>
              <a:rPr sz="1600" spc="80" dirty="0">
                <a:solidFill>
                  <a:srgbClr val="F1F1F1"/>
                </a:solidFill>
                <a:latin typeface="Arial"/>
                <a:cs typeface="Arial"/>
              </a:rPr>
              <a:t> </a:t>
            </a:r>
            <a:r>
              <a:rPr sz="1600" dirty="0">
                <a:solidFill>
                  <a:srgbClr val="F1F1F1"/>
                </a:solidFill>
                <a:latin typeface="Arial"/>
                <a:cs typeface="Arial"/>
              </a:rPr>
              <a:t>in</a:t>
            </a:r>
            <a:r>
              <a:rPr sz="1600" spc="75" dirty="0">
                <a:solidFill>
                  <a:srgbClr val="F1F1F1"/>
                </a:solidFill>
                <a:latin typeface="Arial"/>
                <a:cs typeface="Arial"/>
              </a:rPr>
              <a:t> </a:t>
            </a:r>
            <a:r>
              <a:rPr sz="1600" dirty="0">
                <a:solidFill>
                  <a:srgbClr val="F1F1F1"/>
                </a:solidFill>
                <a:latin typeface="Arial"/>
                <a:cs typeface="Arial"/>
              </a:rPr>
              <a:t>Islamic</a:t>
            </a:r>
            <a:r>
              <a:rPr sz="1600" spc="80" dirty="0">
                <a:solidFill>
                  <a:srgbClr val="F1F1F1"/>
                </a:solidFill>
                <a:latin typeface="Arial"/>
                <a:cs typeface="Arial"/>
              </a:rPr>
              <a:t> </a:t>
            </a:r>
            <a:r>
              <a:rPr sz="1600" dirty="0">
                <a:solidFill>
                  <a:srgbClr val="F1F1F1"/>
                </a:solidFill>
                <a:latin typeface="Arial"/>
                <a:cs typeface="Arial"/>
              </a:rPr>
              <a:t>banking</a:t>
            </a:r>
            <a:r>
              <a:rPr sz="1600" spc="70" dirty="0">
                <a:solidFill>
                  <a:srgbClr val="F1F1F1"/>
                </a:solidFill>
                <a:latin typeface="Arial"/>
                <a:cs typeface="Arial"/>
              </a:rPr>
              <a:t> </a:t>
            </a:r>
            <a:r>
              <a:rPr sz="1600" dirty="0">
                <a:solidFill>
                  <a:srgbClr val="F1F1F1"/>
                </a:solidFill>
                <a:latin typeface="Arial"/>
                <a:cs typeface="Arial"/>
              </a:rPr>
              <a:t>including</a:t>
            </a:r>
            <a:r>
              <a:rPr sz="1600" spc="80" dirty="0">
                <a:solidFill>
                  <a:srgbClr val="F1F1F1"/>
                </a:solidFill>
                <a:latin typeface="Arial"/>
                <a:cs typeface="Arial"/>
              </a:rPr>
              <a:t> </a:t>
            </a:r>
            <a:r>
              <a:rPr sz="1600" dirty="0">
                <a:solidFill>
                  <a:srgbClr val="F1F1F1"/>
                </a:solidFill>
                <a:latin typeface="Arial"/>
                <a:cs typeface="Arial"/>
              </a:rPr>
              <a:t>but</a:t>
            </a:r>
            <a:r>
              <a:rPr sz="1600" spc="70" dirty="0">
                <a:solidFill>
                  <a:srgbClr val="F1F1F1"/>
                </a:solidFill>
                <a:latin typeface="Arial"/>
                <a:cs typeface="Arial"/>
              </a:rPr>
              <a:t> </a:t>
            </a:r>
            <a:r>
              <a:rPr sz="1600" dirty="0">
                <a:solidFill>
                  <a:srgbClr val="F1F1F1"/>
                </a:solidFill>
                <a:latin typeface="Arial"/>
                <a:cs typeface="Arial"/>
              </a:rPr>
              <a:t>not</a:t>
            </a:r>
            <a:r>
              <a:rPr sz="1600" spc="75" dirty="0">
                <a:solidFill>
                  <a:srgbClr val="F1F1F1"/>
                </a:solidFill>
                <a:latin typeface="Arial"/>
                <a:cs typeface="Arial"/>
              </a:rPr>
              <a:t> </a:t>
            </a:r>
            <a:r>
              <a:rPr sz="1600" dirty="0">
                <a:solidFill>
                  <a:srgbClr val="F1F1F1"/>
                </a:solidFill>
                <a:latin typeface="Arial"/>
                <a:cs typeface="Arial"/>
              </a:rPr>
              <a:t>limited</a:t>
            </a:r>
            <a:r>
              <a:rPr sz="1600" spc="70" dirty="0">
                <a:solidFill>
                  <a:srgbClr val="F1F1F1"/>
                </a:solidFill>
                <a:latin typeface="Arial"/>
                <a:cs typeface="Arial"/>
              </a:rPr>
              <a:t> </a:t>
            </a:r>
            <a:r>
              <a:rPr sz="1600" dirty="0">
                <a:solidFill>
                  <a:srgbClr val="F1F1F1"/>
                </a:solidFill>
                <a:latin typeface="Arial"/>
                <a:cs typeface="Arial"/>
              </a:rPr>
              <a:t>to</a:t>
            </a:r>
            <a:r>
              <a:rPr sz="1600" spc="80" dirty="0">
                <a:solidFill>
                  <a:srgbClr val="F1F1F1"/>
                </a:solidFill>
                <a:latin typeface="Arial"/>
                <a:cs typeface="Arial"/>
              </a:rPr>
              <a:t> </a:t>
            </a:r>
            <a:r>
              <a:rPr sz="1600" dirty="0">
                <a:solidFill>
                  <a:srgbClr val="F1F1F1"/>
                </a:solidFill>
                <a:latin typeface="Arial"/>
                <a:cs typeface="Arial"/>
              </a:rPr>
              <a:t>Shariah</a:t>
            </a:r>
            <a:r>
              <a:rPr sz="1600" spc="80" dirty="0">
                <a:solidFill>
                  <a:srgbClr val="F1F1F1"/>
                </a:solidFill>
                <a:latin typeface="Arial"/>
                <a:cs typeface="Arial"/>
              </a:rPr>
              <a:t> </a:t>
            </a:r>
            <a:r>
              <a:rPr sz="1600" dirty="0">
                <a:solidFill>
                  <a:srgbClr val="F1F1F1"/>
                </a:solidFill>
                <a:latin typeface="Arial"/>
                <a:cs typeface="Arial"/>
              </a:rPr>
              <a:t>governance</a:t>
            </a:r>
            <a:r>
              <a:rPr sz="1600" spc="75" dirty="0">
                <a:solidFill>
                  <a:srgbClr val="F1F1F1"/>
                </a:solidFill>
                <a:latin typeface="Arial"/>
                <a:cs typeface="Arial"/>
              </a:rPr>
              <a:t> </a:t>
            </a:r>
            <a:r>
              <a:rPr sz="1600" spc="-50" dirty="0">
                <a:solidFill>
                  <a:srgbClr val="F1F1F1"/>
                </a:solidFill>
                <a:latin typeface="Arial"/>
                <a:cs typeface="Arial"/>
              </a:rPr>
              <a:t>&amp; </a:t>
            </a:r>
            <a:r>
              <a:rPr sz="1600" dirty="0">
                <a:solidFill>
                  <a:srgbClr val="F1F1F1"/>
                </a:solidFill>
                <a:latin typeface="Arial"/>
                <a:cs typeface="Arial"/>
              </a:rPr>
              <a:t>compliance,</a:t>
            </a:r>
            <a:r>
              <a:rPr sz="1600" spc="355" dirty="0">
                <a:solidFill>
                  <a:srgbClr val="F1F1F1"/>
                </a:solidFill>
                <a:latin typeface="Arial"/>
                <a:cs typeface="Arial"/>
              </a:rPr>
              <a:t> </a:t>
            </a:r>
            <a:r>
              <a:rPr sz="1600" dirty="0">
                <a:solidFill>
                  <a:srgbClr val="F1F1F1"/>
                </a:solidFill>
                <a:latin typeface="Arial"/>
                <a:cs typeface="Arial"/>
              </a:rPr>
              <a:t>Islamic</a:t>
            </a:r>
            <a:r>
              <a:rPr sz="1600" spc="365" dirty="0">
                <a:solidFill>
                  <a:srgbClr val="F1F1F1"/>
                </a:solidFill>
                <a:latin typeface="Arial"/>
                <a:cs typeface="Arial"/>
              </a:rPr>
              <a:t> </a:t>
            </a:r>
            <a:r>
              <a:rPr sz="1600" dirty="0">
                <a:solidFill>
                  <a:srgbClr val="F1F1F1"/>
                </a:solidFill>
                <a:latin typeface="Arial"/>
                <a:cs typeface="Arial"/>
              </a:rPr>
              <a:t>product</a:t>
            </a:r>
            <a:r>
              <a:rPr sz="1600" spc="375" dirty="0">
                <a:solidFill>
                  <a:srgbClr val="F1F1F1"/>
                </a:solidFill>
                <a:latin typeface="Arial"/>
                <a:cs typeface="Arial"/>
              </a:rPr>
              <a:t> </a:t>
            </a:r>
            <a:r>
              <a:rPr sz="1600" dirty="0">
                <a:solidFill>
                  <a:srgbClr val="F1F1F1"/>
                </a:solidFill>
                <a:latin typeface="Arial"/>
                <a:cs typeface="Arial"/>
              </a:rPr>
              <a:t>development</a:t>
            </a:r>
            <a:r>
              <a:rPr sz="1600" spc="360" dirty="0">
                <a:solidFill>
                  <a:srgbClr val="F1F1F1"/>
                </a:solidFill>
                <a:latin typeface="Arial"/>
                <a:cs typeface="Arial"/>
              </a:rPr>
              <a:t> </a:t>
            </a:r>
            <a:r>
              <a:rPr sz="1600" dirty="0">
                <a:solidFill>
                  <a:srgbClr val="F1F1F1"/>
                </a:solidFill>
                <a:latin typeface="Arial"/>
                <a:cs typeface="Arial"/>
              </a:rPr>
              <a:t>and</a:t>
            </a:r>
            <a:r>
              <a:rPr sz="1600" spc="370" dirty="0">
                <a:solidFill>
                  <a:srgbClr val="F1F1F1"/>
                </a:solidFill>
                <a:latin typeface="Arial"/>
                <a:cs typeface="Arial"/>
              </a:rPr>
              <a:t> </a:t>
            </a:r>
            <a:r>
              <a:rPr sz="1600" dirty="0">
                <a:solidFill>
                  <a:srgbClr val="F1F1F1"/>
                </a:solidFill>
                <a:latin typeface="Arial"/>
                <a:cs typeface="Arial"/>
              </a:rPr>
              <a:t>management,</a:t>
            </a:r>
            <a:r>
              <a:rPr sz="1600" spc="365" dirty="0">
                <a:solidFill>
                  <a:srgbClr val="F1F1F1"/>
                </a:solidFill>
                <a:latin typeface="Arial"/>
                <a:cs typeface="Arial"/>
              </a:rPr>
              <a:t> </a:t>
            </a:r>
            <a:r>
              <a:rPr sz="1600" dirty="0">
                <a:solidFill>
                  <a:srgbClr val="F1F1F1"/>
                </a:solidFill>
                <a:latin typeface="Arial"/>
                <a:cs typeface="Arial"/>
              </a:rPr>
              <a:t>conversion</a:t>
            </a:r>
            <a:r>
              <a:rPr sz="1600" spc="360" dirty="0">
                <a:solidFill>
                  <a:srgbClr val="F1F1F1"/>
                </a:solidFill>
                <a:latin typeface="Arial"/>
                <a:cs typeface="Arial"/>
              </a:rPr>
              <a:t> </a:t>
            </a:r>
            <a:r>
              <a:rPr sz="1600" dirty="0">
                <a:solidFill>
                  <a:srgbClr val="F1F1F1"/>
                </a:solidFill>
                <a:latin typeface="Arial"/>
                <a:cs typeface="Arial"/>
              </a:rPr>
              <a:t>of</a:t>
            </a:r>
            <a:r>
              <a:rPr sz="1600" spc="370" dirty="0">
                <a:solidFill>
                  <a:srgbClr val="F1F1F1"/>
                </a:solidFill>
                <a:latin typeface="Arial"/>
                <a:cs typeface="Arial"/>
              </a:rPr>
              <a:t> </a:t>
            </a:r>
            <a:r>
              <a:rPr sz="1600" dirty="0">
                <a:solidFill>
                  <a:srgbClr val="F1F1F1"/>
                </a:solidFill>
                <a:latin typeface="Arial"/>
                <a:cs typeface="Arial"/>
              </a:rPr>
              <a:t>conventional</a:t>
            </a:r>
            <a:r>
              <a:rPr sz="1600" spc="365" dirty="0">
                <a:solidFill>
                  <a:srgbClr val="F1F1F1"/>
                </a:solidFill>
                <a:latin typeface="Arial"/>
                <a:cs typeface="Arial"/>
              </a:rPr>
              <a:t> </a:t>
            </a:r>
            <a:r>
              <a:rPr sz="1600" dirty="0">
                <a:solidFill>
                  <a:srgbClr val="F1F1F1"/>
                </a:solidFill>
                <a:latin typeface="Arial"/>
                <a:cs typeface="Arial"/>
              </a:rPr>
              <a:t>banking</a:t>
            </a:r>
            <a:r>
              <a:rPr sz="1600" spc="375" dirty="0">
                <a:solidFill>
                  <a:srgbClr val="F1F1F1"/>
                </a:solidFill>
                <a:latin typeface="Arial"/>
                <a:cs typeface="Arial"/>
              </a:rPr>
              <a:t> </a:t>
            </a:r>
            <a:r>
              <a:rPr sz="1600" spc="-10" dirty="0">
                <a:solidFill>
                  <a:srgbClr val="F1F1F1"/>
                </a:solidFill>
                <a:latin typeface="Arial"/>
                <a:cs typeface="Arial"/>
              </a:rPr>
              <a:t>branches/windows/ </a:t>
            </a:r>
            <a:r>
              <a:rPr sz="1600" dirty="0">
                <a:solidFill>
                  <a:srgbClr val="F1F1F1"/>
                </a:solidFill>
                <a:latin typeface="Arial"/>
                <a:cs typeface="Arial"/>
              </a:rPr>
              <a:t>assets/liabilities</a:t>
            </a:r>
            <a:r>
              <a:rPr sz="1600" spc="365" dirty="0">
                <a:solidFill>
                  <a:srgbClr val="F1F1F1"/>
                </a:solidFill>
                <a:latin typeface="Arial"/>
                <a:cs typeface="Arial"/>
              </a:rPr>
              <a:t> </a:t>
            </a:r>
            <a:r>
              <a:rPr sz="1600" dirty="0">
                <a:solidFill>
                  <a:srgbClr val="F1F1F1"/>
                </a:solidFill>
                <a:latin typeface="Arial"/>
                <a:cs typeface="Arial"/>
              </a:rPr>
              <a:t>into</a:t>
            </a:r>
            <a:r>
              <a:rPr sz="1600" spc="365" dirty="0">
                <a:solidFill>
                  <a:srgbClr val="F1F1F1"/>
                </a:solidFill>
                <a:latin typeface="Arial"/>
                <a:cs typeface="Arial"/>
              </a:rPr>
              <a:t> </a:t>
            </a:r>
            <a:r>
              <a:rPr sz="1600" dirty="0">
                <a:solidFill>
                  <a:srgbClr val="F1F1F1"/>
                </a:solidFill>
                <a:latin typeface="Arial"/>
                <a:cs typeface="Arial"/>
              </a:rPr>
              <a:t>Islamic</a:t>
            </a:r>
            <a:r>
              <a:rPr sz="1600" spc="380" dirty="0">
                <a:solidFill>
                  <a:srgbClr val="F1F1F1"/>
                </a:solidFill>
                <a:latin typeface="Arial"/>
                <a:cs typeface="Arial"/>
              </a:rPr>
              <a:t> </a:t>
            </a:r>
            <a:r>
              <a:rPr sz="1600" dirty="0">
                <a:solidFill>
                  <a:srgbClr val="F1F1F1"/>
                </a:solidFill>
                <a:latin typeface="Arial"/>
                <a:cs typeface="Arial"/>
              </a:rPr>
              <a:t>banking</a:t>
            </a:r>
            <a:r>
              <a:rPr sz="1600" spc="365" dirty="0">
                <a:solidFill>
                  <a:srgbClr val="F1F1F1"/>
                </a:solidFill>
                <a:latin typeface="Arial"/>
                <a:cs typeface="Arial"/>
              </a:rPr>
              <a:t> </a:t>
            </a:r>
            <a:r>
              <a:rPr sz="1600" dirty="0">
                <a:solidFill>
                  <a:srgbClr val="F1F1F1"/>
                </a:solidFill>
                <a:latin typeface="Arial"/>
                <a:cs typeface="Arial"/>
              </a:rPr>
              <a:t>products</a:t>
            </a:r>
            <a:r>
              <a:rPr sz="1600" spc="370" dirty="0">
                <a:solidFill>
                  <a:srgbClr val="F1F1F1"/>
                </a:solidFill>
                <a:latin typeface="Arial"/>
                <a:cs typeface="Arial"/>
              </a:rPr>
              <a:t> </a:t>
            </a:r>
            <a:r>
              <a:rPr sz="1600" dirty="0">
                <a:solidFill>
                  <a:srgbClr val="F1F1F1"/>
                </a:solidFill>
                <a:latin typeface="Arial"/>
                <a:cs typeface="Arial"/>
              </a:rPr>
              <a:t>with</a:t>
            </a:r>
            <a:r>
              <a:rPr sz="1600" spc="375" dirty="0">
                <a:solidFill>
                  <a:srgbClr val="F1F1F1"/>
                </a:solidFill>
                <a:latin typeface="Arial"/>
                <a:cs typeface="Arial"/>
              </a:rPr>
              <a:t> </a:t>
            </a:r>
            <a:r>
              <a:rPr sz="1600" dirty="0">
                <a:solidFill>
                  <a:srgbClr val="F1F1F1"/>
                </a:solidFill>
                <a:latin typeface="Arial"/>
                <a:cs typeface="Arial"/>
              </a:rPr>
              <a:t>its</a:t>
            </a:r>
            <a:r>
              <a:rPr sz="1600" spc="370" dirty="0">
                <a:solidFill>
                  <a:srgbClr val="F1F1F1"/>
                </a:solidFill>
                <a:latin typeface="Arial"/>
                <a:cs typeface="Arial"/>
              </a:rPr>
              <a:t> </a:t>
            </a:r>
            <a:r>
              <a:rPr sz="1600" dirty="0">
                <a:solidFill>
                  <a:srgbClr val="F1F1F1"/>
                </a:solidFill>
                <a:latin typeface="Arial"/>
                <a:cs typeface="Arial"/>
              </a:rPr>
              <a:t>relevant</a:t>
            </a:r>
            <a:r>
              <a:rPr sz="1600" spc="360" dirty="0">
                <a:solidFill>
                  <a:srgbClr val="F1F1F1"/>
                </a:solidFill>
                <a:latin typeface="Arial"/>
                <a:cs typeface="Arial"/>
              </a:rPr>
              <a:t> </a:t>
            </a:r>
            <a:r>
              <a:rPr sz="1600" dirty="0">
                <a:solidFill>
                  <a:srgbClr val="F1F1F1"/>
                </a:solidFill>
                <a:latin typeface="Arial"/>
                <a:cs typeface="Arial"/>
              </a:rPr>
              <a:t>documentation,</a:t>
            </a:r>
            <a:r>
              <a:rPr sz="1600" spc="380" dirty="0">
                <a:solidFill>
                  <a:srgbClr val="F1F1F1"/>
                </a:solidFill>
                <a:latin typeface="Arial"/>
                <a:cs typeface="Arial"/>
              </a:rPr>
              <a:t> </a:t>
            </a:r>
            <a:r>
              <a:rPr sz="1600" dirty="0">
                <a:solidFill>
                  <a:srgbClr val="F1F1F1"/>
                </a:solidFill>
                <a:latin typeface="Arial"/>
                <a:cs typeface="Arial"/>
              </a:rPr>
              <a:t>credit</a:t>
            </a:r>
            <a:r>
              <a:rPr sz="1600" spc="370" dirty="0">
                <a:solidFill>
                  <a:srgbClr val="F1F1F1"/>
                </a:solidFill>
                <a:latin typeface="Arial"/>
                <a:cs typeface="Arial"/>
              </a:rPr>
              <a:t> </a:t>
            </a:r>
            <a:r>
              <a:rPr sz="1600" dirty="0">
                <a:solidFill>
                  <a:srgbClr val="F1F1F1"/>
                </a:solidFill>
                <a:latin typeface="Arial"/>
                <a:cs typeface="Arial"/>
              </a:rPr>
              <a:t>administration</a:t>
            </a:r>
            <a:r>
              <a:rPr sz="1600" spc="365" dirty="0">
                <a:solidFill>
                  <a:srgbClr val="F1F1F1"/>
                </a:solidFill>
                <a:latin typeface="Arial"/>
                <a:cs typeface="Arial"/>
              </a:rPr>
              <a:t> </a:t>
            </a:r>
            <a:r>
              <a:rPr sz="1600" dirty="0">
                <a:solidFill>
                  <a:srgbClr val="F1F1F1"/>
                </a:solidFill>
                <a:latin typeface="Arial"/>
                <a:cs typeface="Arial"/>
              </a:rPr>
              <a:t>with</a:t>
            </a:r>
            <a:r>
              <a:rPr sz="1600" spc="380" dirty="0">
                <a:solidFill>
                  <a:srgbClr val="F1F1F1"/>
                </a:solidFill>
                <a:latin typeface="Arial"/>
                <a:cs typeface="Arial"/>
              </a:rPr>
              <a:t> </a:t>
            </a:r>
            <a:r>
              <a:rPr sz="1600" spc="-10" dirty="0">
                <a:solidFill>
                  <a:srgbClr val="F1F1F1"/>
                </a:solidFill>
                <a:latin typeface="Arial"/>
                <a:cs typeface="Arial"/>
              </a:rPr>
              <a:t>prestigious </a:t>
            </a:r>
            <a:r>
              <a:rPr sz="1600" dirty="0">
                <a:solidFill>
                  <a:srgbClr val="F1F1F1"/>
                </a:solidFill>
                <a:latin typeface="Arial"/>
                <a:cs typeface="Arial"/>
              </a:rPr>
              <a:t>institutions</a:t>
            </a:r>
            <a:r>
              <a:rPr sz="1600" spc="55" dirty="0">
                <a:solidFill>
                  <a:srgbClr val="F1F1F1"/>
                </a:solidFill>
                <a:latin typeface="Arial"/>
                <a:cs typeface="Arial"/>
              </a:rPr>
              <a:t> </a:t>
            </a:r>
            <a:r>
              <a:rPr sz="1600" dirty="0">
                <a:solidFill>
                  <a:srgbClr val="F1F1F1"/>
                </a:solidFill>
                <a:latin typeface="Arial"/>
                <a:cs typeface="Arial"/>
              </a:rPr>
              <a:t>such</a:t>
            </a:r>
            <a:r>
              <a:rPr sz="1600" spc="50" dirty="0">
                <a:solidFill>
                  <a:srgbClr val="F1F1F1"/>
                </a:solidFill>
                <a:latin typeface="Arial"/>
                <a:cs typeface="Arial"/>
              </a:rPr>
              <a:t> </a:t>
            </a:r>
            <a:r>
              <a:rPr sz="1600" dirty="0">
                <a:solidFill>
                  <a:srgbClr val="F1F1F1"/>
                </a:solidFill>
                <a:latin typeface="Arial"/>
                <a:cs typeface="Arial"/>
              </a:rPr>
              <a:t>as</a:t>
            </a:r>
            <a:r>
              <a:rPr sz="1600" spc="60" dirty="0">
                <a:solidFill>
                  <a:srgbClr val="F1F1F1"/>
                </a:solidFill>
                <a:latin typeface="Arial"/>
                <a:cs typeface="Arial"/>
              </a:rPr>
              <a:t> </a:t>
            </a:r>
            <a:r>
              <a:rPr sz="1600" dirty="0">
                <a:solidFill>
                  <a:srgbClr val="F1F1F1"/>
                </a:solidFill>
                <a:latin typeface="Arial"/>
                <a:cs typeface="Arial"/>
              </a:rPr>
              <a:t>Saadiq,</a:t>
            </a:r>
            <a:r>
              <a:rPr sz="1600" spc="50" dirty="0">
                <a:solidFill>
                  <a:srgbClr val="F1F1F1"/>
                </a:solidFill>
                <a:latin typeface="Arial"/>
                <a:cs typeface="Arial"/>
              </a:rPr>
              <a:t> </a:t>
            </a:r>
            <a:r>
              <a:rPr sz="1600" dirty="0">
                <a:solidFill>
                  <a:srgbClr val="F1F1F1"/>
                </a:solidFill>
                <a:latin typeface="Arial"/>
                <a:cs typeface="Arial"/>
              </a:rPr>
              <a:t>Standard</a:t>
            </a:r>
            <a:r>
              <a:rPr sz="1600" spc="55" dirty="0">
                <a:solidFill>
                  <a:srgbClr val="F1F1F1"/>
                </a:solidFill>
                <a:latin typeface="Arial"/>
                <a:cs typeface="Arial"/>
              </a:rPr>
              <a:t> </a:t>
            </a:r>
            <a:r>
              <a:rPr sz="1600" dirty="0">
                <a:solidFill>
                  <a:srgbClr val="F1F1F1"/>
                </a:solidFill>
                <a:latin typeface="Arial"/>
                <a:cs typeface="Arial"/>
              </a:rPr>
              <a:t>Chartered</a:t>
            </a:r>
            <a:r>
              <a:rPr sz="1600" spc="50" dirty="0">
                <a:solidFill>
                  <a:srgbClr val="F1F1F1"/>
                </a:solidFill>
                <a:latin typeface="Arial"/>
                <a:cs typeface="Arial"/>
              </a:rPr>
              <a:t> </a:t>
            </a:r>
            <a:r>
              <a:rPr sz="1600" dirty="0">
                <a:solidFill>
                  <a:srgbClr val="F1F1F1"/>
                </a:solidFill>
                <a:latin typeface="Arial"/>
                <a:cs typeface="Arial"/>
              </a:rPr>
              <a:t>Bank</a:t>
            </a:r>
            <a:r>
              <a:rPr sz="1600" spc="60" dirty="0">
                <a:solidFill>
                  <a:srgbClr val="F1F1F1"/>
                </a:solidFill>
                <a:latin typeface="Arial"/>
                <a:cs typeface="Arial"/>
              </a:rPr>
              <a:t> </a:t>
            </a:r>
            <a:r>
              <a:rPr sz="1600" dirty="0">
                <a:solidFill>
                  <a:srgbClr val="F1F1F1"/>
                </a:solidFill>
                <a:latin typeface="Arial"/>
                <a:cs typeface="Arial"/>
              </a:rPr>
              <a:t>(Pakistan),</a:t>
            </a:r>
            <a:r>
              <a:rPr sz="1600" spc="55" dirty="0">
                <a:solidFill>
                  <a:srgbClr val="F1F1F1"/>
                </a:solidFill>
                <a:latin typeface="Arial"/>
                <a:cs typeface="Arial"/>
              </a:rPr>
              <a:t> </a:t>
            </a:r>
            <a:r>
              <a:rPr sz="1600" dirty="0">
                <a:solidFill>
                  <a:srgbClr val="F1F1F1"/>
                </a:solidFill>
                <a:latin typeface="Arial"/>
                <a:cs typeface="Arial"/>
              </a:rPr>
              <a:t>Faysal</a:t>
            </a:r>
            <a:r>
              <a:rPr sz="1600" spc="55" dirty="0">
                <a:solidFill>
                  <a:srgbClr val="F1F1F1"/>
                </a:solidFill>
                <a:latin typeface="Arial"/>
                <a:cs typeface="Arial"/>
              </a:rPr>
              <a:t> </a:t>
            </a:r>
            <a:r>
              <a:rPr sz="1600" dirty="0">
                <a:solidFill>
                  <a:srgbClr val="F1F1F1"/>
                </a:solidFill>
                <a:latin typeface="Arial"/>
                <a:cs typeface="Arial"/>
              </a:rPr>
              <a:t>Bank,</a:t>
            </a:r>
            <a:r>
              <a:rPr sz="1600" spc="65" dirty="0">
                <a:solidFill>
                  <a:srgbClr val="F1F1F1"/>
                </a:solidFill>
                <a:latin typeface="Arial"/>
                <a:cs typeface="Arial"/>
              </a:rPr>
              <a:t> </a:t>
            </a:r>
            <a:r>
              <a:rPr sz="1600" dirty="0">
                <a:solidFill>
                  <a:srgbClr val="F1F1F1"/>
                </a:solidFill>
                <a:latin typeface="Arial"/>
                <a:cs typeface="Arial"/>
              </a:rPr>
              <a:t>Meezan</a:t>
            </a:r>
            <a:r>
              <a:rPr sz="1600" spc="55" dirty="0">
                <a:solidFill>
                  <a:srgbClr val="F1F1F1"/>
                </a:solidFill>
                <a:latin typeface="Arial"/>
                <a:cs typeface="Arial"/>
              </a:rPr>
              <a:t> </a:t>
            </a:r>
            <a:r>
              <a:rPr sz="1600" dirty="0">
                <a:solidFill>
                  <a:srgbClr val="F1F1F1"/>
                </a:solidFill>
                <a:latin typeface="Arial"/>
                <a:cs typeface="Arial"/>
              </a:rPr>
              <a:t>Bank</a:t>
            </a:r>
            <a:r>
              <a:rPr sz="1600" spc="60" dirty="0">
                <a:solidFill>
                  <a:srgbClr val="F1F1F1"/>
                </a:solidFill>
                <a:latin typeface="Arial"/>
                <a:cs typeface="Arial"/>
              </a:rPr>
              <a:t> </a:t>
            </a:r>
            <a:r>
              <a:rPr sz="1600" dirty="0">
                <a:solidFill>
                  <a:srgbClr val="F1F1F1"/>
                </a:solidFill>
                <a:latin typeface="Arial"/>
                <a:cs typeface="Arial"/>
              </a:rPr>
              <a:t>&amp;</a:t>
            </a:r>
            <a:r>
              <a:rPr sz="1600" spc="-40" dirty="0">
                <a:solidFill>
                  <a:srgbClr val="F1F1F1"/>
                </a:solidFill>
                <a:latin typeface="Arial"/>
                <a:cs typeface="Arial"/>
              </a:rPr>
              <a:t> </a:t>
            </a:r>
            <a:r>
              <a:rPr sz="1600" dirty="0">
                <a:solidFill>
                  <a:srgbClr val="F1F1F1"/>
                </a:solidFill>
                <a:latin typeface="Arial"/>
                <a:cs typeface="Arial"/>
              </a:rPr>
              <a:t>Albaraka</a:t>
            </a:r>
            <a:r>
              <a:rPr sz="1600" spc="60" dirty="0">
                <a:solidFill>
                  <a:srgbClr val="F1F1F1"/>
                </a:solidFill>
                <a:latin typeface="Arial"/>
                <a:cs typeface="Arial"/>
              </a:rPr>
              <a:t> </a:t>
            </a:r>
            <a:r>
              <a:rPr sz="1600" dirty="0">
                <a:solidFill>
                  <a:srgbClr val="F1F1F1"/>
                </a:solidFill>
                <a:latin typeface="Arial"/>
                <a:cs typeface="Arial"/>
              </a:rPr>
              <a:t>Bank</a:t>
            </a:r>
            <a:r>
              <a:rPr sz="1600" spc="75" dirty="0">
                <a:solidFill>
                  <a:srgbClr val="F1F1F1"/>
                </a:solidFill>
                <a:latin typeface="Arial"/>
                <a:cs typeface="Arial"/>
              </a:rPr>
              <a:t> </a:t>
            </a:r>
            <a:r>
              <a:rPr sz="1600" spc="-10" dirty="0">
                <a:solidFill>
                  <a:srgbClr val="F1F1F1"/>
                </a:solidFill>
                <a:latin typeface="Arial"/>
                <a:cs typeface="Arial"/>
              </a:rPr>
              <a:t>(formerly </a:t>
            </a:r>
            <a:r>
              <a:rPr sz="1600" dirty="0">
                <a:solidFill>
                  <a:srgbClr val="F1F1F1"/>
                </a:solidFill>
                <a:latin typeface="Arial"/>
                <a:cs typeface="Arial"/>
              </a:rPr>
              <a:t>Emirates</a:t>
            </a:r>
            <a:r>
              <a:rPr sz="1600" spc="105" dirty="0">
                <a:solidFill>
                  <a:srgbClr val="F1F1F1"/>
                </a:solidFill>
                <a:latin typeface="Arial"/>
                <a:cs typeface="Arial"/>
              </a:rPr>
              <a:t> </a:t>
            </a:r>
            <a:r>
              <a:rPr sz="1600" dirty="0">
                <a:solidFill>
                  <a:srgbClr val="F1F1F1"/>
                </a:solidFill>
                <a:latin typeface="Arial"/>
                <a:cs typeface="Arial"/>
              </a:rPr>
              <a:t>Global</a:t>
            </a:r>
            <a:r>
              <a:rPr sz="1600" spc="125" dirty="0">
                <a:solidFill>
                  <a:srgbClr val="F1F1F1"/>
                </a:solidFill>
                <a:latin typeface="Arial"/>
                <a:cs typeface="Arial"/>
              </a:rPr>
              <a:t> </a:t>
            </a:r>
            <a:r>
              <a:rPr sz="1600" dirty="0">
                <a:solidFill>
                  <a:srgbClr val="F1F1F1"/>
                </a:solidFill>
                <a:latin typeface="Arial"/>
                <a:cs typeface="Arial"/>
              </a:rPr>
              <a:t>Islamic</a:t>
            </a:r>
            <a:r>
              <a:rPr sz="1600" spc="120" dirty="0">
                <a:solidFill>
                  <a:srgbClr val="F1F1F1"/>
                </a:solidFill>
                <a:latin typeface="Arial"/>
                <a:cs typeface="Arial"/>
              </a:rPr>
              <a:t> </a:t>
            </a:r>
            <a:r>
              <a:rPr sz="1600" dirty="0">
                <a:solidFill>
                  <a:srgbClr val="F1F1F1"/>
                </a:solidFill>
                <a:latin typeface="Arial"/>
                <a:cs typeface="Arial"/>
              </a:rPr>
              <a:t>Bank).</a:t>
            </a:r>
            <a:r>
              <a:rPr sz="1600" spc="114" dirty="0">
                <a:solidFill>
                  <a:srgbClr val="F1F1F1"/>
                </a:solidFill>
                <a:latin typeface="Arial"/>
                <a:cs typeface="Arial"/>
              </a:rPr>
              <a:t> </a:t>
            </a:r>
            <a:r>
              <a:rPr sz="1600" dirty="0">
                <a:solidFill>
                  <a:srgbClr val="F1F1F1"/>
                </a:solidFill>
                <a:latin typeface="Arial"/>
                <a:cs typeface="Arial"/>
              </a:rPr>
              <a:t>He</a:t>
            </a:r>
            <a:r>
              <a:rPr sz="1600" spc="114" dirty="0">
                <a:solidFill>
                  <a:srgbClr val="F1F1F1"/>
                </a:solidFill>
                <a:latin typeface="Arial"/>
                <a:cs typeface="Arial"/>
              </a:rPr>
              <a:t> </a:t>
            </a:r>
            <a:r>
              <a:rPr sz="1600" dirty="0">
                <a:solidFill>
                  <a:srgbClr val="F1F1F1"/>
                </a:solidFill>
                <a:latin typeface="Arial"/>
                <a:cs typeface="Arial"/>
              </a:rPr>
              <a:t>also</a:t>
            </a:r>
            <a:r>
              <a:rPr sz="1600" spc="110" dirty="0">
                <a:solidFill>
                  <a:srgbClr val="F1F1F1"/>
                </a:solidFill>
                <a:latin typeface="Arial"/>
                <a:cs typeface="Arial"/>
              </a:rPr>
              <a:t> </a:t>
            </a:r>
            <a:r>
              <a:rPr sz="1600" dirty="0">
                <a:solidFill>
                  <a:srgbClr val="F1F1F1"/>
                </a:solidFill>
                <a:latin typeface="Arial"/>
                <a:cs typeface="Arial"/>
              </a:rPr>
              <a:t>has</a:t>
            </a:r>
            <a:r>
              <a:rPr sz="1600" spc="110" dirty="0">
                <a:solidFill>
                  <a:srgbClr val="F1F1F1"/>
                </a:solidFill>
                <a:latin typeface="Arial"/>
                <a:cs typeface="Arial"/>
              </a:rPr>
              <a:t> </a:t>
            </a:r>
            <a:r>
              <a:rPr sz="1600" dirty="0">
                <a:solidFill>
                  <a:srgbClr val="F1F1F1"/>
                </a:solidFill>
                <a:latin typeface="Arial"/>
                <a:cs typeface="Arial"/>
              </a:rPr>
              <a:t>over</a:t>
            </a:r>
            <a:r>
              <a:rPr sz="1600" spc="114" dirty="0">
                <a:solidFill>
                  <a:srgbClr val="F1F1F1"/>
                </a:solidFill>
                <a:latin typeface="Arial"/>
                <a:cs typeface="Arial"/>
              </a:rPr>
              <a:t> </a:t>
            </a:r>
            <a:r>
              <a:rPr sz="1600" dirty="0">
                <a:solidFill>
                  <a:srgbClr val="F1F1F1"/>
                </a:solidFill>
                <a:latin typeface="Arial"/>
                <a:cs typeface="Arial"/>
              </a:rPr>
              <a:t>03</a:t>
            </a:r>
            <a:r>
              <a:rPr sz="1600" spc="120" dirty="0">
                <a:solidFill>
                  <a:srgbClr val="F1F1F1"/>
                </a:solidFill>
                <a:latin typeface="Arial"/>
                <a:cs typeface="Arial"/>
              </a:rPr>
              <a:t> </a:t>
            </a:r>
            <a:r>
              <a:rPr sz="1600" dirty="0">
                <a:solidFill>
                  <a:srgbClr val="F1F1F1"/>
                </a:solidFill>
                <a:latin typeface="Arial"/>
                <a:cs typeface="Arial"/>
              </a:rPr>
              <a:t>years</a:t>
            </a:r>
            <a:r>
              <a:rPr sz="1600" spc="120" dirty="0">
                <a:solidFill>
                  <a:srgbClr val="F1F1F1"/>
                </a:solidFill>
                <a:latin typeface="Arial"/>
                <a:cs typeface="Arial"/>
              </a:rPr>
              <a:t> </a:t>
            </a:r>
            <a:r>
              <a:rPr sz="1600" dirty="0">
                <a:solidFill>
                  <a:srgbClr val="F1F1F1"/>
                </a:solidFill>
                <a:latin typeface="Arial"/>
                <a:cs typeface="Arial"/>
              </a:rPr>
              <a:t>experience,</a:t>
            </a:r>
            <a:r>
              <a:rPr sz="1600" spc="114" dirty="0">
                <a:solidFill>
                  <a:srgbClr val="F1F1F1"/>
                </a:solidFill>
                <a:latin typeface="Arial"/>
                <a:cs typeface="Arial"/>
              </a:rPr>
              <a:t> </a:t>
            </a:r>
            <a:r>
              <a:rPr sz="1600" dirty="0">
                <a:solidFill>
                  <a:srgbClr val="F1F1F1"/>
                </a:solidFill>
                <a:latin typeface="Arial"/>
                <a:cs typeface="Arial"/>
              </a:rPr>
              <a:t>working</a:t>
            </a:r>
            <a:r>
              <a:rPr sz="1600" spc="120" dirty="0">
                <a:solidFill>
                  <a:srgbClr val="F1F1F1"/>
                </a:solidFill>
                <a:latin typeface="Arial"/>
                <a:cs typeface="Arial"/>
              </a:rPr>
              <a:t> </a:t>
            </a:r>
            <a:r>
              <a:rPr sz="1600" dirty="0">
                <a:solidFill>
                  <a:srgbClr val="F1F1F1"/>
                </a:solidFill>
                <a:latin typeface="Arial"/>
                <a:cs typeface="Arial"/>
              </a:rPr>
              <a:t>as</a:t>
            </a:r>
            <a:r>
              <a:rPr sz="1600" spc="120" dirty="0">
                <a:solidFill>
                  <a:srgbClr val="F1F1F1"/>
                </a:solidFill>
                <a:latin typeface="Arial"/>
                <a:cs typeface="Arial"/>
              </a:rPr>
              <a:t> </a:t>
            </a:r>
            <a:r>
              <a:rPr sz="1600" dirty="0">
                <a:solidFill>
                  <a:srgbClr val="F1F1F1"/>
                </a:solidFill>
                <a:latin typeface="Arial"/>
                <a:cs typeface="Arial"/>
              </a:rPr>
              <a:t>corporate</a:t>
            </a:r>
            <a:r>
              <a:rPr sz="1600" spc="105" dirty="0">
                <a:solidFill>
                  <a:srgbClr val="F1F1F1"/>
                </a:solidFill>
                <a:latin typeface="Arial"/>
                <a:cs typeface="Arial"/>
              </a:rPr>
              <a:t> </a:t>
            </a:r>
            <a:r>
              <a:rPr sz="1600" dirty="0">
                <a:solidFill>
                  <a:srgbClr val="F1F1F1"/>
                </a:solidFill>
                <a:latin typeface="Arial"/>
                <a:cs typeface="Arial"/>
              </a:rPr>
              <a:t>law</a:t>
            </a:r>
            <a:r>
              <a:rPr sz="1600" spc="105" dirty="0">
                <a:solidFill>
                  <a:srgbClr val="F1F1F1"/>
                </a:solidFill>
                <a:latin typeface="Arial"/>
                <a:cs typeface="Arial"/>
              </a:rPr>
              <a:t> </a:t>
            </a:r>
            <a:r>
              <a:rPr sz="1600" dirty="0">
                <a:solidFill>
                  <a:srgbClr val="F1F1F1"/>
                </a:solidFill>
                <a:latin typeface="Arial"/>
                <a:cs typeface="Arial"/>
              </a:rPr>
              <a:t>consultant</a:t>
            </a:r>
            <a:r>
              <a:rPr sz="1600" spc="120" dirty="0">
                <a:solidFill>
                  <a:srgbClr val="F1F1F1"/>
                </a:solidFill>
                <a:latin typeface="Arial"/>
                <a:cs typeface="Arial"/>
              </a:rPr>
              <a:t> </a:t>
            </a:r>
            <a:r>
              <a:rPr sz="1600" dirty="0">
                <a:solidFill>
                  <a:srgbClr val="F1F1F1"/>
                </a:solidFill>
                <a:latin typeface="Arial"/>
                <a:cs typeface="Arial"/>
              </a:rPr>
              <a:t>&amp;</a:t>
            </a:r>
            <a:r>
              <a:rPr sz="1600" spc="15" dirty="0">
                <a:solidFill>
                  <a:srgbClr val="F1F1F1"/>
                </a:solidFill>
                <a:latin typeface="Arial"/>
                <a:cs typeface="Arial"/>
              </a:rPr>
              <a:t> </a:t>
            </a:r>
            <a:r>
              <a:rPr sz="1600" spc="-10" dirty="0">
                <a:solidFill>
                  <a:srgbClr val="F1F1F1"/>
                </a:solidFill>
                <a:latin typeface="Arial"/>
                <a:cs typeface="Arial"/>
              </a:rPr>
              <a:t>Assistant </a:t>
            </a:r>
            <a:r>
              <a:rPr sz="1600" dirty="0">
                <a:solidFill>
                  <a:srgbClr val="F1F1F1"/>
                </a:solidFill>
                <a:latin typeface="Arial"/>
                <a:cs typeface="Arial"/>
              </a:rPr>
              <a:t>company</a:t>
            </a:r>
            <a:r>
              <a:rPr sz="1600" spc="-85" dirty="0">
                <a:solidFill>
                  <a:srgbClr val="F1F1F1"/>
                </a:solidFill>
                <a:latin typeface="Arial"/>
                <a:cs typeface="Arial"/>
              </a:rPr>
              <a:t> </a:t>
            </a:r>
            <a:r>
              <a:rPr sz="1600" spc="-10" dirty="0">
                <a:solidFill>
                  <a:srgbClr val="F1F1F1"/>
                </a:solidFill>
                <a:latin typeface="Arial"/>
                <a:cs typeface="Arial"/>
              </a:rPr>
              <a:t>secretary.</a:t>
            </a:r>
            <a:endParaRPr sz="1600">
              <a:latin typeface="Arial"/>
              <a:cs typeface="Arial"/>
            </a:endParaRPr>
          </a:p>
          <a:p>
            <a:pPr marL="12700" marR="11430" algn="just">
              <a:lnSpc>
                <a:spcPct val="100000"/>
              </a:lnSpc>
            </a:pPr>
            <a:r>
              <a:rPr sz="1600" dirty="0">
                <a:solidFill>
                  <a:srgbClr val="F1F1F1"/>
                </a:solidFill>
                <a:latin typeface="Arial"/>
                <a:cs typeface="Arial"/>
              </a:rPr>
              <a:t>Mufti</a:t>
            </a:r>
            <a:r>
              <a:rPr sz="1600" spc="425" dirty="0">
                <a:solidFill>
                  <a:srgbClr val="F1F1F1"/>
                </a:solidFill>
                <a:latin typeface="Arial"/>
                <a:cs typeface="Arial"/>
              </a:rPr>
              <a:t> </a:t>
            </a:r>
            <a:r>
              <a:rPr sz="1600" dirty="0">
                <a:solidFill>
                  <a:srgbClr val="F1F1F1"/>
                </a:solidFill>
                <a:latin typeface="Arial"/>
                <a:cs typeface="Arial"/>
              </a:rPr>
              <a:t>Noor</a:t>
            </a:r>
            <a:r>
              <a:rPr sz="1600" spc="420" dirty="0">
                <a:solidFill>
                  <a:srgbClr val="F1F1F1"/>
                </a:solidFill>
                <a:latin typeface="Arial"/>
                <a:cs typeface="Arial"/>
              </a:rPr>
              <a:t> </a:t>
            </a:r>
            <a:r>
              <a:rPr sz="1600" dirty="0">
                <a:solidFill>
                  <a:srgbClr val="F1F1F1"/>
                </a:solidFill>
                <a:latin typeface="Arial"/>
                <a:cs typeface="Arial"/>
              </a:rPr>
              <a:t>ul</a:t>
            </a:r>
            <a:r>
              <a:rPr sz="1600" spc="430" dirty="0">
                <a:solidFill>
                  <a:srgbClr val="F1F1F1"/>
                </a:solidFill>
                <a:latin typeface="Arial"/>
                <a:cs typeface="Arial"/>
              </a:rPr>
              <a:t> </a:t>
            </a:r>
            <a:r>
              <a:rPr sz="1600" dirty="0">
                <a:solidFill>
                  <a:srgbClr val="F1F1F1"/>
                </a:solidFill>
                <a:latin typeface="Arial"/>
                <a:cs typeface="Arial"/>
              </a:rPr>
              <a:t>Hassan</a:t>
            </a:r>
            <a:r>
              <a:rPr sz="1600" spc="425" dirty="0">
                <a:solidFill>
                  <a:srgbClr val="F1F1F1"/>
                </a:solidFill>
                <a:latin typeface="Arial"/>
                <a:cs typeface="Arial"/>
              </a:rPr>
              <a:t> </a:t>
            </a:r>
            <a:r>
              <a:rPr sz="1600" dirty="0">
                <a:solidFill>
                  <a:srgbClr val="F1F1F1"/>
                </a:solidFill>
                <a:latin typeface="Arial"/>
                <a:cs typeface="Arial"/>
              </a:rPr>
              <a:t>is</a:t>
            </a:r>
            <a:r>
              <a:rPr sz="1600" spc="430" dirty="0">
                <a:solidFill>
                  <a:srgbClr val="F1F1F1"/>
                </a:solidFill>
                <a:latin typeface="Arial"/>
                <a:cs typeface="Arial"/>
              </a:rPr>
              <a:t> </a:t>
            </a:r>
            <a:r>
              <a:rPr sz="1600" dirty="0">
                <a:solidFill>
                  <a:srgbClr val="F1F1F1"/>
                </a:solidFill>
                <a:latin typeface="Arial"/>
                <a:cs typeface="Arial"/>
              </a:rPr>
              <a:t>also</a:t>
            </a:r>
            <a:r>
              <a:rPr sz="1600" spc="425" dirty="0">
                <a:solidFill>
                  <a:srgbClr val="F1F1F1"/>
                </a:solidFill>
                <a:latin typeface="Arial"/>
                <a:cs typeface="Arial"/>
              </a:rPr>
              <a:t> </a:t>
            </a:r>
            <a:r>
              <a:rPr sz="1600" dirty="0">
                <a:solidFill>
                  <a:srgbClr val="F1F1F1"/>
                </a:solidFill>
                <a:latin typeface="Arial"/>
                <a:cs typeface="Arial"/>
              </a:rPr>
              <a:t>a</a:t>
            </a:r>
            <a:r>
              <a:rPr sz="1600" spc="425" dirty="0">
                <a:solidFill>
                  <a:srgbClr val="F1F1F1"/>
                </a:solidFill>
                <a:latin typeface="Arial"/>
                <a:cs typeface="Arial"/>
              </a:rPr>
              <a:t> </a:t>
            </a:r>
            <a:r>
              <a:rPr sz="1600" dirty="0">
                <a:solidFill>
                  <a:srgbClr val="F1F1F1"/>
                </a:solidFill>
                <a:latin typeface="Arial"/>
                <a:cs typeface="Arial"/>
              </a:rPr>
              <a:t>Certified</a:t>
            </a:r>
            <a:r>
              <a:rPr sz="1600" spc="425" dirty="0">
                <a:solidFill>
                  <a:srgbClr val="F1F1F1"/>
                </a:solidFill>
                <a:latin typeface="Arial"/>
                <a:cs typeface="Arial"/>
              </a:rPr>
              <a:t> </a:t>
            </a:r>
            <a:r>
              <a:rPr sz="1600" dirty="0">
                <a:solidFill>
                  <a:srgbClr val="F1F1F1"/>
                </a:solidFill>
                <a:latin typeface="Arial"/>
                <a:cs typeface="Arial"/>
              </a:rPr>
              <a:t>Director,</a:t>
            </a:r>
            <a:r>
              <a:rPr sz="1600" spc="425" dirty="0">
                <a:solidFill>
                  <a:srgbClr val="F1F1F1"/>
                </a:solidFill>
                <a:latin typeface="Arial"/>
                <a:cs typeface="Arial"/>
              </a:rPr>
              <a:t> </a:t>
            </a:r>
            <a:r>
              <a:rPr sz="1600" dirty="0">
                <a:solidFill>
                  <a:srgbClr val="F1F1F1"/>
                </a:solidFill>
                <a:latin typeface="Arial"/>
                <a:cs typeface="Arial"/>
              </a:rPr>
              <a:t>as</a:t>
            </a:r>
            <a:r>
              <a:rPr sz="1600" spc="430" dirty="0">
                <a:solidFill>
                  <a:srgbClr val="F1F1F1"/>
                </a:solidFill>
                <a:latin typeface="Arial"/>
                <a:cs typeface="Arial"/>
              </a:rPr>
              <a:t> </a:t>
            </a:r>
            <a:r>
              <a:rPr sz="1600" dirty="0">
                <a:solidFill>
                  <a:srgbClr val="F1F1F1"/>
                </a:solidFill>
                <a:latin typeface="Arial"/>
                <a:cs typeface="Arial"/>
              </a:rPr>
              <a:t>per</a:t>
            </a:r>
            <a:r>
              <a:rPr sz="1600" spc="420" dirty="0">
                <a:solidFill>
                  <a:srgbClr val="F1F1F1"/>
                </a:solidFill>
                <a:latin typeface="Arial"/>
                <a:cs typeface="Arial"/>
              </a:rPr>
              <a:t> </a:t>
            </a:r>
            <a:r>
              <a:rPr sz="1600" dirty="0">
                <a:solidFill>
                  <a:srgbClr val="F1F1F1"/>
                </a:solidFill>
                <a:latin typeface="Arial"/>
                <a:cs typeface="Arial"/>
              </a:rPr>
              <a:t>Code</a:t>
            </a:r>
            <a:r>
              <a:rPr sz="1600" spc="420" dirty="0">
                <a:solidFill>
                  <a:srgbClr val="F1F1F1"/>
                </a:solidFill>
                <a:latin typeface="Arial"/>
                <a:cs typeface="Arial"/>
              </a:rPr>
              <a:t> </a:t>
            </a:r>
            <a:r>
              <a:rPr sz="1600" dirty="0">
                <a:solidFill>
                  <a:srgbClr val="F1F1F1"/>
                </a:solidFill>
                <a:latin typeface="Arial"/>
                <a:cs typeface="Arial"/>
              </a:rPr>
              <a:t>of</a:t>
            </a:r>
            <a:r>
              <a:rPr sz="1600" spc="420" dirty="0">
                <a:solidFill>
                  <a:srgbClr val="F1F1F1"/>
                </a:solidFill>
                <a:latin typeface="Arial"/>
                <a:cs typeface="Arial"/>
              </a:rPr>
              <a:t> </a:t>
            </a:r>
            <a:r>
              <a:rPr sz="1600" dirty="0">
                <a:solidFill>
                  <a:srgbClr val="F1F1F1"/>
                </a:solidFill>
                <a:latin typeface="Arial"/>
                <a:cs typeface="Arial"/>
              </a:rPr>
              <a:t>Corporate</a:t>
            </a:r>
            <a:r>
              <a:rPr sz="1600" spc="425" dirty="0">
                <a:solidFill>
                  <a:srgbClr val="F1F1F1"/>
                </a:solidFill>
                <a:latin typeface="Arial"/>
                <a:cs typeface="Arial"/>
              </a:rPr>
              <a:t> </a:t>
            </a:r>
            <a:r>
              <a:rPr sz="1600" dirty="0">
                <a:solidFill>
                  <a:srgbClr val="F1F1F1"/>
                </a:solidFill>
                <a:latin typeface="Arial"/>
                <a:cs typeface="Arial"/>
              </a:rPr>
              <a:t>Governance,</a:t>
            </a:r>
            <a:r>
              <a:rPr sz="1600" spc="430" dirty="0">
                <a:solidFill>
                  <a:srgbClr val="F1F1F1"/>
                </a:solidFill>
                <a:latin typeface="Arial"/>
                <a:cs typeface="Arial"/>
              </a:rPr>
              <a:t> </a:t>
            </a:r>
            <a:r>
              <a:rPr sz="1600" dirty="0">
                <a:solidFill>
                  <a:srgbClr val="F1F1F1"/>
                </a:solidFill>
                <a:latin typeface="Arial"/>
                <a:cs typeface="Arial"/>
              </a:rPr>
              <a:t>Securities</a:t>
            </a:r>
            <a:r>
              <a:rPr sz="1600" spc="430" dirty="0">
                <a:solidFill>
                  <a:srgbClr val="F1F1F1"/>
                </a:solidFill>
                <a:latin typeface="Arial"/>
                <a:cs typeface="Arial"/>
              </a:rPr>
              <a:t> </a:t>
            </a:r>
            <a:r>
              <a:rPr sz="1600" dirty="0">
                <a:solidFill>
                  <a:srgbClr val="F1F1F1"/>
                </a:solidFill>
                <a:latin typeface="Arial"/>
                <a:cs typeface="Arial"/>
              </a:rPr>
              <a:t>&amp;</a:t>
            </a:r>
            <a:r>
              <a:rPr sz="1600" spc="430" dirty="0">
                <a:solidFill>
                  <a:srgbClr val="F1F1F1"/>
                </a:solidFill>
                <a:latin typeface="Arial"/>
                <a:cs typeface="Arial"/>
              </a:rPr>
              <a:t> </a:t>
            </a:r>
            <a:r>
              <a:rPr sz="1600" spc="-10" dirty="0">
                <a:solidFill>
                  <a:srgbClr val="F1F1F1"/>
                </a:solidFill>
                <a:latin typeface="Arial"/>
                <a:cs typeface="Arial"/>
              </a:rPr>
              <a:t>Exchange </a:t>
            </a:r>
            <a:r>
              <a:rPr sz="1600" dirty="0">
                <a:solidFill>
                  <a:srgbClr val="F1F1F1"/>
                </a:solidFill>
                <a:latin typeface="Arial"/>
                <a:cs typeface="Arial"/>
              </a:rPr>
              <a:t>Commission</a:t>
            </a:r>
            <a:r>
              <a:rPr sz="1600" spc="15" dirty="0">
                <a:solidFill>
                  <a:srgbClr val="F1F1F1"/>
                </a:solidFill>
                <a:latin typeface="Arial"/>
                <a:cs typeface="Arial"/>
              </a:rPr>
              <a:t> </a:t>
            </a:r>
            <a:r>
              <a:rPr sz="1600" dirty="0">
                <a:solidFill>
                  <a:srgbClr val="F1F1F1"/>
                </a:solidFill>
                <a:latin typeface="Arial"/>
                <a:cs typeface="Arial"/>
              </a:rPr>
              <a:t>of</a:t>
            </a:r>
            <a:r>
              <a:rPr sz="1600" spc="20" dirty="0">
                <a:solidFill>
                  <a:srgbClr val="F1F1F1"/>
                </a:solidFill>
                <a:latin typeface="Arial"/>
                <a:cs typeface="Arial"/>
              </a:rPr>
              <a:t> </a:t>
            </a:r>
            <a:r>
              <a:rPr sz="1600" dirty="0">
                <a:solidFill>
                  <a:srgbClr val="F1F1F1"/>
                </a:solidFill>
                <a:latin typeface="Arial"/>
                <a:cs typeface="Arial"/>
              </a:rPr>
              <a:t>Pakistan</a:t>
            </a:r>
            <a:r>
              <a:rPr sz="1600" spc="20" dirty="0">
                <a:solidFill>
                  <a:srgbClr val="F1F1F1"/>
                </a:solidFill>
                <a:latin typeface="Arial"/>
                <a:cs typeface="Arial"/>
              </a:rPr>
              <a:t> </a:t>
            </a:r>
            <a:r>
              <a:rPr sz="1600" dirty="0">
                <a:solidFill>
                  <a:srgbClr val="F1F1F1"/>
                </a:solidFill>
                <a:latin typeface="Arial"/>
                <a:cs typeface="Arial"/>
              </a:rPr>
              <a:t>(SECP)</a:t>
            </a:r>
            <a:r>
              <a:rPr sz="1600" spc="30" dirty="0">
                <a:solidFill>
                  <a:srgbClr val="F1F1F1"/>
                </a:solidFill>
                <a:latin typeface="Arial"/>
                <a:cs typeface="Arial"/>
              </a:rPr>
              <a:t> </a:t>
            </a:r>
            <a:r>
              <a:rPr sz="1600" dirty="0">
                <a:solidFill>
                  <a:srgbClr val="F1F1F1"/>
                </a:solidFill>
                <a:latin typeface="Arial"/>
                <a:cs typeface="Arial"/>
              </a:rPr>
              <a:t>and</a:t>
            </a:r>
            <a:r>
              <a:rPr sz="1600" spc="15" dirty="0">
                <a:solidFill>
                  <a:srgbClr val="F1F1F1"/>
                </a:solidFill>
                <a:latin typeface="Arial"/>
                <a:cs typeface="Arial"/>
              </a:rPr>
              <a:t> </a:t>
            </a:r>
            <a:r>
              <a:rPr sz="1600" dirty="0">
                <a:solidFill>
                  <a:srgbClr val="F1F1F1"/>
                </a:solidFill>
                <a:latin typeface="Arial"/>
                <a:cs typeface="Arial"/>
              </a:rPr>
              <a:t>registered</a:t>
            </a:r>
            <a:r>
              <a:rPr sz="1600" spc="20" dirty="0">
                <a:solidFill>
                  <a:srgbClr val="F1F1F1"/>
                </a:solidFill>
                <a:latin typeface="Arial"/>
                <a:cs typeface="Arial"/>
              </a:rPr>
              <a:t> </a:t>
            </a:r>
            <a:r>
              <a:rPr sz="1600" dirty="0">
                <a:solidFill>
                  <a:srgbClr val="F1F1F1"/>
                </a:solidFill>
                <a:latin typeface="Arial"/>
                <a:cs typeface="Arial"/>
              </a:rPr>
              <a:t>Shariah</a:t>
            </a:r>
            <a:r>
              <a:rPr sz="1600" spc="20" dirty="0">
                <a:solidFill>
                  <a:srgbClr val="F1F1F1"/>
                </a:solidFill>
                <a:latin typeface="Arial"/>
                <a:cs typeface="Arial"/>
              </a:rPr>
              <a:t> </a:t>
            </a:r>
            <a:r>
              <a:rPr sz="1600" dirty="0">
                <a:solidFill>
                  <a:srgbClr val="F1F1F1"/>
                </a:solidFill>
                <a:latin typeface="Arial"/>
                <a:cs typeface="Arial"/>
              </a:rPr>
              <a:t>advisor</a:t>
            </a:r>
            <a:r>
              <a:rPr sz="1600" spc="30" dirty="0">
                <a:solidFill>
                  <a:srgbClr val="F1F1F1"/>
                </a:solidFill>
                <a:latin typeface="Arial"/>
                <a:cs typeface="Arial"/>
              </a:rPr>
              <a:t> </a:t>
            </a:r>
            <a:r>
              <a:rPr sz="1600" dirty="0">
                <a:solidFill>
                  <a:srgbClr val="F1F1F1"/>
                </a:solidFill>
                <a:latin typeface="Arial"/>
                <a:cs typeface="Arial"/>
              </a:rPr>
              <a:t>at</a:t>
            </a:r>
            <a:r>
              <a:rPr sz="1600" spc="15" dirty="0">
                <a:solidFill>
                  <a:srgbClr val="F1F1F1"/>
                </a:solidFill>
                <a:latin typeface="Arial"/>
                <a:cs typeface="Arial"/>
              </a:rPr>
              <a:t> </a:t>
            </a:r>
            <a:r>
              <a:rPr sz="1600" dirty="0">
                <a:solidFill>
                  <a:srgbClr val="F1F1F1"/>
                </a:solidFill>
                <a:latin typeface="Arial"/>
                <a:cs typeface="Arial"/>
              </a:rPr>
              <a:t>the</a:t>
            </a:r>
            <a:r>
              <a:rPr sz="1600" spc="20" dirty="0">
                <a:solidFill>
                  <a:srgbClr val="F1F1F1"/>
                </a:solidFill>
                <a:latin typeface="Arial"/>
                <a:cs typeface="Arial"/>
              </a:rPr>
              <a:t> </a:t>
            </a:r>
            <a:r>
              <a:rPr sz="1600" dirty="0">
                <a:solidFill>
                  <a:srgbClr val="F1F1F1"/>
                </a:solidFill>
                <a:latin typeface="Arial"/>
                <a:cs typeface="Arial"/>
              </a:rPr>
              <a:t>Securities</a:t>
            </a:r>
            <a:r>
              <a:rPr sz="1600" spc="25" dirty="0">
                <a:solidFill>
                  <a:srgbClr val="F1F1F1"/>
                </a:solidFill>
                <a:latin typeface="Arial"/>
                <a:cs typeface="Arial"/>
              </a:rPr>
              <a:t> </a:t>
            </a:r>
            <a:r>
              <a:rPr sz="1600" dirty="0">
                <a:solidFill>
                  <a:srgbClr val="F1F1F1"/>
                </a:solidFill>
                <a:latin typeface="Arial"/>
                <a:cs typeface="Arial"/>
              </a:rPr>
              <a:t>and</a:t>
            </a:r>
            <a:r>
              <a:rPr sz="1600" spc="35" dirty="0">
                <a:solidFill>
                  <a:srgbClr val="F1F1F1"/>
                </a:solidFill>
                <a:latin typeface="Arial"/>
                <a:cs typeface="Arial"/>
              </a:rPr>
              <a:t> </a:t>
            </a:r>
            <a:r>
              <a:rPr sz="1600" dirty="0">
                <a:solidFill>
                  <a:srgbClr val="F1F1F1"/>
                </a:solidFill>
                <a:latin typeface="Arial"/>
                <a:cs typeface="Arial"/>
              </a:rPr>
              <a:t>Exchange</a:t>
            </a:r>
            <a:r>
              <a:rPr sz="1600" spc="15" dirty="0">
                <a:solidFill>
                  <a:srgbClr val="F1F1F1"/>
                </a:solidFill>
                <a:latin typeface="Arial"/>
                <a:cs typeface="Arial"/>
              </a:rPr>
              <a:t> </a:t>
            </a:r>
            <a:r>
              <a:rPr sz="1600" dirty="0">
                <a:solidFill>
                  <a:srgbClr val="F1F1F1"/>
                </a:solidFill>
                <a:latin typeface="Arial"/>
                <a:cs typeface="Arial"/>
              </a:rPr>
              <a:t>Commission</a:t>
            </a:r>
            <a:r>
              <a:rPr sz="1600" spc="20" dirty="0">
                <a:solidFill>
                  <a:srgbClr val="F1F1F1"/>
                </a:solidFill>
                <a:latin typeface="Arial"/>
                <a:cs typeface="Arial"/>
              </a:rPr>
              <a:t> </a:t>
            </a:r>
            <a:r>
              <a:rPr sz="1600" dirty="0">
                <a:solidFill>
                  <a:srgbClr val="F1F1F1"/>
                </a:solidFill>
                <a:latin typeface="Arial"/>
                <a:cs typeface="Arial"/>
              </a:rPr>
              <a:t>of</a:t>
            </a:r>
            <a:r>
              <a:rPr sz="1600" spc="35" dirty="0">
                <a:solidFill>
                  <a:srgbClr val="F1F1F1"/>
                </a:solidFill>
                <a:latin typeface="Arial"/>
                <a:cs typeface="Arial"/>
              </a:rPr>
              <a:t> </a:t>
            </a:r>
            <a:r>
              <a:rPr sz="1600" spc="-10" dirty="0">
                <a:solidFill>
                  <a:srgbClr val="F1F1F1"/>
                </a:solidFill>
                <a:latin typeface="Arial"/>
                <a:cs typeface="Arial"/>
              </a:rPr>
              <a:t>Pakistan </a:t>
            </a:r>
            <a:r>
              <a:rPr sz="1600" dirty="0">
                <a:solidFill>
                  <a:srgbClr val="F1F1F1"/>
                </a:solidFill>
                <a:latin typeface="Arial"/>
                <a:cs typeface="Arial"/>
              </a:rPr>
              <a:t>(SECP).</a:t>
            </a:r>
            <a:r>
              <a:rPr sz="1600" spc="380" dirty="0">
                <a:solidFill>
                  <a:srgbClr val="F1F1F1"/>
                </a:solidFill>
                <a:latin typeface="Arial"/>
                <a:cs typeface="Arial"/>
              </a:rPr>
              <a:t> </a:t>
            </a:r>
            <a:r>
              <a:rPr sz="1600" dirty="0">
                <a:solidFill>
                  <a:srgbClr val="F1F1F1"/>
                </a:solidFill>
                <a:latin typeface="Arial"/>
                <a:cs typeface="Arial"/>
              </a:rPr>
              <a:t>He</a:t>
            </a:r>
            <a:r>
              <a:rPr sz="1600" spc="385" dirty="0">
                <a:solidFill>
                  <a:srgbClr val="F1F1F1"/>
                </a:solidFill>
                <a:latin typeface="Arial"/>
                <a:cs typeface="Arial"/>
              </a:rPr>
              <a:t> </a:t>
            </a:r>
            <a:r>
              <a:rPr sz="1600" dirty="0">
                <a:solidFill>
                  <a:srgbClr val="F1F1F1"/>
                </a:solidFill>
                <a:latin typeface="Arial"/>
                <a:cs typeface="Arial"/>
              </a:rPr>
              <a:t>is</a:t>
            </a:r>
            <a:r>
              <a:rPr sz="1600" spc="395" dirty="0">
                <a:solidFill>
                  <a:srgbClr val="F1F1F1"/>
                </a:solidFill>
                <a:latin typeface="Arial"/>
                <a:cs typeface="Arial"/>
              </a:rPr>
              <a:t> </a:t>
            </a:r>
            <a:r>
              <a:rPr sz="1600" dirty="0">
                <a:solidFill>
                  <a:srgbClr val="F1F1F1"/>
                </a:solidFill>
                <a:latin typeface="Arial"/>
                <a:cs typeface="Arial"/>
              </a:rPr>
              <a:t>the</a:t>
            </a:r>
            <a:r>
              <a:rPr sz="1600" spc="385" dirty="0">
                <a:solidFill>
                  <a:srgbClr val="F1F1F1"/>
                </a:solidFill>
                <a:latin typeface="Arial"/>
                <a:cs typeface="Arial"/>
              </a:rPr>
              <a:t> </a:t>
            </a:r>
            <a:r>
              <a:rPr sz="1600" dirty="0">
                <a:solidFill>
                  <a:srgbClr val="F1F1F1"/>
                </a:solidFill>
                <a:latin typeface="Arial"/>
                <a:cs typeface="Arial"/>
              </a:rPr>
              <a:t>first</a:t>
            </a:r>
            <a:r>
              <a:rPr sz="1600" spc="400" dirty="0">
                <a:solidFill>
                  <a:srgbClr val="F1F1F1"/>
                </a:solidFill>
                <a:latin typeface="Arial"/>
                <a:cs typeface="Arial"/>
              </a:rPr>
              <a:t> </a:t>
            </a:r>
            <a:r>
              <a:rPr sz="1600" dirty="0">
                <a:solidFill>
                  <a:srgbClr val="F1F1F1"/>
                </a:solidFill>
                <a:latin typeface="Arial"/>
                <a:cs typeface="Arial"/>
              </a:rPr>
              <a:t>Shariah</a:t>
            </a:r>
            <a:r>
              <a:rPr sz="1600" spc="390" dirty="0">
                <a:solidFill>
                  <a:srgbClr val="F1F1F1"/>
                </a:solidFill>
                <a:latin typeface="Arial"/>
                <a:cs typeface="Arial"/>
              </a:rPr>
              <a:t> </a:t>
            </a:r>
            <a:r>
              <a:rPr sz="1600" dirty="0">
                <a:solidFill>
                  <a:srgbClr val="F1F1F1"/>
                </a:solidFill>
                <a:latin typeface="Arial"/>
                <a:cs typeface="Arial"/>
              </a:rPr>
              <a:t>scholar</a:t>
            </a:r>
            <a:r>
              <a:rPr sz="1600" spc="385" dirty="0">
                <a:solidFill>
                  <a:srgbClr val="F1F1F1"/>
                </a:solidFill>
                <a:latin typeface="Arial"/>
                <a:cs typeface="Arial"/>
              </a:rPr>
              <a:t> </a:t>
            </a:r>
            <a:r>
              <a:rPr sz="1600" dirty="0">
                <a:solidFill>
                  <a:srgbClr val="F1F1F1"/>
                </a:solidFill>
                <a:latin typeface="Arial"/>
                <a:cs typeface="Arial"/>
              </a:rPr>
              <a:t>&amp;</a:t>
            </a:r>
            <a:r>
              <a:rPr sz="1600" spc="390" dirty="0">
                <a:solidFill>
                  <a:srgbClr val="F1F1F1"/>
                </a:solidFill>
                <a:latin typeface="Arial"/>
                <a:cs typeface="Arial"/>
              </a:rPr>
              <a:t> </a:t>
            </a:r>
            <a:r>
              <a:rPr sz="1600" dirty="0">
                <a:solidFill>
                  <a:srgbClr val="F1F1F1"/>
                </a:solidFill>
                <a:latin typeface="Arial"/>
                <a:cs typeface="Arial"/>
              </a:rPr>
              <a:t>registered</a:t>
            </a:r>
            <a:r>
              <a:rPr sz="1600" spc="400" dirty="0">
                <a:solidFill>
                  <a:srgbClr val="F1F1F1"/>
                </a:solidFill>
                <a:latin typeface="Arial"/>
                <a:cs typeface="Arial"/>
              </a:rPr>
              <a:t> </a:t>
            </a:r>
            <a:r>
              <a:rPr sz="1600" dirty="0">
                <a:solidFill>
                  <a:srgbClr val="F1F1F1"/>
                </a:solidFill>
                <a:latin typeface="Arial"/>
                <a:cs typeface="Arial"/>
              </a:rPr>
              <a:t>Shariah</a:t>
            </a:r>
            <a:r>
              <a:rPr sz="1600" spc="385" dirty="0">
                <a:solidFill>
                  <a:srgbClr val="F1F1F1"/>
                </a:solidFill>
                <a:latin typeface="Arial"/>
                <a:cs typeface="Arial"/>
              </a:rPr>
              <a:t> </a:t>
            </a:r>
            <a:r>
              <a:rPr sz="1600" dirty="0">
                <a:solidFill>
                  <a:srgbClr val="F1F1F1"/>
                </a:solidFill>
                <a:latin typeface="Arial"/>
                <a:cs typeface="Arial"/>
              </a:rPr>
              <a:t>advisor</a:t>
            </a:r>
            <a:r>
              <a:rPr sz="1600" spc="385" dirty="0">
                <a:solidFill>
                  <a:srgbClr val="F1F1F1"/>
                </a:solidFill>
                <a:latin typeface="Arial"/>
                <a:cs typeface="Arial"/>
              </a:rPr>
              <a:t> </a:t>
            </a:r>
            <a:r>
              <a:rPr sz="1600" dirty="0">
                <a:solidFill>
                  <a:srgbClr val="F1F1F1"/>
                </a:solidFill>
                <a:latin typeface="Arial"/>
                <a:cs typeface="Arial"/>
              </a:rPr>
              <a:t>to</a:t>
            </a:r>
            <a:r>
              <a:rPr sz="1600" spc="390" dirty="0">
                <a:solidFill>
                  <a:srgbClr val="F1F1F1"/>
                </a:solidFill>
                <a:latin typeface="Arial"/>
                <a:cs typeface="Arial"/>
              </a:rPr>
              <a:t> </a:t>
            </a:r>
            <a:r>
              <a:rPr sz="1600" dirty="0">
                <a:solidFill>
                  <a:srgbClr val="F1F1F1"/>
                </a:solidFill>
                <a:latin typeface="Arial"/>
                <a:cs typeface="Arial"/>
              </a:rPr>
              <a:t>have</a:t>
            </a:r>
            <a:r>
              <a:rPr sz="1600" spc="400" dirty="0">
                <a:solidFill>
                  <a:srgbClr val="F1F1F1"/>
                </a:solidFill>
                <a:latin typeface="Arial"/>
                <a:cs typeface="Arial"/>
              </a:rPr>
              <a:t> </a:t>
            </a:r>
            <a:r>
              <a:rPr sz="1600" dirty="0">
                <a:solidFill>
                  <a:srgbClr val="F1F1F1"/>
                </a:solidFill>
                <a:latin typeface="Arial"/>
                <a:cs typeface="Arial"/>
              </a:rPr>
              <a:t>this</a:t>
            </a:r>
            <a:r>
              <a:rPr sz="1600" spc="390" dirty="0">
                <a:solidFill>
                  <a:srgbClr val="F1F1F1"/>
                </a:solidFill>
                <a:latin typeface="Arial"/>
                <a:cs typeface="Arial"/>
              </a:rPr>
              <a:t> </a:t>
            </a:r>
            <a:r>
              <a:rPr sz="1600" dirty="0">
                <a:solidFill>
                  <a:srgbClr val="F1F1F1"/>
                </a:solidFill>
                <a:latin typeface="Arial"/>
                <a:cs typeface="Arial"/>
              </a:rPr>
              <a:t>certification</a:t>
            </a:r>
            <a:r>
              <a:rPr sz="1600" spc="390" dirty="0">
                <a:solidFill>
                  <a:srgbClr val="F1F1F1"/>
                </a:solidFill>
                <a:latin typeface="Arial"/>
                <a:cs typeface="Arial"/>
              </a:rPr>
              <a:t> </a:t>
            </a:r>
            <a:r>
              <a:rPr sz="1600" dirty="0">
                <a:solidFill>
                  <a:srgbClr val="F1F1F1"/>
                </a:solidFill>
                <a:latin typeface="Arial"/>
                <a:cs typeface="Arial"/>
              </a:rPr>
              <a:t>of</a:t>
            </a:r>
            <a:r>
              <a:rPr sz="1600" spc="385" dirty="0">
                <a:solidFill>
                  <a:srgbClr val="F1F1F1"/>
                </a:solidFill>
                <a:latin typeface="Arial"/>
                <a:cs typeface="Arial"/>
              </a:rPr>
              <a:t> </a:t>
            </a:r>
            <a:r>
              <a:rPr sz="1600" dirty="0">
                <a:solidFill>
                  <a:srgbClr val="F1F1F1"/>
                </a:solidFill>
                <a:latin typeface="Arial"/>
                <a:cs typeface="Arial"/>
              </a:rPr>
              <a:t>Certified</a:t>
            </a:r>
            <a:r>
              <a:rPr sz="1600" spc="400" dirty="0">
                <a:solidFill>
                  <a:srgbClr val="F1F1F1"/>
                </a:solidFill>
                <a:latin typeface="Arial"/>
                <a:cs typeface="Arial"/>
              </a:rPr>
              <a:t> </a:t>
            </a:r>
            <a:r>
              <a:rPr sz="1600" spc="-10" dirty="0">
                <a:solidFill>
                  <a:srgbClr val="F1F1F1"/>
                </a:solidFill>
                <a:latin typeface="Arial"/>
                <a:cs typeface="Arial"/>
              </a:rPr>
              <a:t>Director </a:t>
            </a:r>
            <a:r>
              <a:rPr sz="1600" dirty="0">
                <a:solidFill>
                  <a:srgbClr val="F1F1F1"/>
                </a:solidFill>
                <a:latin typeface="Arial"/>
                <a:cs typeface="Arial"/>
              </a:rPr>
              <a:t>conducted</a:t>
            </a:r>
            <a:r>
              <a:rPr sz="1600" spc="60" dirty="0">
                <a:solidFill>
                  <a:srgbClr val="F1F1F1"/>
                </a:solidFill>
                <a:latin typeface="Arial"/>
                <a:cs typeface="Arial"/>
              </a:rPr>
              <a:t> </a:t>
            </a:r>
            <a:r>
              <a:rPr sz="1600" dirty="0">
                <a:solidFill>
                  <a:srgbClr val="F1F1F1"/>
                </a:solidFill>
                <a:latin typeface="Arial"/>
                <a:cs typeface="Arial"/>
              </a:rPr>
              <a:t>through</a:t>
            </a:r>
            <a:r>
              <a:rPr sz="1600" spc="75" dirty="0">
                <a:solidFill>
                  <a:srgbClr val="F1F1F1"/>
                </a:solidFill>
                <a:latin typeface="Arial"/>
                <a:cs typeface="Arial"/>
              </a:rPr>
              <a:t> </a:t>
            </a:r>
            <a:r>
              <a:rPr sz="1600" dirty="0">
                <a:solidFill>
                  <a:srgbClr val="F1F1F1"/>
                </a:solidFill>
                <a:latin typeface="Arial"/>
                <a:cs typeface="Arial"/>
              </a:rPr>
              <a:t>IBA,</a:t>
            </a:r>
            <a:r>
              <a:rPr sz="1600" spc="65" dirty="0">
                <a:solidFill>
                  <a:srgbClr val="F1F1F1"/>
                </a:solidFill>
                <a:latin typeface="Arial"/>
                <a:cs typeface="Arial"/>
              </a:rPr>
              <a:t> </a:t>
            </a:r>
            <a:r>
              <a:rPr sz="1600" dirty="0">
                <a:solidFill>
                  <a:srgbClr val="F1F1F1"/>
                </a:solidFill>
                <a:latin typeface="Arial"/>
                <a:cs typeface="Arial"/>
              </a:rPr>
              <a:t>Karachi.</a:t>
            </a:r>
            <a:r>
              <a:rPr sz="1600" spc="75" dirty="0">
                <a:solidFill>
                  <a:srgbClr val="F1F1F1"/>
                </a:solidFill>
                <a:latin typeface="Arial"/>
                <a:cs typeface="Arial"/>
              </a:rPr>
              <a:t> </a:t>
            </a:r>
            <a:r>
              <a:rPr sz="1600" dirty="0">
                <a:solidFill>
                  <a:srgbClr val="F1F1F1"/>
                </a:solidFill>
                <a:latin typeface="Arial"/>
                <a:cs typeface="Arial"/>
              </a:rPr>
              <a:t>He</a:t>
            </a:r>
            <a:r>
              <a:rPr sz="1600" spc="60" dirty="0">
                <a:solidFill>
                  <a:srgbClr val="F1F1F1"/>
                </a:solidFill>
                <a:latin typeface="Arial"/>
                <a:cs typeface="Arial"/>
              </a:rPr>
              <a:t> </a:t>
            </a:r>
            <a:r>
              <a:rPr sz="1600" dirty="0">
                <a:solidFill>
                  <a:srgbClr val="F1F1F1"/>
                </a:solidFill>
                <a:latin typeface="Arial"/>
                <a:cs typeface="Arial"/>
              </a:rPr>
              <a:t>is</a:t>
            </a:r>
            <a:r>
              <a:rPr sz="1600" spc="80" dirty="0">
                <a:solidFill>
                  <a:srgbClr val="F1F1F1"/>
                </a:solidFill>
                <a:latin typeface="Arial"/>
                <a:cs typeface="Arial"/>
              </a:rPr>
              <a:t> </a:t>
            </a:r>
            <a:r>
              <a:rPr sz="1600" dirty="0">
                <a:solidFill>
                  <a:srgbClr val="F1F1F1"/>
                </a:solidFill>
                <a:latin typeface="Arial"/>
                <a:cs typeface="Arial"/>
              </a:rPr>
              <a:t>also</a:t>
            </a:r>
            <a:r>
              <a:rPr sz="1600" spc="65" dirty="0">
                <a:solidFill>
                  <a:srgbClr val="F1F1F1"/>
                </a:solidFill>
                <a:latin typeface="Arial"/>
                <a:cs typeface="Arial"/>
              </a:rPr>
              <a:t> </a:t>
            </a:r>
            <a:r>
              <a:rPr sz="1600" dirty="0">
                <a:solidFill>
                  <a:srgbClr val="F1F1F1"/>
                </a:solidFill>
                <a:latin typeface="Arial"/>
                <a:cs typeface="Arial"/>
              </a:rPr>
              <a:t>enrolled</a:t>
            </a:r>
            <a:r>
              <a:rPr sz="1600" spc="75" dirty="0">
                <a:solidFill>
                  <a:srgbClr val="F1F1F1"/>
                </a:solidFill>
                <a:latin typeface="Arial"/>
                <a:cs typeface="Arial"/>
              </a:rPr>
              <a:t> </a:t>
            </a:r>
            <a:r>
              <a:rPr sz="1600" dirty="0">
                <a:solidFill>
                  <a:srgbClr val="F1F1F1"/>
                </a:solidFill>
                <a:latin typeface="Arial"/>
                <a:cs typeface="Arial"/>
              </a:rPr>
              <a:t>as</a:t>
            </a:r>
            <a:r>
              <a:rPr sz="1600" spc="65" dirty="0">
                <a:solidFill>
                  <a:srgbClr val="F1F1F1"/>
                </a:solidFill>
                <a:latin typeface="Arial"/>
                <a:cs typeface="Arial"/>
              </a:rPr>
              <a:t> </a:t>
            </a:r>
            <a:r>
              <a:rPr sz="1600" dirty="0">
                <a:solidFill>
                  <a:srgbClr val="F1F1F1"/>
                </a:solidFill>
                <a:latin typeface="Arial"/>
                <a:cs typeface="Arial"/>
              </a:rPr>
              <a:t>an</a:t>
            </a:r>
            <a:r>
              <a:rPr sz="1600" spc="80" dirty="0">
                <a:solidFill>
                  <a:srgbClr val="F1F1F1"/>
                </a:solidFill>
                <a:latin typeface="Arial"/>
                <a:cs typeface="Arial"/>
              </a:rPr>
              <a:t> </a:t>
            </a:r>
            <a:r>
              <a:rPr sz="1600" dirty="0">
                <a:solidFill>
                  <a:srgbClr val="F1F1F1"/>
                </a:solidFill>
                <a:latin typeface="Arial"/>
                <a:cs typeface="Arial"/>
              </a:rPr>
              <a:t>advocate,</a:t>
            </a:r>
            <a:r>
              <a:rPr sz="1600" spc="65" dirty="0">
                <a:solidFill>
                  <a:srgbClr val="F1F1F1"/>
                </a:solidFill>
                <a:latin typeface="Arial"/>
                <a:cs typeface="Arial"/>
              </a:rPr>
              <a:t> </a:t>
            </a:r>
            <a:r>
              <a:rPr sz="1600" dirty="0">
                <a:solidFill>
                  <a:srgbClr val="F1F1F1"/>
                </a:solidFill>
                <a:latin typeface="Arial"/>
                <a:cs typeface="Arial"/>
              </a:rPr>
              <a:t>High</a:t>
            </a:r>
            <a:r>
              <a:rPr sz="1600" spc="75" dirty="0">
                <a:solidFill>
                  <a:srgbClr val="F1F1F1"/>
                </a:solidFill>
                <a:latin typeface="Arial"/>
                <a:cs typeface="Arial"/>
              </a:rPr>
              <a:t> </a:t>
            </a:r>
            <a:r>
              <a:rPr sz="1600" dirty="0">
                <a:solidFill>
                  <a:srgbClr val="F1F1F1"/>
                </a:solidFill>
                <a:latin typeface="Arial"/>
                <a:cs typeface="Arial"/>
              </a:rPr>
              <a:t>Court,</a:t>
            </a:r>
            <a:r>
              <a:rPr sz="1600" spc="65" dirty="0">
                <a:solidFill>
                  <a:srgbClr val="F1F1F1"/>
                </a:solidFill>
                <a:latin typeface="Arial"/>
                <a:cs typeface="Arial"/>
              </a:rPr>
              <a:t> </a:t>
            </a:r>
            <a:r>
              <a:rPr sz="1600" dirty="0">
                <a:solidFill>
                  <a:srgbClr val="F1F1F1"/>
                </a:solidFill>
                <a:latin typeface="Arial"/>
                <a:cs typeface="Arial"/>
              </a:rPr>
              <a:t>Karachi</a:t>
            </a:r>
            <a:r>
              <a:rPr sz="1600" spc="80" dirty="0">
                <a:solidFill>
                  <a:srgbClr val="F1F1F1"/>
                </a:solidFill>
                <a:latin typeface="Arial"/>
                <a:cs typeface="Arial"/>
              </a:rPr>
              <a:t> </a:t>
            </a:r>
            <a:r>
              <a:rPr sz="1600" dirty="0">
                <a:solidFill>
                  <a:srgbClr val="F1F1F1"/>
                </a:solidFill>
                <a:latin typeface="Arial"/>
                <a:cs typeface="Arial"/>
              </a:rPr>
              <a:t>and</a:t>
            </a:r>
            <a:r>
              <a:rPr sz="1600" spc="65" dirty="0">
                <a:solidFill>
                  <a:srgbClr val="F1F1F1"/>
                </a:solidFill>
                <a:latin typeface="Arial"/>
                <a:cs typeface="Arial"/>
              </a:rPr>
              <a:t> </a:t>
            </a:r>
            <a:r>
              <a:rPr sz="1600" dirty="0">
                <a:solidFill>
                  <a:srgbClr val="F1F1F1"/>
                </a:solidFill>
                <a:latin typeface="Arial"/>
                <a:cs typeface="Arial"/>
              </a:rPr>
              <a:t>is</a:t>
            </a:r>
            <a:r>
              <a:rPr sz="1600" spc="80" dirty="0">
                <a:solidFill>
                  <a:srgbClr val="F1F1F1"/>
                </a:solidFill>
                <a:latin typeface="Arial"/>
                <a:cs typeface="Arial"/>
              </a:rPr>
              <a:t> </a:t>
            </a:r>
            <a:r>
              <a:rPr sz="1600" dirty="0">
                <a:solidFill>
                  <a:srgbClr val="F1F1F1"/>
                </a:solidFill>
                <a:latin typeface="Arial"/>
                <a:cs typeface="Arial"/>
              </a:rPr>
              <a:t>a</a:t>
            </a:r>
            <a:r>
              <a:rPr sz="1600" spc="65" dirty="0">
                <a:solidFill>
                  <a:srgbClr val="F1F1F1"/>
                </a:solidFill>
                <a:latin typeface="Arial"/>
                <a:cs typeface="Arial"/>
              </a:rPr>
              <a:t> </a:t>
            </a:r>
            <a:r>
              <a:rPr sz="1600" dirty="0">
                <a:solidFill>
                  <a:srgbClr val="F1F1F1"/>
                </a:solidFill>
                <a:latin typeface="Arial"/>
                <a:cs typeface="Arial"/>
              </a:rPr>
              <a:t>member</a:t>
            </a:r>
            <a:r>
              <a:rPr sz="1600" spc="70" dirty="0">
                <a:solidFill>
                  <a:srgbClr val="F1F1F1"/>
                </a:solidFill>
                <a:latin typeface="Arial"/>
                <a:cs typeface="Arial"/>
              </a:rPr>
              <a:t> </a:t>
            </a:r>
            <a:r>
              <a:rPr sz="1600" dirty="0">
                <a:solidFill>
                  <a:srgbClr val="F1F1F1"/>
                </a:solidFill>
                <a:latin typeface="Arial"/>
                <a:cs typeface="Arial"/>
              </a:rPr>
              <a:t>of</a:t>
            </a:r>
            <a:r>
              <a:rPr sz="1600" spc="65" dirty="0">
                <a:solidFill>
                  <a:srgbClr val="F1F1F1"/>
                </a:solidFill>
                <a:latin typeface="Arial"/>
                <a:cs typeface="Arial"/>
              </a:rPr>
              <a:t> </a:t>
            </a:r>
            <a:r>
              <a:rPr sz="1600" dirty="0">
                <a:solidFill>
                  <a:srgbClr val="F1F1F1"/>
                </a:solidFill>
                <a:latin typeface="Arial"/>
                <a:cs typeface="Arial"/>
              </a:rPr>
              <a:t>Sindh</a:t>
            </a:r>
            <a:r>
              <a:rPr sz="1600" spc="80" dirty="0">
                <a:solidFill>
                  <a:srgbClr val="F1F1F1"/>
                </a:solidFill>
                <a:latin typeface="Arial"/>
                <a:cs typeface="Arial"/>
              </a:rPr>
              <a:t> </a:t>
            </a:r>
            <a:r>
              <a:rPr sz="1600" spc="-25" dirty="0">
                <a:solidFill>
                  <a:srgbClr val="F1F1F1"/>
                </a:solidFill>
                <a:latin typeface="Arial"/>
                <a:cs typeface="Arial"/>
              </a:rPr>
              <a:t>Bar </a:t>
            </a:r>
            <a:r>
              <a:rPr sz="1600" dirty="0">
                <a:solidFill>
                  <a:srgbClr val="F1F1F1"/>
                </a:solidFill>
                <a:latin typeface="Arial"/>
                <a:cs typeface="Arial"/>
              </a:rPr>
              <a:t>Council</a:t>
            </a:r>
            <a:r>
              <a:rPr sz="1600" spc="340" dirty="0">
                <a:solidFill>
                  <a:srgbClr val="F1F1F1"/>
                </a:solidFill>
                <a:latin typeface="Arial"/>
                <a:cs typeface="Arial"/>
              </a:rPr>
              <a:t> </a:t>
            </a:r>
            <a:r>
              <a:rPr sz="1600" dirty="0">
                <a:solidFill>
                  <a:srgbClr val="F1F1F1"/>
                </a:solidFill>
                <a:latin typeface="Arial"/>
                <a:cs typeface="Arial"/>
              </a:rPr>
              <a:t>and</a:t>
            </a:r>
            <a:r>
              <a:rPr sz="1600" spc="345" dirty="0">
                <a:solidFill>
                  <a:srgbClr val="F1F1F1"/>
                </a:solidFill>
                <a:latin typeface="Arial"/>
                <a:cs typeface="Arial"/>
              </a:rPr>
              <a:t> </a:t>
            </a:r>
            <a:r>
              <a:rPr sz="1600" dirty="0">
                <a:solidFill>
                  <a:srgbClr val="F1F1F1"/>
                </a:solidFill>
                <a:latin typeface="Arial"/>
                <a:cs typeface="Arial"/>
              </a:rPr>
              <a:t>Karachi</a:t>
            </a:r>
            <a:r>
              <a:rPr sz="1600" spc="360" dirty="0">
                <a:solidFill>
                  <a:srgbClr val="F1F1F1"/>
                </a:solidFill>
                <a:latin typeface="Arial"/>
                <a:cs typeface="Arial"/>
              </a:rPr>
              <a:t> </a:t>
            </a:r>
            <a:r>
              <a:rPr sz="1600" dirty="0">
                <a:solidFill>
                  <a:srgbClr val="F1F1F1"/>
                </a:solidFill>
                <a:latin typeface="Arial"/>
                <a:cs typeface="Arial"/>
              </a:rPr>
              <a:t>Bar</a:t>
            </a:r>
            <a:r>
              <a:rPr sz="1600" spc="200" dirty="0">
                <a:solidFill>
                  <a:srgbClr val="F1F1F1"/>
                </a:solidFill>
                <a:latin typeface="Arial"/>
                <a:cs typeface="Arial"/>
              </a:rPr>
              <a:t> </a:t>
            </a:r>
            <a:r>
              <a:rPr sz="1600" dirty="0">
                <a:solidFill>
                  <a:srgbClr val="F1F1F1"/>
                </a:solidFill>
                <a:latin typeface="Arial"/>
                <a:cs typeface="Arial"/>
              </a:rPr>
              <a:t>Association.</a:t>
            </a:r>
            <a:r>
              <a:rPr sz="1600" spc="345" dirty="0">
                <a:solidFill>
                  <a:srgbClr val="F1F1F1"/>
                </a:solidFill>
                <a:latin typeface="Arial"/>
                <a:cs typeface="Arial"/>
              </a:rPr>
              <a:t> </a:t>
            </a:r>
            <a:r>
              <a:rPr sz="1600" dirty="0">
                <a:solidFill>
                  <a:srgbClr val="F1F1F1"/>
                </a:solidFill>
                <a:latin typeface="Arial"/>
                <a:cs typeface="Arial"/>
              </a:rPr>
              <a:t>He</a:t>
            </a:r>
            <a:r>
              <a:rPr sz="1600" spc="355" dirty="0">
                <a:solidFill>
                  <a:srgbClr val="F1F1F1"/>
                </a:solidFill>
                <a:latin typeface="Arial"/>
                <a:cs typeface="Arial"/>
              </a:rPr>
              <a:t> </a:t>
            </a:r>
            <a:r>
              <a:rPr sz="1600" dirty="0">
                <a:solidFill>
                  <a:srgbClr val="F1F1F1"/>
                </a:solidFill>
                <a:latin typeface="Arial"/>
                <a:cs typeface="Arial"/>
              </a:rPr>
              <a:t>has</a:t>
            </a:r>
            <a:r>
              <a:rPr sz="1600" spc="350" dirty="0">
                <a:solidFill>
                  <a:srgbClr val="F1F1F1"/>
                </a:solidFill>
                <a:latin typeface="Arial"/>
                <a:cs typeface="Arial"/>
              </a:rPr>
              <a:t> </a:t>
            </a:r>
            <a:r>
              <a:rPr sz="1600" dirty="0">
                <a:solidFill>
                  <a:srgbClr val="F1F1F1"/>
                </a:solidFill>
                <a:latin typeface="Arial"/>
                <a:cs typeface="Arial"/>
              </a:rPr>
              <a:t>vast</a:t>
            </a:r>
            <a:r>
              <a:rPr sz="1600" spc="350" dirty="0">
                <a:solidFill>
                  <a:srgbClr val="F1F1F1"/>
                </a:solidFill>
                <a:latin typeface="Arial"/>
                <a:cs typeface="Arial"/>
              </a:rPr>
              <a:t> </a:t>
            </a:r>
            <a:r>
              <a:rPr sz="1600" dirty="0">
                <a:solidFill>
                  <a:srgbClr val="F1F1F1"/>
                </a:solidFill>
                <a:latin typeface="Arial"/>
                <a:cs typeface="Arial"/>
              </a:rPr>
              <a:t>teaching</a:t>
            </a:r>
            <a:r>
              <a:rPr sz="1600" spc="345" dirty="0">
                <a:solidFill>
                  <a:srgbClr val="F1F1F1"/>
                </a:solidFill>
                <a:latin typeface="Arial"/>
                <a:cs typeface="Arial"/>
              </a:rPr>
              <a:t> </a:t>
            </a:r>
            <a:r>
              <a:rPr sz="1600" dirty="0">
                <a:solidFill>
                  <a:srgbClr val="F1F1F1"/>
                </a:solidFill>
                <a:latin typeface="Arial"/>
                <a:cs typeface="Arial"/>
              </a:rPr>
              <a:t>experience</a:t>
            </a:r>
            <a:r>
              <a:rPr sz="1600" spc="355" dirty="0">
                <a:solidFill>
                  <a:srgbClr val="F1F1F1"/>
                </a:solidFill>
                <a:latin typeface="Arial"/>
                <a:cs typeface="Arial"/>
              </a:rPr>
              <a:t> </a:t>
            </a:r>
            <a:r>
              <a:rPr sz="1600" dirty="0">
                <a:solidFill>
                  <a:srgbClr val="F1F1F1"/>
                </a:solidFill>
                <a:latin typeface="Arial"/>
                <a:cs typeface="Arial"/>
              </a:rPr>
              <a:t>of</a:t>
            </a:r>
            <a:r>
              <a:rPr sz="1600" spc="340" dirty="0">
                <a:solidFill>
                  <a:srgbClr val="F1F1F1"/>
                </a:solidFill>
                <a:latin typeface="Arial"/>
                <a:cs typeface="Arial"/>
              </a:rPr>
              <a:t> </a:t>
            </a:r>
            <a:r>
              <a:rPr sz="1600" dirty="0">
                <a:solidFill>
                  <a:srgbClr val="F1F1F1"/>
                </a:solidFill>
                <a:latin typeface="Arial"/>
                <a:cs typeface="Arial"/>
              </a:rPr>
              <a:t>religious</a:t>
            </a:r>
            <a:r>
              <a:rPr sz="1600" spc="360" dirty="0">
                <a:solidFill>
                  <a:srgbClr val="F1F1F1"/>
                </a:solidFill>
                <a:latin typeface="Arial"/>
                <a:cs typeface="Arial"/>
              </a:rPr>
              <a:t> </a:t>
            </a:r>
            <a:r>
              <a:rPr sz="1600" dirty="0">
                <a:solidFill>
                  <a:srgbClr val="F1F1F1"/>
                </a:solidFill>
                <a:latin typeface="Arial"/>
                <a:cs typeface="Arial"/>
              </a:rPr>
              <a:t>and</a:t>
            </a:r>
            <a:r>
              <a:rPr sz="1600" spc="345" dirty="0">
                <a:solidFill>
                  <a:srgbClr val="F1F1F1"/>
                </a:solidFill>
                <a:latin typeface="Arial"/>
                <a:cs typeface="Arial"/>
              </a:rPr>
              <a:t> </a:t>
            </a:r>
            <a:r>
              <a:rPr sz="1600" dirty="0">
                <a:solidFill>
                  <a:srgbClr val="F1F1F1"/>
                </a:solidFill>
                <a:latin typeface="Arial"/>
                <a:cs typeface="Arial"/>
              </a:rPr>
              <a:t>Islamic</a:t>
            </a:r>
            <a:r>
              <a:rPr sz="1600" spc="360" dirty="0">
                <a:solidFill>
                  <a:srgbClr val="F1F1F1"/>
                </a:solidFill>
                <a:latin typeface="Arial"/>
                <a:cs typeface="Arial"/>
              </a:rPr>
              <a:t> </a:t>
            </a:r>
            <a:r>
              <a:rPr sz="1600" dirty="0">
                <a:solidFill>
                  <a:srgbClr val="F1F1F1"/>
                </a:solidFill>
                <a:latin typeface="Arial"/>
                <a:cs typeface="Arial"/>
              </a:rPr>
              <a:t>banking</a:t>
            </a:r>
            <a:r>
              <a:rPr sz="1600" spc="340" dirty="0">
                <a:solidFill>
                  <a:srgbClr val="F1F1F1"/>
                </a:solidFill>
                <a:latin typeface="Arial"/>
                <a:cs typeface="Arial"/>
              </a:rPr>
              <a:t> </a:t>
            </a:r>
            <a:r>
              <a:rPr sz="1600" dirty="0">
                <a:solidFill>
                  <a:srgbClr val="F1F1F1"/>
                </a:solidFill>
                <a:latin typeface="Arial"/>
                <a:cs typeface="Arial"/>
              </a:rPr>
              <a:t>courses</a:t>
            </a:r>
            <a:r>
              <a:rPr sz="1600" spc="365" dirty="0">
                <a:solidFill>
                  <a:srgbClr val="F1F1F1"/>
                </a:solidFill>
                <a:latin typeface="Arial"/>
                <a:cs typeface="Arial"/>
              </a:rPr>
              <a:t> </a:t>
            </a:r>
            <a:r>
              <a:rPr sz="1600" spc="-25" dirty="0">
                <a:solidFill>
                  <a:srgbClr val="F1F1F1"/>
                </a:solidFill>
                <a:latin typeface="Arial"/>
                <a:cs typeface="Arial"/>
              </a:rPr>
              <a:t>in </a:t>
            </a:r>
            <a:r>
              <a:rPr sz="1600" dirty="0">
                <a:solidFill>
                  <a:srgbClr val="F1F1F1"/>
                </a:solidFill>
                <a:latin typeface="Arial"/>
                <a:cs typeface="Arial"/>
              </a:rPr>
              <a:t>different</a:t>
            </a:r>
            <a:r>
              <a:rPr sz="1600" spc="15" dirty="0">
                <a:solidFill>
                  <a:srgbClr val="F1F1F1"/>
                </a:solidFill>
                <a:latin typeface="Arial"/>
                <a:cs typeface="Arial"/>
              </a:rPr>
              <a:t> </a:t>
            </a:r>
            <a:r>
              <a:rPr sz="1600" dirty="0">
                <a:solidFill>
                  <a:srgbClr val="F1F1F1"/>
                </a:solidFill>
                <a:latin typeface="Arial"/>
                <a:cs typeface="Arial"/>
              </a:rPr>
              <a:t>institutions</a:t>
            </a:r>
            <a:r>
              <a:rPr sz="1600" spc="30" dirty="0">
                <a:solidFill>
                  <a:srgbClr val="F1F1F1"/>
                </a:solidFill>
                <a:latin typeface="Arial"/>
                <a:cs typeface="Arial"/>
              </a:rPr>
              <a:t> </a:t>
            </a:r>
            <a:r>
              <a:rPr sz="1600" dirty="0">
                <a:solidFill>
                  <a:srgbClr val="F1F1F1"/>
                </a:solidFill>
                <a:latin typeface="Arial"/>
                <a:cs typeface="Arial"/>
              </a:rPr>
              <a:t>such</a:t>
            </a:r>
            <a:r>
              <a:rPr sz="1600" spc="30" dirty="0">
                <a:solidFill>
                  <a:srgbClr val="F1F1F1"/>
                </a:solidFill>
                <a:latin typeface="Arial"/>
                <a:cs typeface="Arial"/>
              </a:rPr>
              <a:t> </a:t>
            </a:r>
            <a:r>
              <a:rPr sz="1600">
                <a:solidFill>
                  <a:srgbClr val="F1F1F1"/>
                </a:solidFill>
                <a:latin typeface="Arial"/>
                <a:cs typeface="Arial"/>
              </a:rPr>
              <a:t>as</a:t>
            </a:r>
            <a:r>
              <a:rPr sz="1600" spc="35">
                <a:solidFill>
                  <a:srgbClr val="F1F1F1"/>
                </a:solidFill>
                <a:latin typeface="Arial"/>
                <a:cs typeface="Arial"/>
              </a:rPr>
              <a:t> </a:t>
            </a:r>
            <a:r>
              <a:rPr sz="1600" smtClean="0">
                <a:solidFill>
                  <a:srgbClr val="F1F1F1"/>
                </a:solidFill>
                <a:latin typeface="Arial"/>
                <a:cs typeface="Arial"/>
              </a:rPr>
              <a:t>in</a:t>
            </a:r>
            <a:r>
              <a:rPr lang="en-US" sz="1600" spc="30" dirty="0" smtClean="0">
                <a:solidFill>
                  <a:srgbClr val="F1F1F1"/>
                </a:solidFill>
                <a:latin typeface="Arial"/>
                <a:cs typeface="Arial"/>
              </a:rPr>
              <a:t> </a:t>
            </a:r>
            <a:r>
              <a:rPr sz="1600" smtClean="0">
                <a:solidFill>
                  <a:srgbClr val="F1F1F1"/>
                </a:solidFill>
                <a:latin typeface="Arial"/>
                <a:cs typeface="Arial"/>
              </a:rPr>
              <a:t>Jamia</a:t>
            </a:r>
            <a:r>
              <a:rPr sz="1600" spc="-5" smtClean="0">
                <a:solidFill>
                  <a:srgbClr val="F1F1F1"/>
                </a:solidFill>
                <a:latin typeface="Arial"/>
                <a:cs typeface="Arial"/>
              </a:rPr>
              <a:t> </a:t>
            </a:r>
            <a:r>
              <a:rPr sz="1600" spc="-10">
                <a:solidFill>
                  <a:srgbClr val="F1F1F1"/>
                </a:solidFill>
                <a:latin typeface="Arial"/>
                <a:cs typeface="Arial"/>
              </a:rPr>
              <a:t>Yousufia</a:t>
            </a:r>
            <a:r>
              <a:rPr sz="1600" spc="30">
                <a:solidFill>
                  <a:srgbClr val="F1F1F1"/>
                </a:solidFill>
                <a:latin typeface="Arial"/>
                <a:cs typeface="Arial"/>
              </a:rPr>
              <a:t> </a:t>
            </a:r>
            <a:r>
              <a:rPr sz="1600" smtClean="0">
                <a:solidFill>
                  <a:srgbClr val="F1F1F1"/>
                </a:solidFill>
                <a:latin typeface="Arial"/>
                <a:cs typeface="Arial"/>
              </a:rPr>
              <a:t>Bin</a:t>
            </a:r>
            <a:r>
              <a:rPr lang="en-US" sz="1600" dirty="0" smtClean="0">
                <a:solidFill>
                  <a:srgbClr val="F1F1F1"/>
                </a:solidFill>
                <a:latin typeface="Arial"/>
                <a:cs typeface="Arial"/>
              </a:rPr>
              <a:t>n</a:t>
            </a:r>
            <a:r>
              <a:rPr sz="1600" smtClean="0">
                <a:solidFill>
                  <a:srgbClr val="F1F1F1"/>
                </a:solidFill>
                <a:latin typeface="Arial"/>
                <a:cs typeface="Arial"/>
              </a:rPr>
              <a:t>oria</a:t>
            </a:r>
            <a:r>
              <a:rPr sz="1600">
                <a:solidFill>
                  <a:srgbClr val="F1F1F1"/>
                </a:solidFill>
                <a:latin typeface="Arial"/>
                <a:cs typeface="Arial"/>
              </a:rPr>
              <a:t>,</a:t>
            </a:r>
            <a:r>
              <a:rPr sz="1600" spc="30">
                <a:solidFill>
                  <a:srgbClr val="F1F1F1"/>
                </a:solidFill>
                <a:latin typeface="Arial"/>
                <a:cs typeface="Arial"/>
              </a:rPr>
              <a:t> </a:t>
            </a:r>
            <a:r>
              <a:rPr lang="en-US" sz="1600" spc="30" dirty="0" smtClean="0">
                <a:solidFill>
                  <a:srgbClr val="F1F1F1"/>
                </a:solidFill>
                <a:latin typeface="Arial"/>
                <a:cs typeface="Arial"/>
              </a:rPr>
              <a:t>Jamia tur Rasheed, NIBAF (SBP), </a:t>
            </a:r>
            <a:r>
              <a:rPr sz="1600" smtClean="0">
                <a:solidFill>
                  <a:srgbClr val="F1F1F1"/>
                </a:solidFill>
                <a:latin typeface="Arial"/>
                <a:cs typeface="Arial"/>
              </a:rPr>
              <a:t>IBA</a:t>
            </a:r>
            <a:r>
              <a:rPr sz="1600" spc="-35" smtClean="0">
                <a:solidFill>
                  <a:srgbClr val="F1F1F1"/>
                </a:solidFill>
                <a:latin typeface="Arial"/>
                <a:cs typeface="Arial"/>
              </a:rPr>
              <a:t> </a:t>
            </a:r>
            <a:r>
              <a:rPr sz="1600" spc="-10" dirty="0">
                <a:solidFill>
                  <a:srgbClr val="F1F1F1"/>
                </a:solidFill>
                <a:latin typeface="Arial"/>
                <a:cs typeface="Arial"/>
              </a:rPr>
              <a:t>CEIF,</a:t>
            </a:r>
            <a:r>
              <a:rPr sz="1600" spc="25" dirty="0">
                <a:solidFill>
                  <a:srgbClr val="F1F1F1"/>
                </a:solidFill>
                <a:latin typeface="Arial"/>
                <a:cs typeface="Arial"/>
              </a:rPr>
              <a:t> </a:t>
            </a:r>
            <a:r>
              <a:rPr sz="1600" dirty="0">
                <a:solidFill>
                  <a:srgbClr val="F1F1F1"/>
                </a:solidFill>
                <a:latin typeface="Arial"/>
                <a:cs typeface="Arial"/>
              </a:rPr>
              <a:t>Centre</a:t>
            </a:r>
            <a:r>
              <a:rPr sz="1600" spc="30" dirty="0">
                <a:solidFill>
                  <a:srgbClr val="F1F1F1"/>
                </a:solidFill>
                <a:latin typeface="Arial"/>
                <a:cs typeface="Arial"/>
              </a:rPr>
              <a:t> </a:t>
            </a:r>
            <a:r>
              <a:rPr sz="1600" dirty="0">
                <a:solidFill>
                  <a:srgbClr val="F1F1F1"/>
                </a:solidFill>
                <a:latin typeface="Arial"/>
                <a:cs typeface="Arial"/>
              </a:rPr>
              <a:t>of</a:t>
            </a:r>
            <a:r>
              <a:rPr sz="1600" spc="20" dirty="0">
                <a:solidFill>
                  <a:srgbClr val="F1F1F1"/>
                </a:solidFill>
                <a:latin typeface="Arial"/>
                <a:cs typeface="Arial"/>
              </a:rPr>
              <a:t> </a:t>
            </a:r>
            <a:r>
              <a:rPr sz="1600" dirty="0">
                <a:solidFill>
                  <a:srgbClr val="F1F1F1"/>
                </a:solidFill>
                <a:latin typeface="Arial"/>
                <a:cs typeface="Arial"/>
              </a:rPr>
              <a:t>Islamic</a:t>
            </a:r>
            <a:r>
              <a:rPr sz="1600" spc="35" dirty="0">
                <a:solidFill>
                  <a:srgbClr val="F1F1F1"/>
                </a:solidFill>
                <a:latin typeface="Arial"/>
                <a:cs typeface="Arial"/>
              </a:rPr>
              <a:t> </a:t>
            </a:r>
            <a:r>
              <a:rPr sz="1600" dirty="0">
                <a:solidFill>
                  <a:srgbClr val="F1F1F1"/>
                </a:solidFill>
                <a:latin typeface="Arial"/>
                <a:cs typeface="Arial"/>
              </a:rPr>
              <a:t>Economics</a:t>
            </a:r>
            <a:r>
              <a:rPr sz="1600" spc="35" dirty="0">
                <a:solidFill>
                  <a:srgbClr val="F1F1F1"/>
                </a:solidFill>
                <a:latin typeface="Arial"/>
                <a:cs typeface="Arial"/>
              </a:rPr>
              <a:t> </a:t>
            </a:r>
            <a:r>
              <a:rPr sz="1600" dirty="0">
                <a:solidFill>
                  <a:srgbClr val="F1F1F1"/>
                </a:solidFill>
                <a:latin typeface="Arial"/>
                <a:cs typeface="Arial"/>
              </a:rPr>
              <a:t>(a</a:t>
            </a:r>
            <a:r>
              <a:rPr sz="1600" spc="20" dirty="0">
                <a:solidFill>
                  <a:srgbClr val="F1F1F1"/>
                </a:solidFill>
                <a:latin typeface="Arial"/>
                <a:cs typeface="Arial"/>
              </a:rPr>
              <a:t> </a:t>
            </a:r>
            <a:r>
              <a:rPr sz="1600" dirty="0">
                <a:solidFill>
                  <a:srgbClr val="F1F1F1"/>
                </a:solidFill>
                <a:latin typeface="Arial"/>
                <a:cs typeface="Arial"/>
              </a:rPr>
              <a:t>division</a:t>
            </a:r>
            <a:r>
              <a:rPr sz="1600" spc="30" dirty="0">
                <a:solidFill>
                  <a:srgbClr val="F1F1F1"/>
                </a:solidFill>
                <a:latin typeface="Arial"/>
                <a:cs typeface="Arial"/>
              </a:rPr>
              <a:t> </a:t>
            </a:r>
            <a:r>
              <a:rPr sz="1600" dirty="0">
                <a:solidFill>
                  <a:srgbClr val="F1F1F1"/>
                </a:solidFill>
                <a:latin typeface="Arial"/>
                <a:cs typeface="Arial"/>
              </a:rPr>
              <a:t>of</a:t>
            </a:r>
            <a:r>
              <a:rPr sz="1600" spc="30" dirty="0">
                <a:solidFill>
                  <a:srgbClr val="F1F1F1"/>
                </a:solidFill>
                <a:latin typeface="Arial"/>
                <a:cs typeface="Arial"/>
              </a:rPr>
              <a:t> </a:t>
            </a:r>
            <a:r>
              <a:rPr sz="1600" dirty="0">
                <a:solidFill>
                  <a:srgbClr val="F1F1F1"/>
                </a:solidFill>
                <a:latin typeface="Arial"/>
                <a:cs typeface="Arial"/>
              </a:rPr>
              <a:t>Jamia</a:t>
            </a:r>
            <a:r>
              <a:rPr sz="1600" spc="30" dirty="0">
                <a:solidFill>
                  <a:srgbClr val="F1F1F1"/>
                </a:solidFill>
                <a:latin typeface="Arial"/>
                <a:cs typeface="Arial"/>
              </a:rPr>
              <a:t> </a:t>
            </a:r>
            <a:r>
              <a:rPr sz="1600" spc="-10" dirty="0">
                <a:solidFill>
                  <a:srgbClr val="F1F1F1"/>
                </a:solidFill>
                <a:latin typeface="Arial"/>
                <a:cs typeface="Arial"/>
              </a:rPr>
              <a:t>Darul </a:t>
            </a:r>
            <a:r>
              <a:rPr sz="1600" dirty="0">
                <a:solidFill>
                  <a:srgbClr val="F1F1F1"/>
                </a:solidFill>
                <a:latin typeface="Arial"/>
                <a:cs typeface="Arial"/>
              </a:rPr>
              <a:t>Uloom,</a:t>
            </a:r>
            <a:r>
              <a:rPr sz="1600" spc="-25" dirty="0">
                <a:solidFill>
                  <a:srgbClr val="F1F1F1"/>
                </a:solidFill>
                <a:latin typeface="Arial"/>
                <a:cs typeface="Arial"/>
              </a:rPr>
              <a:t> </a:t>
            </a:r>
            <a:r>
              <a:rPr sz="1600" dirty="0">
                <a:solidFill>
                  <a:srgbClr val="F1F1F1"/>
                </a:solidFill>
                <a:latin typeface="Arial"/>
                <a:cs typeface="Arial"/>
              </a:rPr>
              <a:t>Karachi),</a:t>
            </a:r>
            <a:r>
              <a:rPr sz="1600" spc="-15" dirty="0">
                <a:solidFill>
                  <a:srgbClr val="F1F1F1"/>
                </a:solidFill>
                <a:latin typeface="Arial"/>
                <a:cs typeface="Arial"/>
              </a:rPr>
              <a:t> </a:t>
            </a:r>
            <a:r>
              <a:rPr sz="1600">
                <a:solidFill>
                  <a:srgbClr val="F1F1F1"/>
                </a:solidFill>
                <a:latin typeface="Arial"/>
                <a:cs typeface="Arial"/>
              </a:rPr>
              <a:t>Iqra</a:t>
            </a:r>
            <a:r>
              <a:rPr sz="1600" spc="5">
                <a:solidFill>
                  <a:srgbClr val="F1F1F1"/>
                </a:solidFill>
                <a:latin typeface="Arial"/>
                <a:cs typeface="Arial"/>
              </a:rPr>
              <a:t> </a:t>
            </a:r>
            <a:r>
              <a:rPr sz="1600" smtClean="0">
                <a:solidFill>
                  <a:srgbClr val="F1F1F1"/>
                </a:solidFill>
                <a:latin typeface="Arial"/>
                <a:cs typeface="Arial"/>
              </a:rPr>
              <a:t>University</a:t>
            </a:r>
            <a:r>
              <a:rPr lang="en-US" sz="1600" dirty="0" smtClean="0">
                <a:solidFill>
                  <a:srgbClr val="F1F1F1"/>
                </a:solidFill>
                <a:latin typeface="Arial"/>
                <a:cs typeface="Arial"/>
              </a:rPr>
              <a:t>,</a:t>
            </a:r>
            <a:r>
              <a:rPr sz="1600" spc="-40" smtClean="0">
                <a:solidFill>
                  <a:srgbClr val="F1F1F1"/>
                </a:solidFill>
                <a:latin typeface="Arial"/>
                <a:cs typeface="Arial"/>
              </a:rPr>
              <a:t> </a:t>
            </a:r>
            <a:r>
              <a:rPr sz="1600" dirty="0">
                <a:solidFill>
                  <a:srgbClr val="F1F1F1"/>
                </a:solidFill>
                <a:latin typeface="Arial"/>
                <a:cs typeface="Arial"/>
              </a:rPr>
              <a:t>Themis</a:t>
            </a:r>
            <a:r>
              <a:rPr sz="1600" spc="-15" dirty="0">
                <a:solidFill>
                  <a:srgbClr val="F1F1F1"/>
                </a:solidFill>
                <a:latin typeface="Arial"/>
                <a:cs typeface="Arial"/>
              </a:rPr>
              <a:t> </a:t>
            </a:r>
            <a:r>
              <a:rPr sz="1600" dirty="0">
                <a:solidFill>
                  <a:srgbClr val="F1F1F1"/>
                </a:solidFill>
                <a:latin typeface="Arial"/>
                <a:cs typeface="Arial"/>
              </a:rPr>
              <a:t>School</a:t>
            </a:r>
            <a:r>
              <a:rPr sz="1600" spc="-15" dirty="0">
                <a:solidFill>
                  <a:srgbClr val="F1F1F1"/>
                </a:solidFill>
                <a:latin typeface="Arial"/>
                <a:cs typeface="Arial"/>
              </a:rPr>
              <a:t> </a:t>
            </a:r>
            <a:r>
              <a:rPr sz="1600">
                <a:solidFill>
                  <a:srgbClr val="F1F1F1"/>
                </a:solidFill>
                <a:latin typeface="Arial"/>
                <a:cs typeface="Arial"/>
              </a:rPr>
              <a:t>of</a:t>
            </a:r>
            <a:r>
              <a:rPr sz="1600" spc="-20">
                <a:solidFill>
                  <a:srgbClr val="F1F1F1"/>
                </a:solidFill>
                <a:latin typeface="Arial"/>
                <a:cs typeface="Arial"/>
              </a:rPr>
              <a:t> </a:t>
            </a:r>
            <a:r>
              <a:rPr sz="1600" spc="-20" smtClean="0">
                <a:solidFill>
                  <a:srgbClr val="F1F1F1"/>
                </a:solidFill>
                <a:latin typeface="Arial"/>
                <a:cs typeface="Arial"/>
              </a:rPr>
              <a:t>Law</a:t>
            </a:r>
            <a:r>
              <a:rPr lang="en-US" sz="1600" spc="-20" dirty="0" smtClean="0">
                <a:solidFill>
                  <a:srgbClr val="F1F1F1"/>
                </a:solidFill>
                <a:latin typeface="Arial"/>
                <a:cs typeface="Arial"/>
              </a:rPr>
              <a:t> &amp; others</a:t>
            </a:r>
            <a:r>
              <a:rPr sz="1600" spc="-20" smtClean="0">
                <a:solidFill>
                  <a:srgbClr val="F1F1F1"/>
                </a:solidFill>
                <a:latin typeface="Arial"/>
                <a:cs typeface="Arial"/>
              </a:rPr>
              <a:t>.</a:t>
            </a:r>
            <a:endParaRPr sz="1600">
              <a:latin typeface="Arial"/>
              <a:cs typeface="Arial"/>
            </a:endParaRPr>
          </a:p>
          <a:p>
            <a:pPr marL="12700" marR="5080" algn="just">
              <a:lnSpc>
                <a:spcPct val="100000"/>
              </a:lnSpc>
              <a:spcBef>
                <a:spcPts val="5"/>
              </a:spcBef>
            </a:pPr>
            <a:r>
              <a:rPr sz="1600" dirty="0">
                <a:solidFill>
                  <a:srgbClr val="F1F1F1"/>
                </a:solidFill>
                <a:latin typeface="Arial"/>
                <a:cs typeface="Arial"/>
              </a:rPr>
              <a:t>Mufti</a:t>
            </a:r>
            <a:r>
              <a:rPr sz="1600" spc="240" dirty="0">
                <a:solidFill>
                  <a:srgbClr val="F1F1F1"/>
                </a:solidFill>
                <a:latin typeface="Arial"/>
                <a:cs typeface="Arial"/>
              </a:rPr>
              <a:t> </a:t>
            </a:r>
            <a:r>
              <a:rPr sz="1600" dirty="0">
                <a:solidFill>
                  <a:srgbClr val="F1F1F1"/>
                </a:solidFill>
                <a:latin typeface="Arial"/>
                <a:cs typeface="Arial"/>
              </a:rPr>
              <a:t>Noor</a:t>
            </a:r>
            <a:r>
              <a:rPr sz="1600" spc="229" dirty="0">
                <a:solidFill>
                  <a:srgbClr val="F1F1F1"/>
                </a:solidFill>
                <a:latin typeface="Arial"/>
                <a:cs typeface="Arial"/>
              </a:rPr>
              <a:t> </a:t>
            </a:r>
            <a:r>
              <a:rPr sz="1600" dirty="0">
                <a:solidFill>
                  <a:srgbClr val="F1F1F1"/>
                </a:solidFill>
                <a:latin typeface="Arial"/>
                <a:cs typeface="Arial"/>
              </a:rPr>
              <a:t>ul</a:t>
            </a:r>
            <a:r>
              <a:rPr sz="1600" spc="235" dirty="0">
                <a:solidFill>
                  <a:srgbClr val="F1F1F1"/>
                </a:solidFill>
                <a:latin typeface="Arial"/>
                <a:cs typeface="Arial"/>
              </a:rPr>
              <a:t> </a:t>
            </a:r>
            <a:r>
              <a:rPr sz="1600" dirty="0">
                <a:solidFill>
                  <a:srgbClr val="F1F1F1"/>
                </a:solidFill>
                <a:latin typeface="Arial"/>
                <a:cs typeface="Arial"/>
              </a:rPr>
              <a:t>Hassan</a:t>
            </a:r>
            <a:r>
              <a:rPr sz="1600" spc="235" dirty="0">
                <a:solidFill>
                  <a:srgbClr val="F1F1F1"/>
                </a:solidFill>
                <a:latin typeface="Arial"/>
                <a:cs typeface="Arial"/>
              </a:rPr>
              <a:t> </a:t>
            </a:r>
            <a:r>
              <a:rPr sz="1600" dirty="0">
                <a:solidFill>
                  <a:srgbClr val="F1F1F1"/>
                </a:solidFill>
                <a:latin typeface="Arial"/>
                <a:cs typeface="Arial"/>
              </a:rPr>
              <a:t>possesses</a:t>
            </a:r>
            <a:r>
              <a:rPr sz="1600" spc="235" dirty="0">
                <a:solidFill>
                  <a:srgbClr val="F1F1F1"/>
                </a:solidFill>
                <a:latin typeface="Arial"/>
                <a:cs typeface="Arial"/>
              </a:rPr>
              <a:t> </a:t>
            </a:r>
            <a:r>
              <a:rPr sz="1600" dirty="0">
                <a:solidFill>
                  <a:srgbClr val="F1F1F1"/>
                </a:solidFill>
                <a:latin typeface="Arial"/>
                <a:cs typeface="Arial"/>
              </a:rPr>
              <a:t>both</a:t>
            </a:r>
            <a:r>
              <a:rPr sz="1600" spc="235" dirty="0">
                <a:solidFill>
                  <a:srgbClr val="F1F1F1"/>
                </a:solidFill>
                <a:latin typeface="Arial"/>
                <a:cs typeface="Arial"/>
              </a:rPr>
              <a:t> </a:t>
            </a:r>
            <a:r>
              <a:rPr sz="1600" dirty="0">
                <a:solidFill>
                  <a:srgbClr val="F1F1F1"/>
                </a:solidFill>
                <a:latin typeface="Arial"/>
                <a:cs typeface="Arial"/>
              </a:rPr>
              <a:t>contemporary</a:t>
            </a:r>
            <a:r>
              <a:rPr sz="1600" spc="225" dirty="0">
                <a:solidFill>
                  <a:srgbClr val="F1F1F1"/>
                </a:solidFill>
                <a:latin typeface="Arial"/>
                <a:cs typeface="Arial"/>
              </a:rPr>
              <a:t> </a:t>
            </a:r>
            <a:r>
              <a:rPr sz="1600" dirty="0">
                <a:solidFill>
                  <a:srgbClr val="F1F1F1"/>
                </a:solidFill>
                <a:latin typeface="Arial"/>
                <a:cs typeface="Arial"/>
              </a:rPr>
              <a:t>&amp;</a:t>
            </a:r>
            <a:r>
              <a:rPr sz="1600" spc="240" dirty="0">
                <a:solidFill>
                  <a:srgbClr val="F1F1F1"/>
                </a:solidFill>
                <a:latin typeface="Arial"/>
                <a:cs typeface="Arial"/>
              </a:rPr>
              <a:t> </a:t>
            </a:r>
            <a:r>
              <a:rPr sz="1600" dirty="0">
                <a:solidFill>
                  <a:srgbClr val="F1F1F1"/>
                </a:solidFill>
                <a:latin typeface="Arial"/>
                <a:cs typeface="Arial"/>
              </a:rPr>
              <a:t>religious</a:t>
            </a:r>
            <a:r>
              <a:rPr sz="1600" spc="235" dirty="0">
                <a:solidFill>
                  <a:srgbClr val="F1F1F1"/>
                </a:solidFill>
                <a:latin typeface="Arial"/>
                <a:cs typeface="Arial"/>
              </a:rPr>
              <a:t> </a:t>
            </a:r>
            <a:r>
              <a:rPr sz="1600" dirty="0">
                <a:solidFill>
                  <a:srgbClr val="F1F1F1"/>
                </a:solidFill>
                <a:latin typeface="Arial"/>
                <a:cs typeface="Arial"/>
              </a:rPr>
              <a:t>qualifications.</a:t>
            </a:r>
            <a:r>
              <a:rPr sz="1600" spc="235" dirty="0">
                <a:solidFill>
                  <a:srgbClr val="F1F1F1"/>
                </a:solidFill>
                <a:latin typeface="Arial"/>
                <a:cs typeface="Arial"/>
              </a:rPr>
              <a:t> </a:t>
            </a:r>
            <a:r>
              <a:rPr sz="1600" dirty="0">
                <a:solidFill>
                  <a:srgbClr val="F1F1F1"/>
                </a:solidFill>
                <a:latin typeface="Arial"/>
                <a:cs typeface="Arial"/>
              </a:rPr>
              <a:t>He</a:t>
            </a:r>
            <a:r>
              <a:rPr sz="1600" spc="235" dirty="0">
                <a:solidFill>
                  <a:srgbClr val="F1F1F1"/>
                </a:solidFill>
                <a:latin typeface="Arial"/>
                <a:cs typeface="Arial"/>
              </a:rPr>
              <a:t> </a:t>
            </a:r>
            <a:r>
              <a:rPr sz="1600" dirty="0">
                <a:solidFill>
                  <a:srgbClr val="F1F1F1"/>
                </a:solidFill>
                <a:latin typeface="Arial"/>
                <a:cs typeface="Arial"/>
              </a:rPr>
              <a:t>holds</a:t>
            </a:r>
            <a:r>
              <a:rPr sz="1600" spc="235" dirty="0">
                <a:solidFill>
                  <a:srgbClr val="F1F1F1"/>
                </a:solidFill>
                <a:latin typeface="Arial"/>
                <a:cs typeface="Arial"/>
              </a:rPr>
              <a:t> </a:t>
            </a:r>
            <a:r>
              <a:rPr sz="1600" dirty="0">
                <a:solidFill>
                  <a:srgbClr val="F1F1F1"/>
                </a:solidFill>
                <a:latin typeface="Arial"/>
                <a:cs typeface="Arial"/>
              </a:rPr>
              <a:t>the</a:t>
            </a:r>
            <a:r>
              <a:rPr sz="1600" spc="235" dirty="0">
                <a:solidFill>
                  <a:srgbClr val="F1F1F1"/>
                </a:solidFill>
                <a:latin typeface="Arial"/>
                <a:cs typeface="Arial"/>
              </a:rPr>
              <a:t> </a:t>
            </a:r>
            <a:r>
              <a:rPr sz="1600" spc="-10" dirty="0">
                <a:solidFill>
                  <a:srgbClr val="F1F1F1"/>
                </a:solidFill>
                <a:latin typeface="Arial"/>
                <a:cs typeface="Arial"/>
              </a:rPr>
              <a:t>Shahadat-ul-</a:t>
            </a:r>
            <a:r>
              <a:rPr sz="1600" dirty="0">
                <a:solidFill>
                  <a:srgbClr val="F1F1F1"/>
                </a:solidFill>
                <a:latin typeface="Arial"/>
                <a:cs typeface="Arial"/>
              </a:rPr>
              <a:t>Aalamia</a:t>
            </a:r>
            <a:r>
              <a:rPr sz="1600" spc="250" dirty="0">
                <a:solidFill>
                  <a:srgbClr val="F1F1F1"/>
                </a:solidFill>
                <a:latin typeface="Arial"/>
                <a:cs typeface="Arial"/>
              </a:rPr>
              <a:t> </a:t>
            </a:r>
            <a:r>
              <a:rPr sz="1600" spc="-25" dirty="0">
                <a:solidFill>
                  <a:srgbClr val="F1F1F1"/>
                </a:solidFill>
                <a:latin typeface="Arial"/>
                <a:cs typeface="Arial"/>
              </a:rPr>
              <a:t>and </a:t>
            </a:r>
            <a:r>
              <a:rPr sz="1600" spc="-10" dirty="0">
                <a:solidFill>
                  <a:srgbClr val="F1F1F1"/>
                </a:solidFill>
                <a:latin typeface="Arial"/>
                <a:cs typeface="Arial"/>
              </a:rPr>
              <a:t>Takhassus</a:t>
            </a:r>
            <a:r>
              <a:rPr sz="1600" spc="10" dirty="0">
                <a:solidFill>
                  <a:srgbClr val="F1F1F1"/>
                </a:solidFill>
                <a:latin typeface="Arial"/>
                <a:cs typeface="Arial"/>
              </a:rPr>
              <a:t> </a:t>
            </a:r>
            <a:r>
              <a:rPr sz="1600" spc="-10" dirty="0">
                <a:solidFill>
                  <a:srgbClr val="F1F1F1"/>
                </a:solidFill>
                <a:latin typeface="Arial"/>
                <a:cs typeface="Arial"/>
              </a:rPr>
              <a:t>fil-</a:t>
            </a:r>
            <a:r>
              <a:rPr sz="1600" dirty="0">
                <a:solidFill>
                  <a:srgbClr val="F1F1F1"/>
                </a:solidFill>
                <a:latin typeface="Arial"/>
                <a:cs typeface="Arial"/>
              </a:rPr>
              <a:t>Ifta</a:t>
            </a:r>
            <a:r>
              <a:rPr sz="1600" spc="10" dirty="0">
                <a:solidFill>
                  <a:srgbClr val="F1F1F1"/>
                </a:solidFill>
                <a:latin typeface="Arial"/>
                <a:cs typeface="Arial"/>
              </a:rPr>
              <a:t> </a:t>
            </a:r>
            <a:r>
              <a:rPr sz="1600" dirty="0">
                <a:solidFill>
                  <a:srgbClr val="F1F1F1"/>
                </a:solidFill>
                <a:latin typeface="Arial"/>
                <a:cs typeface="Arial"/>
              </a:rPr>
              <a:t>(Specialization</a:t>
            </a:r>
            <a:r>
              <a:rPr sz="1600" spc="10" dirty="0">
                <a:solidFill>
                  <a:srgbClr val="F1F1F1"/>
                </a:solidFill>
                <a:latin typeface="Arial"/>
                <a:cs typeface="Arial"/>
              </a:rPr>
              <a:t> </a:t>
            </a:r>
            <a:r>
              <a:rPr sz="1600" dirty="0">
                <a:solidFill>
                  <a:srgbClr val="F1F1F1"/>
                </a:solidFill>
                <a:latin typeface="Arial"/>
                <a:cs typeface="Arial"/>
              </a:rPr>
              <a:t>in</a:t>
            </a:r>
            <a:r>
              <a:rPr sz="1600" spc="10" dirty="0">
                <a:solidFill>
                  <a:srgbClr val="F1F1F1"/>
                </a:solidFill>
                <a:latin typeface="Arial"/>
                <a:cs typeface="Arial"/>
              </a:rPr>
              <a:t> </a:t>
            </a:r>
            <a:r>
              <a:rPr sz="1600" dirty="0">
                <a:solidFill>
                  <a:srgbClr val="F1F1F1"/>
                </a:solidFill>
                <a:latin typeface="Arial"/>
                <a:cs typeface="Arial"/>
              </a:rPr>
              <a:t>Islamic</a:t>
            </a:r>
            <a:r>
              <a:rPr sz="1600" spc="15" dirty="0">
                <a:solidFill>
                  <a:srgbClr val="F1F1F1"/>
                </a:solidFill>
                <a:latin typeface="Arial"/>
                <a:cs typeface="Arial"/>
              </a:rPr>
              <a:t> </a:t>
            </a:r>
            <a:r>
              <a:rPr sz="1600" dirty="0">
                <a:solidFill>
                  <a:srgbClr val="F1F1F1"/>
                </a:solidFill>
                <a:latin typeface="Arial"/>
                <a:cs typeface="Arial"/>
              </a:rPr>
              <a:t>Jurisprudence</a:t>
            </a:r>
            <a:r>
              <a:rPr sz="1600" spc="10" dirty="0">
                <a:solidFill>
                  <a:srgbClr val="F1F1F1"/>
                </a:solidFill>
                <a:latin typeface="Arial"/>
                <a:cs typeface="Arial"/>
              </a:rPr>
              <a:t> </a:t>
            </a:r>
            <a:r>
              <a:rPr sz="1600" dirty="0">
                <a:solidFill>
                  <a:srgbClr val="F1F1F1"/>
                </a:solidFill>
                <a:latin typeface="Arial"/>
                <a:cs typeface="Arial"/>
              </a:rPr>
              <a:t>and</a:t>
            </a:r>
            <a:r>
              <a:rPr sz="1600" spc="10" dirty="0">
                <a:solidFill>
                  <a:srgbClr val="F1F1F1"/>
                </a:solidFill>
                <a:latin typeface="Arial"/>
                <a:cs typeface="Arial"/>
              </a:rPr>
              <a:t> </a:t>
            </a:r>
            <a:r>
              <a:rPr sz="1600" dirty="0">
                <a:solidFill>
                  <a:srgbClr val="F1F1F1"/>
                </a:solidFill>
                <a:latin typeface="Arial"/>
                <a:cs typeface="Arial"/>
              </a:rPr>
              <a:t>Fatwa)</a:t>
            </a:r>
            <a:r>
              <a:rPr sz="1600" spc="10" dirty="0">
                <a:solidFill>
                  <a:srgbClr val="F1F1F1"/>
                </a:solidFill>
                <a:latin typeface="Arial"/>
                <a:cs typeface="Arial"/>
              </a:rPr>
              <a:t> </a:t>
            </a:r>
            <a:r>
              <a:rPr sz="1600" dirty="0">
                <a:solidFill>
                  <a:srgbClr val="F1F1F1"/>
                </a:solidFill>
                <a:latin typeface="Arial"/>
                <a:cs typeface="Arial"/>
              </a:rPr>
              <a:t>from</a:t>
            </a:r>
            <a:r>
              <a:rPr sz="1600" spc="10" dirty="0">
                <a:solidFill>
                  <a:srgbClr val="F1F1F1"/>
                </a:solidFill>
                <a:latin typeface="Arial"/>
                <a:cs typeface="Arial"/>
              </a:rPr>
              <a:t> </a:t>
            </a:r>
            <a:r>
              <a:rPr sz="1600" dirty="0">
                <a:solidFill>
                  <a:srgbClr val="F1F1F1"/>
                </a:solidFill>
                <a:latin typeface="Arial"/>
                <a:cs typeface="Arial"/>
              </a:rPr>
              <a:t>Jamia</a:t>
            </a:r>
            <a:r>
              <a:rPr sz="1600" spc="10" dirty="0">
                <a:solidFill>
                  <a:srgbClr val="F1F1F1"/>
                </a:solidFill>
                <a:latin typeface="Arial"/>
                <a:cs typeface="Arial"/>
              </a:rPr>
              <a:t> </a:t>
            </a:r>
            <a:r>
              <a:rPr sz="1600" dirty="0">
                <a:solidFill>
                  <a:srgbClr val="F1F1F1"/>
                </a:solidFill>
                <a:latin typeface="Arial"/>
                <a:cs typeface="Arial"/>
              </a:rPr>
              <a:t>Farooqia</a:t>
            </a:r>
            <a:r>
              <a:rPr sz="1600" spc="10" dirty="0">
                <a:solidFill>
                  <a:srgbClr val="F1F1F1"/>
                </a:solidFill>
                <a:latin typeface="Arial"/>
                <a:cs typeface="Arial"/>
              </a:rPr>
              <a:t> </a:t>
            </a:r>
            <a:r>
              <a:rPr sz="1600" dirty="0">
                <a:solidFill>
                  <a:srgbClr val="F1F1F1"/>
                </a:solidFill>
                <a:latin typeface="Arial"/>
                <a:cs typeface="Arial"/>
              </a:rPr>
              <a:t>&amp;</a:t>
            </a:r>
            <a:r>
              <a:rPr sz="1600" spc="25" dirty="0">
                <a:solidFill>
                  <a:srgbClr val="F1F1F1"/>
                </a:solidFill>
                <a:latin typeface="Arial"/>
                <a:cs typeface="Arial"/>
              </a:rPr>
              <a:t> </a:t>
            </a:r>
            <a:r>
              <a:rPr sz="1600" dirty="0">
                <a:solidFill>
                  <a:srgbClr val="F1F1F1"/>
                </a:solidFill>
                <a:latin typeface="Arial"/>
                <a:cs typeface="Arial"/>
              </a:rPr>
              <a:t>Jamia</a:t>
            </a:r>
            <a:r>
              <a:rPr sz="1600" spc="10" dirty="0">
                <a:solidFill>
                  <a:srgbClr val="F1F1F1"/>
                </a:solidFill>
                <a:latin typeface="Arial"/>
                <a:cs typeface="Arial"/>
              </a:rPr>
              <a:t> </a:t>
            </a:r>
            <a:r>
              <a:rPr sz="1600" dirty="0">
                <a:solidFill>
                  <a:srgbClr val="F1F1F1"/>
                </a:solidFill>
                <a:latin typeface="Arial"/>
                <a:cs typeface="Arial"/>
              </a:rPr>
              <a:t>Darul</a:t>
            </a:r>
            <a:r>
              <a:rPr sz="1600" spc="10" dirty="0">
                <a:solidFill>
                  <a:srgbClr val="F1F1F1"/>
                </a:solidFill>
                <a:latin typeface="Arial"/>
                <a:cs typeface="Arial"/>
              </a:rPr>
              <a:t> </a:t>
            </a:r>
            <a:r>
              <a:rPr sz="1600" dirty="0">
                <a:solidFill>
                  <a:srgbClr val="F1F1F1"/>
                </a:solidFill>
                <a:latin typeface="Arial"/>
                <a:cs typeface="Arial"/>
              </a:rPr>
              <a:t>Uloom,</a:t>
            </a:r>
            <a:r>
              <a:rPr sz="1600" spc="-5" dirty="0">
                <a:solidFill>
                  <a:srgbClr val="F1F1F1"/>
                </a:solidFill>
                <a:latin typeface="Arial"/>
                <a:cs typeface="Arial"/>
              </a:rPr>
              <a:t> </a:t>
            </a:r>
            <a:r>
              <a:rPr sz="1600" spc="-10" dirty="0">
                <a:solidFill>
                  <a:srgbClr val="F1F1F1"/>
                </a:solidFill>
                <a:latin typeface="Arial"/>
                <a:cs typeface="Arial"/>
              </a:rPr>
              <a:t>Taleem </a:t>
            </a:r>
            <a:r>
              <a:rPr sz="1600" dirty="0">
                <a:solidFill>
                  <a:srgbClr val="F1F1F1"/>
                </a:solidFill>
                <a:latin typeface="Arial"/>
                <a:cs typeface="Arial"/>
              </a:rPr>
              <a:t>ul</a:t>
            </a:r>
            <a:r>
              <a:rPr sz="1600" spc="35" dirty="0">
                <a:solidFill>
                  <a:srgbClr val="F1F1F1"/>
                </a:solidFill>
                <a:latin typeface="Arial"/>
                <a:cs typeface="Arial"/>
              </a:rPr>
              <a:t> </a:t>
            </a:r>
            <a:r>
              <a:rPr sz="1600" dirty="0">
                <a:solidFill>
                  <a:srgbClr val="F1F1F1"/>
                </a:solidFill>
                <a:latin typeface="Arial"/>
                <a:cs typeface="Arial"/>
              </a:rPr>
              <a:t>Quran,</a:t>
            </a:r>
            <a:r>
              <a:rPr sz="1600" spc="30" dirty="0">
                <a:solidFill>
                  <a:srgbClr val="F1F1F1"/>
                </a:solidFill>
                <a:latin typeface="Arial"/>
                <a:cs typeface="Arial"/>
              </a:rPr>
              <a:t> </a:t>
            </a:r>
            <a:r>
              <a:rPr sz="1600" dirty="0">
                <a:solidFill>
                  <a:srgbClr val="F1F1F1"/>
                </a:solidFill>
                <a:latin typeface="Arial"/>
                <a:cs typeface="Arial"/>
              </a:rPr>
              <a:t>Karachi.</a:t>
            </a:r>
            <a:r>
              <a:rPr sz="1600" spc="30" dirty="0">
                <a:solidFill>
                  <a:srgbClr val="F1F1F1"/>
                </a:solidFill>
                <a:latin typeface="Arial"/>
                <a:cs typeface="Arial"/>
              </a:rPr>
              <a:t> </a:t>
            </a:r>
            <a:r>
              <a:rPr sz="1600" dirty="0">
                <a:solidFill>
                  <a:srgbClr val="F1F1F1"/>
                </a:solidFill>
                <a:latin typeface="Arial"/>
                <a:cs typeface="Arial"/>
              </a:rPr>
              <a:t>He</a:t>
            </a:r>
            <a:r>
              <a:rPr sz="1600" spc="30" dirty="0">
                <a:solidFill>
                  <a:srgbClr val="F1F1F1"/>
                </a:solidFill>
                <a:latin typeface="Arial"/>
                <a:cs typeface="Arial"/>
              </a:rPr>
              <a:t> </a:t>
            </a:r>
            <a:r>
              <a:rPr sz="1600" dirty="0">
                <a:solidFill>
                  <a:srgbClr val="F1F1F1"/>
                </a:solidFill>
                <a:latin typeface="Arial"/>
                <a:cs typeface="Arial"/>
              </a:rPr>
              <a:t>also</a:t>
            </a:r>
            <a:r>
              <a:rPr sz="1600" spc="30" dirty="0">
                <a:solidFill>
                  <a:srgbClr val="F1F1F1"/>
                </a:solidFill>
                <a:latin typeface="Arial"/>
                <a:cs typeface="Arial"/>
              </a:rPr>
              <a:t> </a:t>
            </a:r>
            <a:r>
              <a:rPr sz="1600" dirty="0">
                <a:solidFill>
                  <a:srgbClr val="F1F1F1"/>
                </a:solidFill>
                <a:latin typeface="Arial"/>
                <a:cs typeface="Arial"/>
              </a:rPr>
              <a:t>holds</a:t>
            </a:r>
            <a:r>
              <a:rPr sz="1600" spc="35" dirty="0">
                <a:solidFill>
                  <a:srgbClr val="F1F1F1"/>
                </a:solidFill>
                <a:latin typeface="Arial"/>
                <a:cs typeface="Arial"/>
              </a:rPr>
              <a:t> </a:t>
            </a:r>
            <a:r>
              <a:rPr sz="1600" dirty="0">
                <a:solidFill>
                  <a:srgbClr val="F1F1F1"/>
                </a:solidFill>
                <a:latin typeface="Arial"/>
                <a:cs typeface="Arial"/>
              </a:rPr>
              <a:t>a</a:t>
            </a:r>
            <a:r>
              <a:rPr sz="1600" spc="35" dirty="0">
                <a:solidFill>
                  <a:srgbClr val="F1F1F1"/>
                </a:solidFill>
                <a:latin typeface="Arial"/>
                <a:cs typeface="Arial"/>
              </a:rPr>
              <a:t> </a:t>
            </a:r>
            <a:r>
              <a:rPr sz="1600" dirty="0">
                <a:solidFill>
                  <a:srgbClr val="F1F1F1"/>
                </a:solidFill>
                <a:latin typeface="Arial"/>
                <a:cs typeface="Arial"/>
              </a:rPr>
              <a:t>Bachelor’s</a:t>
            </a:r>
            <a:r>
              <a:rPr sz="1600" spc="35" dirty="0">
                <a:solidFill>
                  <a:srgbClr val="F1F1F1"/>
                </a:solidFill>
                <a:latin typeface="Arial"/>
                <a:cs typeface="Arial"/>
              </a:rPr>
              <a:t> </a:t>
            </a:r>
            <a:r>
              <a:rPr sz="1600" dirty="0">
                <a:solidFill>
                  <a:srgbClr val="F1F1F1"/>
                </a:solidFill>
                <a:latin typeface="Arial"/>
                <a:cs typeface="Arial"/>
              </a:rPr>
              <a:t>degree</a:t>
            </a:r>
            <a:r>
              <a:rPr sz="1600" spc="30" dirty="0">
                <a:solidFill>
                  <a:srgbClr val="F1F1F1"/>
                </a:solidFill>
                <a:latin typeface="Arial"/>
                <a:cs typeface="Arial"/>
              </a:rPr>
              <a:t> </a:t>
            </a:r>
            <a:r>
              <a:rPr sz="1600" dirty="0">
                <a:solidFill>
                  <a:srgbClr val="F1F1F1"/>
                </a:solidFill>
                <a:latin typeface="Arial"/>
                <a:cs typeface="Arial"/>
              </a:rPr>
              <a:t>in</a:t>
            </a:r>
            <a:r>
              <a:rPr sz="1600" spc="45" dirty="0">
                <a:solidFill>
                  <a:srgbClr val="F1F1F1"/>
                </a:solidFill>
                <a:latin typeface="Arial"/>
                <a:cs typeface="Arial"/>
              </a:rPr>
              <a:t> </a:t>
            </a:r>
            <a:r>
              <a:rPr sz="1600" dirty="0">
                <a:solidFill>
                  <a:srgbClr val="F1F1F1"/>
                </a:solidFill>
                <a:latin typeface="Arial"/>
                <a:cs typeface="Arial"/>
              </a:rPr>
              <a:t>Law</a:t>
            </a:r>
            <a:r>
              <a:rPr sz="1600" spc="20" dirty="0">
                <a:solidFill>
                  <a:srgbClr val="F1F1F1"/>
                </a:solidFill>
                <a:latin typeface="Arial"/>
                <a:cs typeface="Arial"/>
              </a:rPr>
              <a:t> </a:t>
            </a:r>
            <a:r>
              <a:rPr sz="1600" dirty="0">
                <a:solidFill>
                  <a:srgbClr val="F1F1F1"/>
                </a:solidFill>
                <a:latin typeface="Arial"/>
                <a:cs typeface="Arial"/>
              </a:rPr>
              <a:t>(LLB),</a:t>
            </a:r>
            <a:r>
              <a:rPr sz="1600" spc="30" dirty="0">
                <a:solidFill>
                  <a:srgbClr val="F1F1F1"/>
                </a:solidFill>
                <a:latin typeface="Arial"/>
                <a:cs typeface="Arial"/>
              </a:rPr>
              <a:t> </a:t>
            </a:r>
            <a:r>
              <a:rPr sz="1600" dirty="0">
                <a:solidFill>
                  <a:srgbClr val="F1F1F1"/>
                </a:solidFill>
                <a:latin typeface="Arial"/>
                <a:cs typeface="Arial"/>
              </a:rPr>
              <a:t>a</a:t>
            </a:r>
            <a:r>
              <a:rPr sz="1600" spc="30" dirty="0">
                <a:solidFill>
                  <a:srgbClr val="F1F1F1"/>
                </a:solidFill>
                <a:latin typeface="Arial"/>
                <a:cs typeface="Arial"/>
              </a:rPr>
              <a:t> </a:t>
            </a:r>
            <a:r>
              <a:rPr sz="1600" dirty="0">
                <a:solidFill>
                  <a:srgbClr val="F1F1F1"/>
                </a:solidFill>
                <a:latin typeface="Arial"/>
                <a:cs typeface="Arial"/>
              </a:rPr>
              <a:t>Master’s</a:t>
            </a:r>
            <a:r>
              <a:rPr sz="1600" spc="40" dirty="0">
                <a:solidFill>
                  <a:srgbClr val="F1F1F1"/>
                </a:solidFill>
                <a:latin typeface="Arial"/>
                <a:cs typeface="Arial"/>
              </a:rPr>
              <a:t> </a:t>
            </a:r>
            <a:r>
              <a:rPr sz="1600" dirty="0">
                <a:solidFill>
                  <a:srgbClr val="F1F1F1"/>
                </a:solidFill>
                <a:latin typeface="Arial"/>
                <a:cs typeface="Arial"/>
              </a:rPr>
              <a:t>degree</a:t>
            </a:r>
            <a:r>
              <a:rPr sz="1600" spc="30" dirty="0">
                <a:solidFill>
                  <a:srgbClr val="F1F1F1"/>
                </a:solidFill>
                <a:latin typeface="Arial"/>
                <a:cs typeface="Arial"/>
              </a:rPr>
              <a:t> </a:t>
            </a:r>
            <a:r>
              <a:rPr sz="1600" dirty="0">
                <a:solidFill>
                  <a:srgbClr val="F1F1F1"/>
                </a:solidFill>
                <a:latin typeface="Arial"/>
                <a:cs typeface="Arial"/>
              </a:rPr>
              <a:t>in</a:t>
            </a:r>
            <a:r>
              <a:rPr sz="1600" spc="30" dirty="0">
                <a:solidFill>
                  <a:srgbClr val="F1F1F1"/>
                </a:solidFill>
                <a:latin typeface="Arial"/>
                <a:cs typeface="Arial"/>
              </a:rPr>
              <a:t> </a:t>
            </a:r>
            <a:r>
              <a:rPr sz="1600" dirty="0">
                <a:solidFill>
                  <a:srgbClr val="F1F1F1"/>
                </a:solidFill>
                <a:latin typeface="Arial"/>
                <a:cs typeface="Arial"/>
              </a:rPr>
              <a:t>Islamic</a:t>
            </a:r>
            <a:r>
              <a:rPr sz="1600" spc="35" dirty="0">
                <a:solidFill>
                  <a:srgbClr val="F1F1F1"/>
                </a:solidFill>
                <a:latin typeface="Arial"/>
                <a:cs typeface="Arial"/>
              </a:rPr>
              <a:t> </a:t>
            </a:r>
            <a:r>
              <a:rPr sz="1600" dirty="0">
                <a:solidFill>
                  <a:srgbClr val="F1F1F1"/>
                </a:solidFill>
                <a:latin typeface="Arial"/>
                <a:cs typeface="Arial"/>
              </a:rPr>
              <a:t>Studies,</a:t>
            </a:r>
            <a:r>
              <a:rPr sz="1600" spc="30" dirty="0">
                <a:solidFill>
                  <a:srgbClr val="F1F1F1"/>
                </a:solidFill>
                <a:latin typeface="Arial"/>
                <a:cs typeface="Arial"/>
              </a:rPr>
              <a:t> </a:t>
            </a:r>
            <a:r>
              <a:rPr sz="1600" dirty="0">
                <a:solidFill>
                  <a:srgbClr val="F1F1F1"/>
                </a:solidFill>
                <a:latin typeface="Arial"/>
                <a:cs typeface="Arial"/>
              </a:rPr>
              <a:t>and</a:t>
            </a:r>
            <a:r>
              <a:rPr sz="1600" spc="30" dirty="0">
                <a:solidFill>
                  <a:srgbClr val="F1F1F1"/>
                </a:solidFill>
                <a:latin typeface="Arial"/>
                <a:cs typeface="Arial"/>
              </a:rPr>
              <a:t> </a:t>
            </a:r>
            <a:r>
              <a:rPr sz="1600" dirty="0">
                <a:solidFill>
                  <a:srgbClr val="F1F1F1"/>
                </a:solidFill>
                <a:latin typeface="Arial"/>
                <a:cs typeface="Arial"/>
              </a:rPr>
              <a:t>a</a:t>
            </a:r>
            <a:r>
              <a:rPr sz="1600" spc="45" dirty="0">
                <a:solidFill>
                  <a:srgbClr val="F1F1F1"/>
                </a:solidFill>
                <a:latin typeface="Arial"/>
                <a:cs typeface="Arial"/>
              </a:rPr>
              <a:t> </a:t>
            </a:r>
            <a:r>
              <a:rPr sz="1600" spc="-10" dirty="0">
                <a:solidFill>
                  <a:srgbClr val="F1F1F1"/>
                </a:solidFill>
                <a:latin typeface="Arial"/>
                <a:cs typeface="Arial"/>
              </a:rPr>
              <a:t>Master’s </a:t>
            </a:r>
            <a:r>
              <a:rPr sz="1600" dirty="0">
                <a:solidFill>
                  <a:srgbClr val="F1F1F1"/>
                </a:solidFill>
                <a:latin typeface="Arial"/>
                <a:cs typeface="Arial"/>
              </a:rPr>
              <a:t>degree</a:t>
            </a:r>
            <a:r>
              <a:rPr sz="1600" spc="-40" dirty="0">
                <a:solidFill>
                  <a:srgbClr val="F1F1F1"/>
                </a:solidFill>
                <a:latin typeface="Arial"/>
                <a:cs typeface="Arial"/>
              </a:rPr>
              <a:t> </a:t>
            </a:r>
            <a:r>
              <a:rPr sz="1600" dirty="0">
                <a:solidFill>
                  <a:srgbClr val="F1F1F1"/>
                </a:solidFill>
                <a:latin typeface="Arial"/>
                <a:cs typeface="Arial"/>
              </a:rPr>
              <a:t>in</a:t>
            </a:r>
            <a:r>
              <a:rPr sz="1600" spc="-45" dirty="0">
                <a:solidFill>
                  <a:srgbClr val="F1F1F1"/>
                </a:solidFill>
                <a:latin typeface="Arial"/>
                <a:cs typeface="Arial"/>
              </a:rPr>
              <a:t> </a:t>
            </a:r>
            <a:r>
              <a:rPr sz="1600" dirty="0">
                <a:solidFill>
                  <a:srgbClr val="F1F1F1"/>
                </a:solidFill>
                <a:latin typeface="Arial"/>
                <a:cs typeface="Arial"/>
              </a:rPr>
              <a:t>Islamic</a:t>
            </a:r>
            <a:r>
              <a:rPr sz="1600" spc="-40" dirty="0">
                <a:solidFill>
                  <a:srgbClr val="F1F1F1"/>
                </a:solidFill>
                <a:latin typeface="Arial"/>
                <a:cs typeface="Arial"/>
              </a:rPr>
              <a:t> </a:t>
            </a:r>
            <a:r>
              <a:rPr sz="1600" dirty="0">
                <a:solidFill>
                  <a:srgbClr val="F1F1F1"/>
                </a:solidFill>
                <a:latin typeface="Arial"/>
                <a:cs typeface="Arial"/>
              </a:rPr>
              <a:t>History</a:t>
            </a:r>
            <a:r>
              <a:rPr sz="1600" spc="-55" dirty="0">
                <a:solidFill>
                  <a:srgbClr val="F1F1F1"/>
                </a:solidFill>
                <a:latin typeface="Arial"/>
                <a:cs typeface="Arial"/>
              </a:rPr>
              <a:t> </a:t>
            </a:r>
            <a:r>
              <a:rPr sz="1600" dirty="0">
                <a:solidFill>
                  <a:srgbClr val="F1F1F1"/>
                </a:solidFill>
                <a:latin typeface="Arial"/>
                <a:cs typeface="Arial"/>
              </a:rPr>
              <a:t>from</a:t>
            </a:r>
            <a:r>
              <a:rPr sz="1600" spc="-25" dirty="0">
                <a:solidFill>
                  <a:srgbClr val="F1F1F1"/>
                </a:solidFill>
                <a:latin typeface="Arial"/>
                <a:cs typeface="Arial"/>
              </a:rPr>
              <a:t> </a:t>
            </a:r>
            <a:r>
              <a:rPr sz="1600" dirty="0">
                <a:solidFill>
                  <a:srgbClr val="F1F1F1"/>
                </a:solidFill>
                <a:latin typeface="Arial"/>
                <a:cs typeface="Arial"/>
              </a:rPr>
              <a:t>the</a:t>
            </a:r>
            <a:r>
              <a:rPr sz="1600" spc="-35" dirty="0">
                <a:solidFill>
                  <a:srgbClr val="F1F1F1"/>
                </a:solidFill>
                <a:latin typeface="Arial"/>
                <a:cs typeface="Arial"/>
              </a:rPr>
              <a:t> </a:t>
            </a:r>
            <a:r>
              <a:rPr sz="1600" dirty="0">
                <a:solidFill>
                  <a:srgbClr val="F1F1F1"/>
                </a:solidFill>
                <a:latin typeface="Arial"/>
                <a:cs typeface="Arial"/>
              </a:rPr>
              <a:t>University</a:t>
            </a:r>
            <a:r>
              <a:rPr sz="1600" spc="-50" dirty="0">
                <a:solidFill>
                  <a:srgbClr val="F1F1F1"/>
                </a:solidFill>
                <a:latin typeface="Arial"/>
                <a:cs typeface="Arial"/>
              </a:rPr>
              <a:t> </a:t>
            </a:r>
            <a:r>
              <a:rPr sz="1600" dirty="0">
                <a:solidFill>
                  <a:srgbClr val="F1F1F1"/>
                </a:solidFill>
                <a:latin typeface="Arial"/>
                <a:cs typeface="Arial"/>
              </a:rPr>
              <a:t>of</a:t>
            </a:r>
            <a:r>
              <a:rPr sz="1600" spc="-30" dirty="0">
                <a:solidFill>
                  <a:srgbClr val="F1F1F1"/>
                </a:solidFill>
                <a:latin typeface="Arial"/>
                <a:cs typeface="Arial"/>
              </a:rPr>
              <a:t> </a:t>
            </a:r>
            <a:r>
              <a:rPr sz="1600" dirty="0">
                <a:solidFill>
                  <a:srgbClr val="F1F1F1"/>
                </a:solidFill>
                <a:latin typeface="Arial"/>
                <a:cs typeface="Arial"/>
              </a:rPr>
              <a:t>Karachi</a:t>
            </a:r>
            <a:r>
              <a:rPr sz="1600" spc="-40" dirty="0">
                <a:solidFill>
                  <a:srgbClr val="F1F1F1"/>
                </a:solidFill>
                <a:latin typeface="Arial"/>
                <a:cs typeface="Arial"/>
              </a:rPr>
              <a:t> </a:t>
            </a:r>
            <a:r>
              <a:rPr sz="1600" dirty="0">
                <a:solidFill>
                  <a:srgbClr val="F1F1F1"/>
                </a:solidFill>
                <a:latin typeface="Arial"/>
                <a:cs typeface="Arial"/>
              </a:rPr>
              <a:t>&amp;</a:t>
            </a:r>
            <a:r>
              <a:rPr sz="1600" spc="-50" dirty="0">
                <a:solidFill>
                  <a:srgbClr val="F1F1F1"/>
                </a:solidFill>
                <a:latin typeface="Arial"/>
                <a:cs typeface="Arial"/>
              </a:rPr>
              <a:t> </a:t>
            </a:r>
            <a:r>
              <a:rPr sz="1600" dirty="0">
                <a:solidFill>
                  <a:srgbClr val="F1F1F1"/>
                </a:solidFill>
                <a:latin typeface="Arial"/>
                <a:cs typeface="Arial"/>
              </a:rPr>
              <a:t>Federal</a:t>
            </a:r>
            <a:r>
              <a:rPr sz="1600" spc="-40" dirty="0">
                <a:solidFill>
                  <a:srgbClr val="F1F1F1"/>
                </a:solidFill>
                <a:latin typeface="Arial"/>
                <a:cs typeface="Arial"/>
              </a:rPr>
              <a:t> </a:t>
            </a:r>
            <a:r>
              <a:rPr sz="1600" dirty="0">
                <a:solidFill>
                  <a:srgbClr val="F1F1F1"/>
                </a:solidFill>
                <a:latin typeface="Arial"/>
                <a:cs typeface="Arial"/>
              </a:rPr>
              <a:t>Urdu</a:t>
            </a:r>
            <a:r>
              <a:rPr sz="1600" spc="-35" dirty="0">
                <a:solidFill>
                  <a:srgbClr val="F1F1F1"/>
                </a:solidFill>
                <a:latin typeface="Arial"/>
                <a:cs typeface="Arial"/>
              </a:rPr>
              <a:t> </a:t>
            </a:r>
            <a:r>
              <a:rPr sz="1600" dirty="0">
                <a:solidFill>
                  <a:srgbClr val="F1F1F1"/>
                </a:solidFill>
                <a:latin typeface="Arial"/>
                <a:cs typeface="Arial"/>
              </a:rPr>
              <a:t>University</a:t>
            </a:r>
            <a:r>
              <a:rPr sz="1600" spc="-50" dirty="0">
                <a:solidFill>
                  <a:srgbClr val="F1F1F1"/>
                </a:solidFill>
                <a:latin typeface="Arial"/>
                <a:cs typeface="Arial"/>
              </a:rPr>
              <a:t> </a:t>
            </a:r>
            <a:r>
              <a:rPr sz="1600" spc="-10" dirty="0">
                <a:solidFill>
                  <a:srgbClr val="F1F1F1"/>
                </a:solidFill>
                <a:latin typeface="Arial"/>
                <a:cs typeface="Arial"/>
              </a:rPr>
              <a:t>respectively.</a:t>
            </a:r>
            <a:endParaRPr sz="1600">
              <a:latin typeface="Arial"/>
              <a:cs typeface="Aria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96000"/>
          </a:xfrm>
          <a:custGeom>
            <a:avLst/>
            <a:gdLst/>
            <a:ahLst/>
            <a:cxnLst/>
            <a:rect l="l" t="t" r="r" b="b"/>
            <a:pathLst>
              <a:path w="12192000" h="6096000">
                <a:moveTo>
                  <a:pt x="0" y="6095998"/>
                </a:moveTo>
                <a:lnTo>
                  <a:pt x="12192000" y="6095998"/>
                </a:lnTo>
                <a:lnTo>
                  <a:pt x="12192000" y="0"/>
                </a:lnTo>
                <a:lnTo>
                  <a:pt x="0" y="0"/>
                </a:lnTo>
                <a:lnTo>
                  <a:pt x="0" y="6095998"/>
                </a:lnTo>
                <a:close/>
              </a:path>
            </a:pathLst>
          </a:custGeom>
          <a:solidFill>
            <a:srgbClr val="D9D9D9">
              <a:alpha val="56077"/>
            </a:srgbClr>
          </a:solidFill>
        </p:spPr>
        <p:txBody>
          <a:bodyPr wrap="square" lIns="0" tIns="0" rIns="0" bIns="0" rtlCol="0"/>
          <a:lstStyle/>
          <a:p>
            <a:endParaRPr/>
          </a:p>
        </p:txBody>
      </p:sp>
      <p:sp>
        <p:nvSpPr>
          <p:cNvPr id="3" name="object 3"/>
          <p:cNvSpPr txBox="1">
            <a:spLocks noGrp="1"/>
          </p:cNvSpPr>
          <p:nvPr>
            <p:ph type="title"/>
          </p:nvPr>
        </p:nvSpPr>
        <p:spPr>
          <a:xfrm>
            <a:off x="4718430" y="3083509"/>
            <a:ext cx="2989580" cy="788670"/>
          </a:xfrm>
          <a:prstGeom prst="rect">
            <a:avLst/>
          </a:prstGeom>
        </p:spPr>
        <p:txBody>
          <a:bodyPr vert="horz" wrap="square" lIns="0" tIns="13335" rIns="0" bIns="0" rtlCol="0">
            <a:spAutoFit/>
          </a:bodyPr>
          <a:lstStyle/>
          <a:p>
            <a:pPr marL="12700">
              <a:lnSpc>
                <a:spcPct val="100000"/>
              </a:lnSpc>
              <a:spcBef>
                <a:spcPts val="105"/>
              </a:spcBef>
            </a:pPr>
            <a:r>
              <a:rPr sz="5000" b="0" u="none" dirty="0">
                <a:latin typeface="Arial"/>
                <a:cs typeface="Arial"/>
              </a:rPr>
              <a:t>Thank</a:t>
            </a:r>
            <a:r>
              <a:rPr sz="5000" b="0" u="none" spc="-40" dirty="0">
                <a:latin typeface="Arial"/>
                <a:cs typeface="Arial"/>
              </a:rPr>
              <a:t> </a:t>
            </a:r>
            <a:r>
              <a:rPr sz="5000" b="0" u="none" spc="-25" dirty="0">
                <a:latin typeface="Arial"/>
                <a:cs typeface="Arial"/>
              </a:rPr>
              <a:t>you</a:t>
            </a:r>
            <a:endParaRPr sz="5000">
              <a:latin typeface="Arial"/>
              <a:cs typeface="Arial"/>
            </a:endParaRPr>
          </a:p>
        </p:txBody>
      </p:sp>
      <p:grpSp>
        <p:nvGrpSpPr>
          <p:cNvPr id="4" name="object 4"/>
          <p:cNvGrpSpPr/>
          <p:nvPr/>
        </p:nvGrpSpPr>
        <p:grpSpPr>
          <a:xfrm>
            <a:off x="-253" y="6632192"/>
            <a:ext cx="12198985" cy="226060"/>
            <a:chOff x="-253" y="6632192"/>
            <a:chExt cx="12198985" cy="226060"/>
          </a:xfrm>
        </p:grpSpPr>
        <p:sp>
          <p:nvSpPr>
            <p:cNvPr id="5" name="object 5"/>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6" name="object 6"/>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7" name="object 7"/>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8" name="object 8"/>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grpSp>
        <p:nvGrpSpPr>
          <p:cNvPr id="9" name="object 9"/>
          <p:cNvGrpSpPr/>
          <p:nvPr/>
        </p:nvGrpSpPr>
        <p:grpSpPr>
          <a:xfrm>
            <a:off x="-6350" y="-6350"/>
            <a:ext cx="12200255" cy="555625"/>
            <a:chOff x="-6350" y="-6350"/>
            <a:chExt cx="12200255" cy="555625"/>
          </a:xfrm>
        </p:grpSpPr>
        <p:sp>
          <p:nvSpPr>
            <p:cNvPr id="10" name="object 10"/>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1" name="object 11"/>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sp>
        <p:nvSpPr>
          <p:cNvPr id="3" name="object 3"/>
          <p:cNvSpPr txBox="1"/>
          <p:nvPr/>
        </p:nvSpPr>
        <p:spPr>
          <a:xfrm>
            <a:off x="718819" y="1756720"/>
            <a:ext cx="9740265" cy="4026535"/>
          </a:xfrm>
          <a:prstGeom prst="rect">
            <a:avLst/>
          </a:prstGeom>
        </p:spPr>
        <p:txBody>
          <a:bodyPr vert="horz" wrap="square" lIns="0" tIns="257175" rIns="0" bIns="0" rtlCol="0">
            <a:spAutoFit/>
          </a:bodyPr>
          <a:lstStyle/>
          <a:p>
            <a:pPr marL="980440" indent="-967740">
              <a:lnSpc>
                <a:spcPct val="100000"/>
              </a:lnSpc>
              <a:spcBef>
                <a:spcPts val="2025"/>
              </a:spcBef>
              <a:buAutoNum type="arabicPeriod"/>
              <a:tabLst>
                <a:tab pos="980440" algn="l"/>
              </a:tabLst>
            </a:pPr>
            <a:r>
              <a:rPr sz="3200" dirty="0">
                <a:solidFill>
                  <a:srgbClr val="455F51"/>
                </a:solidFill>
                <a:latin typeface="Arial"/>
                <a:cs typeface="Arial"/>
              </a:rPr>
              <a:t>Verses</a:t>
            </a:r>
            <a:r>
              <a:rPr sz="3200" spc="-114" dirty="0">
                <a:solidFill>
                  <a:srgbClr val="455F51"/>
                </a:solidFill>
                <a:latin typeface="Arial"/>
                <a:cs typeface="Arial"/>
              </a:rPr>
              <a:t> </a:t>
            </a:r>
            <a:r>
              <a:rPr sz="3200" dirty="0">
                <a:solidFill>
                  <a:srgbClr val="455F51"/>
                </a:solidFill>
                <a:latin typeface="Arial"/>
                <a:cs typeface="Arial"/>
              </a:rPr>
              <a:t>of</a:t>
            </a:r>
            <a:r>
              <a:rPr sz="3200" spc="-85" dirty="0">
                <a:solidFill>
                  <a:srgbClr val="455F51"/>
                </a:solidFill>
                <a:latin typeface="Arial"/>
                <a:cs typeface="Arial"/>
              </a:rPr>
              <a:t> </a:t>
            </a:r>
            <a:r>
              <a:rPr sz="3200" dirty="0">
                <a:solidFill>
                  <a:srgbClr val="455F51"/>
                </a:solidFill>
                <a:latin typeface="Arial"/>
                <a:cs typeface="Arial"/>
              </a:rPr>
              <a:t>Quran</a:t>
            </a:r>
            <a:r>
              <a:rPr sz="3200" spc="-95" dirty="0">
                <a:solidFill>
                  <a:srgbClr val="455F51"/>
                </a:solidFill>
                <a:latin typeface="Arial"/>
                <a:cs typeface="Arial"/>
              </a:rPr>
              <a:t> </a:t>
            </a:r>
            <a:r>
              <a:rPr sz="3200" spc="-10" dirty="0">
                <a:solidFill>
                  <a:srgbClr val="455F51"/>
                </a:solidFill>
                <a:latin typeface="Arial"/>
                <a:cs typeface="Arial"/>
              </a:rPr>
              <a:t>Majeed</a:t>
            </a:r>
            <a:endParaRPr sz="3200">
              <a:latin typeface="Arial"/>
              <a:cs typeface="Arial"/>
            </a:endParaRPr>
          </a:p>
          <a:p>
            <a:pPr marL="980440" indent="-967740">
              <a:lnSpc>
                <a:spcPct val="100000"/>
              </a:lnSpc>
              <a:spcBef>
                <a:spcPts val="1920"/>
              </a:spcBef>
              <a:buAutoNum type="arabicPeriod"/>
              <a:tabLst>
                <a:tab pos="980440" algn="l"/>
              </a:tabLst>
            </a:pPr>
            <a:r>
              <a:rPr sz="3200" dirty="0">
                <a:solidFill>
                  <a:srgbClr val="455F51"/>
                </a:solidFill>
                <a:latin typeface="Arial"/>
                <a:cs typeface="Arial"/>
              </a:rPr>
              <a:t>Definition</a:t>
            </a:r>
            <a:r>
              <a:rPr sz="3200" spc="-45" dirty="0">
                <a:solidFill>
                  <a:srgbClr val="455F51"/>
                </a:solidFill>
                <a:latin typeface="Arial"/>
                <a:cs typeface="Arial"/>
              </a:rPr>
              <a:t> </a:t>
            </a:r>
            <a:r>
              <a:rPr sz="3200">
                <a:solidFill>
                  <a:srgbClr val="455F51"/>
                </a:solidFill>
                <a:latin typeface="Arial"/>
                <a:cs typeface="Arial"/>
              </a:rPr>
              <a:t>of</a:t>
            </a:r>
            <a:r>
              <a:rPr sz="3200" spc="-40">
                <a:solidFill>
                  <a:srgbClr val="455F51"/>
                </a:solidFill>
                <a:latin typeface="Arial"/>
                <a:cs typeface="Arial"/>
              </a:rPr>
              <a:t> </a:t>
            </a:r>
            <a:r>
              <a:rPr sz="3200" spc="-20" smtClean="0">
                <a:solidFill>
                  <a:srgbClr val="455F51"/>
                </a:solidFill>
                <a:latin typeface="Arial"/>
                <a:cs typeface="Arial"/>
              </a:rPr>
              <a:t>Riba</a:t>
            </a:r>
            <a:endParaRPr sz="3200">
              <a:latin typeface="Arial"/>
              <a:cs typeface="Arial"/>
            </a:endParaRPr>
          </a:p>
          <a:p>
            <a:pPr marL="980440" marR="5080" indent="-968375">
              <a:lnSpc>
                <a:spcPct val="110100"/>
              </a:lnSpc>
              <a:spcBef>
                <a:spcPts val="380"/>
              </a:spcBef>
              <a:buAutoNum type="arabicPeriod"/>
              <a:tabLst>
                <a:tab pos="980440" algn="l"/>
              </a:tabLst>
            </a:pPr>
            <a:r>
              <a:rPr sz="3200" smtClean="0">
                <a:solidFill>
                  <a:srgbClr val="455F51"/>
                </a:solidFill>
                <a:latin typeface="Arial"/>
                <a:cs typeface="Arial"/>
              </a:rPr>
              <a:t>Overview</a:t>
            </a:r>
            <a:r>
              <a:rPr sz="3200" spc="-100" smtClean="0">
                <a:solidFill>
                  <a:srgbClr val="455F51"/>
                </a:solidFill>
                <a:latin typeface="Arial"/>
                <a:cs typeface="Arial"/>
              </a:rPr>
              <a:t> </a:t>
            </a:r>
            <a:r>
              <a:rPr sz="3200" dirty="0">
                <a:solidFill>
                  <a:srgbClr val="455F51"/>
                </a:solidFill>
                <a:latin typeface="Arial"/>
                <a:cs typeface="Arial"/>
              </a:rPr>
              <a:t>between</a:t>
            </a:r>
            <a:r>
              <a:rPr sz="3200" spc="-70" dirty="0">
                <a:solidFill>
                  <a:srgbClr val="455F51"/>
                </a:solidFill>
                <a:latin typeface="Arial"/>
                <a:cs typeface="Arial"/>
              </a:rPr>
              <a:t> </a:t>
            </a:r>
            <a:r>
              <a:rPr sz="3200" dirty="0">
                <a:solidFill>
                  <a:srgbClr val="455F51"/>
                </a:solidFill>
                <a:latin typeface="Arial"/>
                <a:cs typeface="Arial"/>
              </a:rPr>
              <a:t>Conventional</a:t>
            </a:r>
            <a:r>
              <a:rPr sz="3200" spc="-80" dirty="0">
                <a:solidFill>
                  <a:srgbClr val="455F51"/>
                </a:solidFill>
                <a:latin typeface="Arial"/>
                <a:cs typeface="Arial"/>
              </a:rPr>
              <a:t> </a:t>
            </a:r>
            <a:r>
              <a:rPr sz="3200" spc="-50" dirty="0">
                <a:solidFill>
                  <a:srgbClr val="455F51"/>
                </a:solidFill>
                <a:latin typeface="Arial"/>
                <a:cs typeface="Arial"/>
              </a:rPr>
              <a:t>&amp; </a:t>
            </a:r>
            <a:r>
              <a:rPr sz="3200" dirty="0">
                <a:solidFill>
                  <a:srgbClr val="455F51"/>
                </a:solidFill>
                <a:latin typeface="Arial"/>
                <a:cs typeface="Arial"/>
              </a:rPr>
              <a:t>Islamic</a:t>
            </a:r>
            <a:r>
              <a:rPr sz="3200" spc="-25" dirty="0">
                <a:solidFill>
                  <a:srgbClr val="455F51"/>
                </a:solidFill>
                <a:latin typeface="Arial"/>
                <a:cs typeface="Arial"/>
              </a:rPr>
              <a:t> </a:t>
            </a:r>
            <a:r>
              <a:rPr sz="3200" spc="-10" dirty="0">
                <a:solidFill>
                  <a:srgbClr val="455F51"/>
                </a:solidFill>
                <a:latin typeface="Arial"/>
                <a:cs typeface="Arial"/>
              </a:rPr>
              <a:t>Banking</a:t>
            </a:r>
            <a:endParaRPr sz="3200">
              <a:latin typeface="Arial"/>
              <a:cs typeface="Arial"/>
            </a:endParaRPr>
          </a:p>
          <a:p>
            <a:pPr marL="980440" indent="-967740">
              <a:lnSpc>
                <a:spcPct val="100000"/>
              </a:lnSpc>
              <a:spcBef>
                <a:spcPts val="1540"/>
              </a:spcBef>
              <a:buAutoNum type="arabicPeriod"/>
              <a:tabLst>
                <a:tab pos="980440" algn="l"/>
              </a:tabLst>
            </a:pPr>
            <a:r>
              <a:rPr sz="3200" dirty="0">
                <a:solidFill>
                  <a:srgbClr val="455F51"/>
                </a:solidFill>
                <a:latin typeface="Arial"/>
                <a:cs typeface="Arial"/>
              </a:rPr>
              <a:t>Glance</a:t>
            </a:r>
            <a:r>
              <a:rPr sz="3200" spc="-50" dirty="0">
                <a:solidFill>
                  <a:srgbClr val="455F51"/>
                </a:solidFill>
                <a:latin typeface="Arial"/>
                <a:cs typeface="Arial"/>
              </a:rPr>
              <a:t> </a:t>
            </a:r>
            <a:r>
              <a:rPr sz="3200" dirty="0">
                <a:solidFill>
                  <a:srgbClr val="455F51"/>
                </a:solidFill>
                <a:latin typeface="Arial"/>
                <a:cs typeface="Arial"/>
              </a:rPr>
              <a:t>on</a:t>
            </a:r>
            <a:r>
              <a:rPr sz="3200" spc="-35" dirty="0">
                <a:solidFill>
                  <a:srgbClr val="455F51"/>
                </a:solidFill>
                <a:latin typeface="Arial"/>
                <a:cs typeface="Arial"/>
              </a:rPr>
              <a:t> </a:t>
            </a:r>
            <a:r>
              <a:rPr sz="3200" dirty="0">
                <a:solidFill>
                  <a:srgbClr val="455F51"/>
                </a:solidFill>
                <a:latin typeface="Arial"/>
                <a:cs typeface="Arial"/>
              </a:rPr>
              <a:t>HabibMetro</a:t>
            </a:r>
            <a:r>
              <a:rPr sz="3200" spc="-55" dirty="0">
                <a:solidFill>
                  <a:srgbClr val="455F51"/>
                </a:solidFill>
                <a:latin typeface="Arial"/>
                <a:cs typeface="Arial"/>
              </a:rPr>
              <a:t> </a:t>
            </a:r>
            <a:r>
              <a:rPr sz="3200" dirty="0">
                <a:solidFill>
                  <a:srgbClr val="455F51"/>
                </a:solidFill>
                <a:latin typeface="Arial"/>
                <a:cs typeface="Arial"/>
              </a:rPr>
              <a:t>–</a:t>
            </a:r>
            <a:r>
              <a:rPr sz="3200" spc="-40" dirty="0">
                <a:solidFill>
                  <a:srgbClr val="455F51"/>
                </a:solidFill>
                <a:latin typeface="Arial"/>
                <a:cs typeface="Arial"/>
              </a:rPr>
              <a:t> </a:t>
            </a:r>
            <a:r>
              <a:rPr sz="3200" spc="-10" dirty="0">
                <a:solidFill>
                  <a:srgbClr val="455F51"/>
                </a:solidFill>
                <a:latin typeface="Arial"/>
                <a:cs typeface="Arial"/>
              </a:rPr>
              <a:t>Sirat</a:t>
            </a:r>
            <a:endParaRPr sz="3200">
              <a:latin typeface="Arial"/>
              <a:cs typeface="Arial"/>
            </a:endParaRPr>
          </a:p>
          <a:p>
            <a:pPr marL="980440" indent="-967740">
              <a:lnSpc>
                <a:spcPct val="100000"/>
              </a:lnSpc>
              <a:spcBef>
                <a:spcPts val="1920"/>
              </a:spcBef>
              <a:buAutoNum type="arabicPeriod"/>
              <a:tabLst>
                <a:tab pos="980440" algn="l"/>
              </a:tabLst>
            </a:pPr>
            <a:r>
              <a:rPr sz="3200" dirty="0">
                <a:solidFill>
                  <a:srgbClr val="455F51"/>
                </a:solidFill>
                <a:latin typeface="Arial"/>
                <a:cs typeface="Arial"/>
              </a:rPr>
              <a:t>Controls</a:t>
            </a:r>
            <a:r>
              <a:rPr sz="3200" spc="-25" dirty="0">
                <a:solidFill>
                  <a:srgbClr val="455F51"/>
                </a:solidFill>
                <a:latin typeface="Arial"/>
                <a:cs typeface="Arial"/>
              </a:rPr>
              <a:t> </a:t>
            </a:r>
            <a:r>
              <a:rPr sz="3200" dirty="0">
                <a:solidFill>
                  <a:srgbClr val="455F51"/>
                </a:solidFill>
                <a:latin typeface="Arial"/>
                <a:cs typeface="Arial"/>
              </a:rPr>
              <a:t>in</a:t>
            </a:r>
            <a:r>
              <a:rPr sz="3200" spc="-25" dirty="0">
                <a:solidFill>
                  <a:srgbClr val="455F51"/>
                </a:solidFill>
                <a:latin typeface="Arial"/>
                <a:cs typeface="Arial"/>
              </a:rPr>
              <a:t> </a:t>
            </a:r>
            <a:r>
              <a:rPr sz="3200" dirty="0">
                <a:solidFill>
                  <a:srgbClr val="455F51"/>
                </a:solidFill>
                <a:latin typeface="Arial"/>
                <a:cs typeface="Arial"/>
              </a:rPr>
              <a:t>Islamic</a:t>
            </a:r>
            <a:r>
              <a:rPr sz="3200" spc="-20" dirty="0">
                <a:solidFill>
                  <a:srgbClr val="455F51"/>
                </a:solidFill>
                <a:latin typeface="Arial"/>
                <a:cs typeface="Arial"/>
              </a:rPr>
              <a:t> </a:t>
            </a:r>
            <a:r>
              <a:rPr sz="3200" spc="-10" dirty="0">
                <a:solidFill>
                  <a:srgbClr val="455F51"/>
                </a:solidFill>
                <a:latin typeface="Arial"/>
                <a:cs typeface="Arial"/>
              </a:rPr>
              <a:t>Banking</a:t>
            </a:r>
            <a:endParaRPr sz="3200">
              <a:latin typeface="Arial"/>
              <a:cs typeface="Arial"/>
            </a:endParaRPr>
          </a:p>
        </p:txBody>
      </p:sp>
      <p:sp>
        <p:nvSpPr>
          <p:cNvPr id="4" name="object 4"/>
          <p:cNvSpPr txBox="1">
            <a:spLocks noGrp="1"/>
          </p:cNvSpPr>
          <p:nvPr>
            <p:ph type="title"/>
          </p:nvPr>
        </p:nvSpPr>
        <p:spPr>
          <a:xfrm>
            <a:off x="5296661" y="1041603"/>
            <a:ext cx="1598930" cy="574675"/>
          </a:xfrm>
          <a:prstGeom prst="rect">
            <a:avLst/>
          </a:prstGeom>
        </p:spPr>
        <p:txBody>
          <a:bodyPr vert="horz" wrap="square" lIns="0" tIns="12700" rIns="0" bIns="0" rtlCol="0">
            <a:spAutoFit/>
          </a:bodyPr>
          <a:lstStyle/>
          <a:p>
            <a:pPr marL="12700">
              <a:lnSpc>
                <a:spcPct val="100000"/>
              </a:lnSpc>
              <a:spcBef>
                <a:spcPts val="100"/>
              </a:spcBef>
            </a:pPr>
            <a:r>
              <a:rPr sz="3600" u="sng" spc="-10" dirty="0">
                <a:uFill>
                  <a:solidFill>
                    <a:srgbClr val="455F51"/>
                  </a:solidFill>
                </a:uFill>
              </a:rPr>
              <a:t>Outline</a:t>
            </a:r>
            <a:endParaRPr sz="3600"/>
          </a:p>
        </p:txBody>
      </p:sp>
      <p:grpSp>
        <p:nvGrpSpPr>
          <p:cNvPr id="5" name="object 5"/>
          <p:cNvGrpSpPr/>
          <p:nvPr/>
        </p:nvGrpSpPr>
        <p:grpSpPr>
          <a:xfrm>
            <a:off x="-127000" y="6594605"/>
            <a:ext cx="12446000" cy="264795"/>
            <a:chOff x="-127000" y="6594605"/>
            <a:chExt cx="12446000" cy="264795"/>
          </a:xfrm>
        </p:grpSpPr>
        <p:sp>
          <p:nvSpPr>
            <p:cNvPr id="6" name="object 6"/>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sp>
          <p:nvSpPr>
            <p:cNvPr id="7" name="object 7"/>
            <p:cNvSpPr/>
            <p:nvPr/>
          </p:nvSpPr>
          <p:spPr>
            <a:xfrm>
              <a:off x="6095"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8" name="object 8"/>
            <p:cNvSpPr/>
            <p:nvPr/>
          </p:nvSpPr>
          <p:spPr>
            <a:xfrm>
              <a:off x="6095"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9" name="object 9"/>
            <p:cNvSpPr/>
            <p:nvPr/>
          </p:nvSpPr>
          <p:spPr>
            <a:xfrm>
              <a:off x="6095"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10" name="object 10"/>
            <p:cNvSpPr/>
            <p:nvPr/>
          </p:nvSpPr>
          <p:spPr>
            <a:xfrm>
              <a:off x="6095"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grpSp>
        <p:nvGrpSpPr>
          <p:cNvPr id="11" name="object 11"/>
          <p:cNvGrpSpPr/>
          <p:nvPr/>
        </p:nvGrpSpPr>
        <p:grpSpPr>
          <a:xfrm>
            <a:off x="-6350" y="-6350"/>
            <a:ext cx="12200255" cy="1562735"/>
            <a:chOff x="-6350" y="-6350"/>
            <a:chExt cx="12200255" cy="1562735"/>
          </a:xfrm>
        </p:grpSpPr>
        <p:pic>
          <p:nvPicPr>
            <p:cNvPr id="12" name="object 12"/>
            <p:cNvPicPr/>
            <p:nvPr/>
          </p:nvPicPr>
          <p:blipFill>
            <a:blip r:embed="rId2" cstate="print"/>
            <a:stretch>
              <a:fillRect/>
            </a:stretch>
          </p:blipFill>
          <p:spPr>
            <a:xfrm>
              <a:off x="10782299" y="504444"/>
              <a:ext cx="1368552" cy="1051560"/>
            </a:xfrm>
            <a:prstGeom prst="rect">
              <a:avLst/>
            </a:prstGeom>
          </p:spPr>
        </p:pic>
        <p:sp>
          <p:nvSpPr>
            <p:cNvPr id="13" name="object 13"/>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4" name="object 14"/>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5" name="object 15"/>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14627" y="1417319"/>
            <a:ext cx="8346948" cy="4753356"/>
          </a:xfrm>
          <a:prstGeom prst="rect">
            <a:avLst/>
          </a:prstGeom>
        </p:spPr>
      </p:pic>
      <p:sp>
        <p:nvSpPr>
          <p:cNvPr id="3" name="object 3"/>
          <p:cNvSpPr txBox="1">
            <a:spLocks noGrp="1"/>
          </p:cNvSpPr>
          <p:nvPr>
            <p:ph type="title"/>
          </p:nvPr>
        </p:nvSpPr>
        <p:spPr>
          <a:prstGeom prst="rect">
            <a:avLst/>
          </a:prstGeom>
        </p:spPr>
        <p:txBody>
          <a:bodyPr vert="horz" wrap="square" lIns="0" tIns="305435" rIns="0" bIns="0" rtlCol="0">
            <a:spAutoFit/>
          </a:bodyPr>
          <a:lstStyle/>
          <a:p>
            <a:pPr marL="755650">
              <a:lnSpc>
                <a:spcPct val="100000"/>
              </a:lnSpc>
              <a:spcBef>
                <a:spcPts val="114"/>
              </a:spcBef>
            </a:pPr>
            <a:r>
              <a:rPr sz="4400" dirty="0"/>
              <a:t>Quranic</a:t>
            </a:r>
            <a:r>
              <a:rPr sz="4400" spc="-85" dirty="0"/>
              <a:t> </a:t>
            </a:r>
            <a:r>
              <a:rPr sz="4400" dirty="0"/>
              <a:t>Verse:</a:t>
            </a:r>
            <a:r>
              <a:rPr sz="4400" spc="-105" dirty="0"/>
              <a:t> </a:t>
            </a:r>
            <a:r>
              <a:rPr sz="4400" dirty="0"/>
              <a:t>Prohibition</a:t>
            </a:r>
            <a:r>
              <a:rPr sz="4400" spc="-70" dirty="0"/>
              <a:t> </a:t>
            </a:r>
            <a:r>
              <a:rPr sz="4400" dirty="0"/>
              <a:t>of</a:t>
            </a:r>
            <a:r>
              <a:rPr sz="4400" spc="-65" dirty="0"/>
              <a:t> </a:t>
            </a:r>
            <a:r>
              <a:rPr sz="4400" spc="-20" dirty="0"/>
              <a:t>Riba</a:t>
            </a:r>
            <a:endParaRPr sz="44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05435" rIns="0" bIns="0" rtlCol="0">
            <a:spAutoFit/>
          </a:bodyPr>
          <a:lstStyle/>
          <a:p>
            <a:pPr marL="755650">
              <a:lnSpc>
                <a:spcPct val="100000"/>
              </a:lnSpc>
              <a:spcBef>
                <a:spcPts val="114"/>
              </a:spcBef>
            </a:pPr>
            <a:r>
              <a:rPr sz="4400" dirty="0"/>
              <a:t>Quranic</a:t>
            </a:r>
            <a:r>
              <a:rPr sz="4400" spc="-85" dirty="0"/>
              <a:t> </a:t>
            </a:r>
            <a:r>
              <a:rPr sz="4400" dirty="0"/>
              <a:t>Verse:</a:t>
            </a:r>
            <a:r>
              <a:rPr sz="4400" spc="-105" dirty="0"/>
              <a:t> </a:t>
            </a:r>
            <a:r>
              <a:rPr sz="4400" dirty="0"/>
              <a:t>Prohibition</a:t>
            </a:r>
            <a:r>
              <a:rPr sz="4400" spc="-70" dirty="0"/>
              <a:t> </a:t>
            </a:r>
            <a:r>
              <a:rPr sz="4400" dirty="0"/>
              <a:t>of</a:t>
            </a:r>
            <a:r>
              <a:rPr sz="4400" spc="-65" dirty="0"/>
              <a:t> </a:t>
            </a:r>
            <a:r>
              <a:rPr sz="4400" spc="-20" dirty="0"/>
              <a:t>Riba</a:t>
            </a:r>
            <a:endParaRPr sz="4400"/>
          </a:p>
        </p:txBody>
      </p:sp>
      <p:pic>
        <p:nvPicPr>
          <p:cNvPr id="3" name="object 3"/>
          <p:cNvPicPr/>
          <p:nvPr/>
        </p:nvPicPr>
        <p:blipFill>
          <a:blip r:embed="rId2" cstate="print"/>
          <a:stretch>
            <a:fillRect/>
          </a:stretch>
        </p:blipFill>
        <p:spPr>
          <a:xfrm>
            <a:off x="1089660" y="1751076"/>
            <a:ext cx="9898380" cy="3953255"/>
          </a:xfrm>
          <a:prstGeom prst="rect">
            <a:avLst/>
          </a:prstGeom>
        </p:spPr>
      </p:pic>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7058" y="587197"/>
            <a:ext cx="9714230" cy="651510"/>
          </a:xfrm>
          <a:prstGeom prst="rect">
            <a:avLst/>
          </a:prstGeom>
        </p:spPr>
        <p:txBody>
          <a:bodyPr vert="horz" wrap="square" lIns="0" tIns="13335" rIns="0" bIns="0" rtlCol="0">
            <a:spAutoFit/>
          </a:bodyPr>
          <a:lstStyle/>
          <a:p>
            <a:pPr marL="12700">
              <a:lnSpc>
                <a:spcPct val="100000"/>
              </a:lnSpc>
              <a:spcBef>
                <a:spcPts val="105"/>
              </a:spcBef>
              <a:tabLst>
                <a:tab pos="9700895" algn="l"/>
              </a:tabLst>
            </a:pPr>
            <a:r>
              <a:rPr sz="4100" spc="-434" dirty="0"/>
              <a:t> </a:t>
            </a:r>
            <a:r>
              <a:rPr sz="4100" dirty="0"/>
              <a:t>Definition</a:t>
            </a:r>
            <a:r>
              <a:rPr sz="4100" spc="-60" dirty="0"/>
              <a:t> </a:t>
            </a:r>
            <a:r>
              <a:rPr sz="4100" dirty="0"/>
              <a:t>of</a:t>
            </a:r>
            <a:r>
              <a:rPr sz="4100" spc="-25" dirty="0"/>
              <a:t> </a:t>
            </a:r>
            <a:r>
              <a:rPr sz="4100" spc="-20" dirty="0"/>
              <a:t>Riba</a:t>
            </a:r>
            <a:r>
              <a:rPr sz="4100" dirty="0"/>
              <a:t>	</a:t>
            </a:r>
            <a:endParaRPr sz="4100"/>
          </a:p>
        </p:txBody>
      </p:sp>
      <p:pic>
        <p:nvPicPr>
          <p:cNvPr id="3" name="object 3"/>
          <p:cNvPicPr/>
          <p:nvPr/>
        </p:nvPicPr>
        <p:blipFill>
          <a:blip r:embed="rId2" cstate="print"/>
          <a:stretch>
            <a:fillRect/>
          </a:stretch>
        </p:blipFill>
        <p:spPr>
          <a:xfrm>
            <a:off x="1851660" y="1717548"/>
            <a:ext cx="8477254" cy="2853690"/>
          </a:xfrm>
          <a:prstGeom prst="rect">
            <a:avLst/>
          </a:prstGeom>
        </p:spPr>
      </p:pic>
      <p:sp>
        <p:nvSpPr>
          <p:cNvPr id="4" name="object 4"/>
          <p:cNvSpPr txBox="1"/>
          <p:nvPr/>
        </p:nvSpPr>
        <p:spPr>
          <a:xfrm>
            <a:off x="1244904" y="4572127"/>
            <a:ext cx="9702800" cy="482600"/>
          </a:xfrm>
          <a:prstGeom prst="rect">
            <a:avLst/>
          </a:prstGeom>
        </p:spPr>
        <p:txBody>
          <a:bodyPr vert="horz" wrap="square" lIns="0" tIns="12700" rIns="0" bIns="0" rtlCol="0">
            <a:spAutoFit/>
          </a:bodyPr>
          <a:lstStyle/>
          <a:p>
            <a:pPr marL="12700">
              <a:lnSpc>
                <a:spcPct val="100000"/>
              </a:lnSpc>
              <a:spcBef>
                <a:spcPts val="100"/>
              </a:spcBef>
            </a:pPr>
            <a:r>
              <a:rPr sz="3000" b="1" dirty="0">
                <a:solidFill>
                  <a:srgbClr val="455F51"/>
                </a:solidFill>
                <a:latin typeface="Arial"/>
                <a:cs typeface="Arial"/>
              </a:rPr>
              <a:t>Any</a:t>
            </a:r>
            <a:r>
              <a:rPr sz="3000" b="1" spc="-30" dirty="0">
                <a:solidFill>
                  <a:srgbClr val="455F51"/>
                </a:solidFill>
                <a:latin typeface="Arial"/>
                <a:cs typeface="Arial"/>
              </a:rPr>
              <a:t> </a:t>
            </a:r>
            <a:r>
              <a:rPr sz="3000" b="1" dirty="0">
                <a:solidFill>
                  <a:srgbClr val="455F51"/>
                </a:solidFill>
                <a:latin typeface="Arial"/>
                <a:cs typeface="Arial"/>
              </a:rPr>
              <a:t>type</a:t>
            </a:r>
            <a:r>
              <a:rPr sz="3000" b="1" spc="-25" dirty="0">
                <a:solidFill>
                  <a:srgbClr val="455F51"/>
                </a:solidFill>
                <a:latin typeface="Arial"/>
                <a:cs typeface="Arial"/>
              </a:rPr>
              <a:t> </a:t>
            </a:r>
            <a:r>
              <a:rPr sz="3000" b="1" dirty="0">
                <a:solidFill>
                  <a:srgbClr val="455F51"/>
                </a:solidFill>
                <a:latin typeface="Arial"/>
                <a:cs typeface="Arial"/>
              </a:rPr>
              <a:t>of</a:t>
            </a:r>
            <a:r>
              <a:rPr sz="3000" b="1" spc="-25" dirty="0">
                <a:solidFill>
                  <a:srgbClr val="455F51"/>
                </a:solidFill>
                <a:latin typeface="Arial"/>
                <a:cs typeface="Arial"/>
              </a:rPr>
              <a:t> </a:t>
            </a:r>
            <a:r>
              <a:rPr sz="3000" b="1" dirty="0">
                <a:solidFill>
                  <a:srgbClr val="455F51"/>
                </a:solidFill>
                <a:latin typeface="Arial"/>
                <a:cs typeface="Arial"/>
              </a:rPr>
              <a:t>gain</a:t>
            </a:r>
            <a:r>
              <a:rPr sz="3000" b="1" spc="-10" dirty="0">
                <a:solidFill>
                  <a:srgbClr val="455F51"/>
                </a:solidFill>
                <a:latin typeface="Arial"/>
                <a:cs typeface="Arial"/>
              </a:rPr>
              <a:t> </a:t>
            </a:r>
            <a:r>
              <a:rPr sz="3000" b="1" dirty="0">
                <a:solidFill>
                  <a:srgbClr val="455F51"/>
                </a:solidFill>
                <a:latin typeface="Arial"/>
                <a:cs typeface="Arial"/>
              </a:rPr>
              <a:t>derived</a:t>
            </a:r>
            <a:r>
              <a:rPr sz="3000" b="1" spc="-35" dirty="0">
                <a:solidFill>
                  <a:srgbClr val="455F51"/>
                </a:solidFill>
                <a:latin typeface="Arial"/>
                <a:cs typeface="Arial"/>
              </a:rPr>
              <a:t> </a:t>
            </a:r>
            <a:r>
              <a:rPr sz="3000" b="1" dirty="0">
                <a:solidFill>
                  <a:srgbClr val="455F51"/>
                </a:solidFill>
                <a:latin typeface="Arial"/>
                <a:cs typeface="Arial"/>
              </a:rPr>
              <a:t>from</a:t>
            </a:r>
            <a:r>
              <a:rPr sz="3000" b="1" spc="-25" dirty="0">
                <a:solidFill>
                  <a:srgbClr val="455F51"/>
                </a:solidFill>
                <a:latin typeface="Arial"/>
                <a:cs typeface="Arial"/>
              </a:rPr>
              <a:t> </a:t>
            </a:r>
            <a:r>
              <a:rPr sz="3000" b="1" dirty="0">
                <a:solidFill>
                  <a:srgbClr val="455F51"/>
                </a:solidFill>
                <a:latin typeface="Arial"/>
                <a:cs typeface="Arial"/>
              </a:rPr>
              <a:t>a</a:t>
            </a:r>
            <a:r>
              <a:rPr sz="3000" b="1" spc="-25" dirty="0">
                <a:solidFill>
                  <a:srgbClr val="455F51"/>
                </a:solidFill>
                <a:latin typeface="Arial"/>
                <a:cs typeface="Arial"/>
              </a:rPr>
              <a:t> </a:t>
            </a:r>
            <a:r>
              <a:rPr sz="3000" b="1" dirty="0">
                <a:solidFill>
                  <a:srgbClr val="455F51"/>
                </a:solidFill>
                <a:latin typeface="Arial"/>
                <a:cs typeface="Arial"/>
              </a:rPr>
              <a:t>debt</a:t>
            </a:r>
            <a:r>
              <a:rPr sz="3000" b="1" spc="-30" dirty="0">
                <a:solidFill>
                  <a:srgbClr val="455F51"/>
                </a:solidFill>
                <a:latin typeface="Arial"/>
                <a:cs typeface="Arial"/>
              </a:rPr>
              <a:t> </a:t>
            </a:r>
            <a:r>
              <a:rPr sz="3000" b="1" dirty="0">
                <a:solidFill>
                  <a:srgbClr val="455F51"/>
                </a:solidFill>
                <a:latin typeface="Arial"/>
                <a:cs typeface="Arial"/>
              </a:rPr>
              <a:t>contract</a:t>
            </a:r>
            <a:r>
              <a:rPr sz="3000" b="1" spc="-25" dirty="0">
                <a:solidFill>
                  <a:srgbClr val="455F51"/>
                </a:solidFill>
                <a:latin typeface="Arial"/>
                <a:cs typeface="Arial"/>
              </a:rPr>
              <a:t> </a:t>
            </a:r>
            <a:r>
              <a:rPr sz="3000" b="1" dirty="0">
                <a:solidFill>
                  <a:srgbClr val="455F51"/>
                </a:solidFill>
                <a:latin typeface="Arial"/>
                <a:cs typeface="Arial"/>
              </a:rPr>
              <a:t>is</a:t>
            </a:r>
            <a:r>
              <a:rPr sz="3000" b="1" spc="-10" dirty="0">
                <a:solidFill>
                  <a:srgbClr val="455F51"/>
                </a:solidFill>
                <a:latin typeface="Arial"/>
                <a:cs typeface="Arial"/>
              </a:rPr>
              <a:t> Riba.</a:t>
            </a:r>
            <a:endParaRPr sz="3000">
              <a:latin typeface="Arial"/>
              <a:cs typeface="Arial"/>
            </a:endParaRPr>
          </a:p>
        </p:txBody>
      </p:sp>
      <p:grpSp>
        <p:nvGrpSpPr>
          <p:cNvPr id="5" name="object 5"/>
          <p:cNvGrpSpPr/>
          <p:nvPr/>
        </p:nvGrpSpPr>
        <p:grpSpPr>
          <a:xfrm>
            <a:off x="-253" y="6632192"/>
            <a:ext cx="12198985" cy="226060"/>
            <a:chOff x="-253" y="6632192"/>
            <a:chExt cx="12198985" cy="226060"/>
          </a:xfrm>
        </p:grpSpPr>
        <p:sp>
          <p:nvSpPr>
            <p:cNvPr id="6" name="object 6"/>
            <p:cNvSpPr/>
            <p:nvPr/>
          </p:nvSpPr>
          <p:spPr>
            <a:xfrm>
              <a:off x="6096"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7" name="object 7"/>
            <p:cNvSpPr/>
            <p:nvPr/>
          </p:nvSpPr>
          <p:spPr>
            <a:xfrm>
              <a:off x="6096"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8" name="object 8"/>
            <p:cNvSpPr/>
            <p:nvPr/>
          </p:nvSpPr>
          <p:spPr>
            <a:xfrm>
              <a:off x="6096"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9" name="object 9"/>
            <p:cNvSpPr/>
            <p:nvPr/>
          </p:nvSpPr>
          <p:spPr>
            <a:xfrm>
              <a:off x="6096"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pic>
        <p:nvPicPr>
          <p:cNvPr id="10" name="object 10"/>
          <p:cNvPicPr/>
          <p:nvPr/>
        </p:nvPicPr>
        <p:blipFill>
          <a:blip r:embed="rId3" cstate="print"/>
          <a:stretch>
            <a:fillRect/>
          </a:stretch>
        </p:blipFill>
        <p:spPr>
          <a:xfrm>
            <a:off x="10893263" y="594359"/>
            <a:ext cx="1152789" cy="841248"/>
          </a:xfrm>
          <a:prstGeom prst="rect">
            <a:avLst/>
          </a:prstGeom>
        </p:spPr>
      </p:pic>
      <p:grpSp>
        <p:nvGrpSpPr>
          <p:cNvPr id="11" name="object 11"/>
          <p:cNvGrpSpPr/>
          <p:nvPr/>
        </p:nvGrpSpPr>
        <p:grpSpPr>
          <a:xfrm>
            <a:off x="-6350" y="-6350"/>
            <a:ext cx="12200255" cy="555625"/>
            <a:chOff x="-6350" y="-6350"/>
            <a:chExt cx="12200255" cy="555625"/>
          </a:xfrm>
        </p:grpSpPr>
        <p:sp>
          <p:nvSpPr>
            <p:cNvPr id="12" name="object 12"/>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3" name="object 13"/>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graphicFrame>
        <p:nvGraphicFramePr>
          <p:cNvPr id="3" name="object 3"/>
          <p:cNvGraphicFramePr>
            <a:graphicFrameLocks noGrp="1"/>
          </p:cNvGraphicFramePr>
          <p:nvPr/>
        </p:nvGraphicFramePr>
        <p:xfrm>
          <a:off x="831850" y="2204973"/>
          <a:ext cx="10012680" cy="3481453"/>
        </p:xfrm>
        <a:graphic>
          <a:graphicData uri="http://schemas.openxmlformats.org/drawingml/2006/table">
            <a:tbl>
              <a:tblPr firstRow="1" bandRow="1">
                <a:tableStyleId>{2D5ABB26-0587-4C30-8999-92F81FD0307C}</a:tableStyleId>
              </a:tblPr>
              <a:tblGrid>
                <a:gridCol w="4956810"/>
                <a:gridCol w="5055870"/>
              </a:tblGrid>
              <a:tr h="385827">
                <a:tc gridSpan="2">
                  <a:txBody>
                    <a:bodyPr/>
                    <a:lstStyle/>
                    <a:p>
                      <a:pPr algn="ctr">
                        <a:lnSpc>
                          <a:spcPct val="100000"/>
                        </a:lnSpc>
                        <a:spcBef>
                          <a:spcPts val="130"/>
                        </a:spcBef>
                      </a:pPr>
                      <a:r>
                        <a:rPr sz="2400" b="1" spc="-10" smtClean="0">
                          <a:solidFill>
                            <a:srgbClr val="FFFFFF"/>
                          </a:solidFill>
                          <a:latin typeface="Arial"/>
                          <a:cs typeface="Arial"/>
                        </a:rPr>
                        <a:t>Deposits</a:t>
                      </a:r>
                      <a:r>
                        <a:rPr sz="2400" b="1" spc="-35" smtClean="0">
                          <a:solidFill>
                            <a:srgbClr val="FFFFFF"/>
                          </a:solidFill>
                          <a:latin typeface="Arial"/>
                          <a:cs typeface="Arial"/>
                        </a:rPr>
                        <a:t> </a:t>
                      </a:r>
                      <a:r>
                        <a:rPr sz="2400" b="1" spc="-20" smtClean="0">
                          <a:solidFill>
                            <a:srgbClr val="FFFFFF"/>
                          </a:solidFill>
                          <a:latin typeface="Arial"/>
                          <a:cs typeface="Arial"/>
                        </a:rPr>
                        <a:t>Side</a:t>
                      </a:r>
                      <a:endParaRPr sz="2400" smtClean="0">
                        <a:latin typeface="Arial"/>
                        <a:cs typeface="Arial"/>
                      </a:endParaRPr>
                    </a:p>
                  </a:txBody>
                  <a:tcPr marL="0" marR="0" marT="165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hMerge="1">
                  <a:txBody>
                    <a:bodyPr/>
                    <a:lstStyle/>
                    <a:p>
                      <a:endParaRPr/>
                    </a:p>
                  </a:txBody>
                  <a:tcPr marL="0" marR="0" marT="0" marB="0"/>
                </a:tc>
              </a:tr>
              <a:tr h="1024255">
                <a:tc>
                  <a:txBody>
                    <a:bodyPr/>
                    <a:lstStyle/>
                    <a:p>
                      <a:pPr marL="159385">
                        <a:lnSpc>
                          <a:spcPct val="100000"/>
                        </a:lnSpc>
                        <a:spcBef>
                          <a:spcPts val="155"/>
                        </a:spcBef>
                      </a:pPr>
                      <a:endParaRPr lang="en-US" sz="1600" dirty="0" smtClean="0">
                        <a:solidFill>
                          <a:srgbClr val="455F51"/>
                        </a:solidFill>
                        <a:latin typeface="Arial"/>
                        <a:cs typeface="Arial"/>
                      </a:endParaRPr>
                    </a:p>
                    <a:p>
                      <a:pPr marL="159385">
                        <a:lnSpc>
                          <a:spcPct val="100000"/>
                        </a:lnSpc>
                        <a:spcBef>
                          <a:spcPts val="155"/>
                        </a:spcBef>
                      </a:pPr>
                      <a:r>
                        <a:rPr sz="1600" smtClean="0">
                          <a:solidFill>
                            <a:srgbClr val="455F51"/>
                          </a:solidFill>
                          <a:latin typeface="Arial"/>
                          <a:cs typeface="Arial"/>
                        </a:rPr>
                        <a:t>1</a:t>
                      </a:r>
                      <a:r>
                        <a:rPr sz="1600" dirty="0">
                          <a:solidFill>
                            <a:srgbClr val="455F51"/>
                          </a:solidFill>
                          <a:latin typeface="Arial"/>
                          <a:cs typeface="Arial"/>
                        </a:rPr>
                        <a:t>.</a:t>
                      </a:r>
                      <a:r>
                        <a:rPr sz="1600" spc="-40" dirty="0">
                          <a:solidFill>
                            <a:srgbClr val="455F51"/>
                          </a:solidFill>
                          <a:latin typeface="Arial"/>
                          <a:cs typeface="Arial"/>
                        </a:rPr>
                        <a:t> </a:t>
                      </a:r>
                      <a:r>
                        <a:rPr sz="1600" dirty="0">
                          <a:solidFill>
                            <a:srgbClr val="455F51"/>
                          </a:solidFill>
                          <a:latin typeface="Arial"/>
                          <a:cs typeface="Arial"/>
                        </a:rPr>
                        <a:t>The</a:t>
                      </a:r>
                      <a:r>
                        <a:rPr sz="1600" spc="-35" dirty="0">
                          <a:solidFill>
                            <a:srgbClr val="455F51"/>
                          </a:solidFill>
                          <a:latin typeface="Arial"/>
                          <a:cs typeface="Arial"/>
                        </a:rPr>
                        <a:t> </a:t>
                      </a:r>
                      <a:r>
                        <a:rPr sz="1600" dirty="0">
                          <a:solidFill>
                            <a:srgbClr val="455F51"/>
                          </a:solidFill>
                          <a:latin typeface="Arial"/>
                          <a:cs typeface="Arial"/>
                        </a:rPr>
                        <a:t>bank</a:t>
                      </a:r>
                      <a:r>
                        <a:rPr sz="1600" spc="-25" dirty="0">
                          <a:solidFill>
                            <a:srgbClr val="455F51"/>
                          </a:solidFill>
                          <a:latin typeface="Arial"/>
                          <a:cs typeface="Arial"/>
                        </a:rPr>
                        <a:t> </a:t>
                      </a:r>
                      <a:r>
                        <a:rPr sz="1600" dirty="0">
                          <a:solidFill>
                            <a:srgbClr val="455F51"/>
                          </a:solidFill>
                          <a:latin typeface="Arial"/>
                          <a:cs typeface="Arial"/>
                        </a:rPr>
                        <a:t>guarantees</a:t>
                      </a:r>
                      <a:r>
                        <a:rPr sz="1600" spc="-10" dirty="0">
                          <a:solidFill>
                            <a:srgbClr val="455F51"/>
                          </a:solidFill>
                          <a:latin typeface="Arial"/>
                          <a:cs typeface="Arial"/>
                        </a:rPr>
                        <a:t> </a:t>
                      </a:r>
                      <a:r>
                        <a:rPr sz="1600" dirty="0">
                          <a:solidFill>
                            <a:srgbClr val="455F51"/>
                          </a:solidFill>
                          <a:latin typeface="Arial"/>
                          <a:cs typeface="Arial"/>
                        </a:rPr>
                        <a:t>all</a:t>
                      </a:r>
                      <a:r>
                        <a:rPr sz="1600" spc="-35" dirty="0">
                          <a:solidFill>
                            <a:srgbClr val="455F51"/>
                          </a:solidFill>
                          <a:latin typeface="Arial"/>
                          <a:cs typeface="Arial"/>
                        </a:rPr>
                        <a:t> </a:t>
                      </a:r>
                      <a:r>
                        <a:rPr sz="1600">
                          <a:solidFill>
                            <a:srgbClr val="455F51"/>
                          </a:solidFill>
                          <a:latin typeface="Arial"/>
                          <a:cs typeface="Arial"/>
                        </a:rPr>
                        <a:t>its</a:t>
                      </a:r>
                      <a:r>
                        <a:rPr sz="1600" spc="-20">
                          <a:solidFill>
                            <a:srgbClr val="455F51"/>
                          </a:solidFill>
                          <a:latin typeface="Arial"/>
                          <a:cs typeface="Arial"/>
                        </a:rPr>
                        <a:t> </a:t>
                      </a:r>
                      <a:r>
                        <a:rPr sz="1600" spc="-10" smtClean="0">
                          <a:solidFill>
                            <a:srgbClr val="455F51"/>
                          </a:solidFill>
                          <a:latin typeface="Arial"/>
                          <a:cs typeface="Arial"/>
                        </a:rPr>
                        <a:t>deposits</a:t>
                      </a:r>
                      <a:r>
                        <a:rPr lang="en-US" sz="1600" spc="-10" dirty="0" smtClean="0">
                          <a:solidFill>
                            <a:srgbClr val="455F51"/>
                          </a:solidFill>
                          <a:latin typeface="Arial"/>
                          <a:cs typeface="Arial"/>
                        </a:rPr>
                        <a:t>/returns</a:t>
                      </a:r>
                      <a:r>
                        <a:rPr sz="1600" spc="-10" smtClean="0">
                          <a:solidFill>
                            <a:srgbClr val="455F51"/>
                          </a:solidFill>
                          <a:latin typeface="Arial"/>
                          <a:cs typeface="Arial"/>
                        </a:rPr>
                        <a:t>.</a:t>
                      </a:r>
                      <a:endParaRPr sz="1600">
                        <a:latin typeface="Arial"/>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c>
                  <a:txBody>
                    <a:bodyPr/>
                    <a:lstStyle/>
                    <a:p>
                      <a:pPr marL="168275" algn="just">
                        <a:lnSpc>
                          <a:spcPts val="1860"/>
                        </a:lnSpc>
                      </a:pPr>
                      <a:r>
                        <a:rPr sz="1600" dirty="0">
                          <a:solidFill>
                            <a:srgbClr val="455F51"/>
                          </a:solidFill>
                          <a:latin typeface="Arial"/>
                          <a:cs typeface="Arial"/>
                        </a:rPr>
                        <a:t>1.</a:t>
                      </a:r>
                      <a:r>
                        <a:rPr sz="1600" spc="295" dirty="0">
                          <a:solidFill>
                            <a:srgbClr val="455F51"/>
                          </a:solidFill>
                          <a:latin typeface="Arial"/>
                          <a:cs typeface="Arial"/>
                        </a:rPr>
                        <a:t> </a:t>
                      </a:r>
                      <a:r>
                        <a:rPr sz="1600" dirty="0">
                          <a:solidFill>
                            <a:srgbClr val="455F51"/>
                          </a:solidFill>
                          <a:latin typeface="Arial"/>
                          <a:cs typeface="Arial"/>
                        </a:rPr>
                        <a:t>The</a:t>
                      </a:r>
                      <a:r>
                        <a:rPr sz="1600" spc="305" dirty="0">
                          <a:solidFill>
                            <a:srgbClr val="455F51"/>
                          </a:solidFill>
                          <a:latin typeface="Arial"/>
                          <a:cs typeface="Arial"/>
                        </a:rPr>
                        <a:t> </a:t>
                      </a:r>
                      <a:r>
                        <a:rPr sz="1600" dirty="0">
                          <a:solidFill>
                            <a:srgbClr val="455F51"/>
                          </a:solidFill>
                          <a:latin typeface="Arial"/>
                          <a:cs typeface="Arial"/>
                        </a:rPr>
                        <a:t>bank</a:t>
                      </a:r>
                      <a:r>
                        <a:rPr sz="1600" spc="305" dirty="0">
                          <a:solidFill>
                            <a:srgbClr val="455F51"/>
                          </a:solidFill>
                          <a:latin typeface="Arial"/>
                          <a:cs typeface="Arial"/>
                        </a:rPr>
                        <a:t> </a:t>
                      </a:r>
                      <a:r>
                        <a:rPr sz="1600" dirty="0">
                          <a:solidFill>
                            <a:srgbClr val="455F51"/>
                          </a:solidFill>
                          <a:latin typeface="Arial"/>
                          <a:cs typeface="Arial"/>
                        </a:rPr>
                        <a:t>only</a:t>
                      </a:r>
                      <a:r>
                        <a:rPr sz="1600" spc="295" dirty="0">
                          <a:solidFill>
                            <a:srgbClr val="455F51"/>
                          </a:solidFill>
                          <a:latin typeface="Arial"/>
                          <a:cs typeface="Arial"/>
                        </a:rPr>
                        <a:t> </a:t>
                      </a:r>
                      <a:r>
                        <a:rPr sz="1600" dirty="0">
                          <a:solidFill>
                            <a:srgbClr val="455F51"/>
                          </a:solidFill>
                          <a:latin typeface="Arial"/>
                          <a:cs typeface="Arial"/>
                        </a:rPr>
                        <a:t>guarantee</a:t>
                      </a:r>
                      <a:r>
                        <a:rPr sz="1600" spc="315" dirty="0">
                          <a:solidFill>
                            <a:srgbClr val="455F51"/>
                          </a:solidFill>
                          <a:latin typeface="Arial"/>
                          <a:cs typeface="Arial"/>
                        </a:rPr>
                        <a:t> </a:t>
                      </a:r>
                      <a:r>
                        <a:rPr sz="1600" dirty="0">
                          <a:solidFill>
                            <a:srgbClr val="455F51"/>
                          </a:solidFill>
                          <a:latin typeface="Arial"/>
                          <a:cs typeface="Arial"/>
                        </a:rPr>
                        <a:t>deposits</a:t>
                      </a:r>
                      <a:r>
                        <a:rPr sz="1600" spc="305" dirty="0">
                          <a:solidFill>
                            <a:srgbClr val="455F51"/>
                          </a:solidFill>
                          <a:latin typeface="Arial"/>
                          <a:cs typeface="Arial"/>
                        </a:rPr>
                        <a:t> </a:t>
                      </a:r>
                      <a:r>
                        <a:rPr sz="1600" dirty="0">
                          <a:solidFill>
                            <a:srgbClr val="455F51"/>
                          </a:solidFill>
                          <a:latin typeface="Arial"/>
                          <a:cs typeface="Arial"/>
                        </a:rPr>
                        <a:t>for</a:t>
                      </a:r>
                      <a:r>
                        <a:rPr sz="1600" spc="295" dirty="0">
                          <a:solidFill>
                            <a:srgbClr val="455F51"/>
                          </a:solidFill>
                          <a:latin typeface="Arial"/>
                          <a:cs typeface="Arial"/>
                        </a:rPr>
                        <a:t> </a:t>
                      </a:r>
                      <a:r>
                        <a:rPr sz="1600" spc="-10" dirty="0">
                          <a:solidFill>
                            <a:srgbClr val="455F51"/>
                          </a:solidFill>
                          <a:latin typeface="Arial"/>
                          <a:cs typeface="Arial"/>
                        </a:rPr>
                        <a:t>Current</a:t>
                      </a:r>
                      <a:endParaRPr sz="1600">
                        <a:latin typeface="Arial"/>
                        <a:cs typeface="Arial"/>
                      </a:endParaRPr>
                    </a:p>
                    <a:p>
                      <a:pPr marL="168275" marR="274955" algn="just">
                        <a:lnSpc>
                          <a:spcPct val="106900"/>
                        </a:lnSpc>
                      </a:pPr>
                      <a:r>
                        <a:rPr sz="1600" dirty="0">
                          <a:solidFill>
                            <a:srgbClr val="455F51"/>
                          </a:solidFill>
                          <a:latin typeface="Arial"/>
                          <a:cs typeface="Arial"/>
                        </a:rPr>
                        <a:t>Accounts</a:t>
                      </a:r>
                      <a:r>
                        <a:rPr sz="1600" spc="229" dirty="0">
                          <a:solidFill>
                            <a:srgbClr val="455F51"/>
                          </a:solidFill>
                          <a:latin typeface="Arial"/>
                          <a:cs typeface="Arial"/>
                        </a:rPr>
                        <a:t>  </a:t>
                      </a:r>
                      <a:r>
                        <a:rPr sz="1600">
                          <a:solidFill>
                            <a:srgbClr val="455F51"/>
                          </a:solidFill>
                          <a:latin typeface="Arial"/>
                          <a:cs typeface="Arial"/>
                        </a:rPr>
                        <a:t>(</a:t>
                      </a:r>
                      <a:r>
                        <a:rPr sz="1600" smtClean="0">
                          <a:solidFill>
                            <a:srgbClr val="455F51"/>
                          </a:solidFill>
                          <a:latin typeface="Arial"/>
                          <a:cs typeface="Arial"/>
                        </a:rPr>
                        <a:t>Qar</a:t>
                      </a:r>
                      <a:r>
                        <a:rPr lang="en-US" sz="1600" dirty="0" smtClean="0">
                          <a:solidFill>
                            <a:srgbClr val="455F51"/>
                          </a:solidFill>
                          <a:latin typeface="Arial"/>
                          <a:cs typeface="Arial"/>
                        </a:rPr>
                        <a:t>d</a:t>
                      </a:r>
                      <a:r>
                        <a:rPr sz="1600" spc="235" smtClean="0">
                          <a:solidFill>
                            <a:srgbClr val="455F51"/>
                          </a:solidFill>
                          <a:latin typeface="Arial"/>
                          <a:cs typeface="Arial"/>
                        </a:rPr>
                        <a:t>  </a:t>
                      </a:r>
                      <a:r>
                        <a:rPr sz="1600" dirty="0">
                          <a:solidFill>
                            <a:srgbClr val="455F51"/>
                          </a:solidFill>
                          <a:latin typeface="Arial"/>
                          <a:cs typeface="Arial"/>
                        </a:rPr>
                        <a:t>based).</a:t>
                      </a:r>
                      <a:r>
                        <a:rPr sz="1600" spc="235" dirty="0">
                          <a:solidFill>
                            <a:srgbClr val="455F51"/>
                          </a:solidFill>
                          <a:latin typeface="Arial"/>
                          <a:cs typeface="Arial"/>
                        </a:rPr>
                        <a:t>  </a:t>
                      </a:r>
                      <a:r>
                        <a:rPr sz="1600" dirty="0">
                          <a:solidFill>
                            <a:srgbClr val="455F51"/>
                          </a:solidFill>
                          <a:latin typeface="Arial"/>
                          <a:cs typeface="Arial"/>
                        </a:rPr>
                        <a:t>In</a:t>
                      </a:r>
                      <a:r>
                        <a:rPr sz="1600" spc="235" dirty="0">
                          <a:solidFill>
                            <a:srgbClr val="455F51"/>
                          </a:solidFill>
                          <a:latin typeface="Arial"/>
                          <a:cs typeface="Arial"/>
                        </a:rPr>
                        <a:t>  </a:t>
                      </a:r>
                      <a:r>
                        <a:rPr sz="1600">
                          <a:solidFill>
                            <a:srgbClr val="455F51"/>
                          </a:solidFill>
                          <a:latin typeface="Arial"/>
                          <a:cs typeface="Arial"/>
                        </a:rPr>
                        <a:t>saving</a:t>
                      </a:r>
                      <a:r>
                        <a:rPr sz="1600" spc="229">
                          <a:solidFill>
                            <a:srgbClr val="455F51"/>
                          </a:solidFill>
                          <a:latin typeface="Arial"/>
                          <a:cs typeface="Arial"/>
                        </a:rPr>
                        <a:t>  </a:t>
                      </a:r>
                      <a:r>
                        <a:rPr sz="1600" smtClean="0">
                          <a:solidFill>
                            <a:srgbClr val="455F51"/>
                          </a:solidFill>
                          <a:latin typeface="Arial"/>
                          <a:cs typeface="Arial"/>
                        </a:rPr>
                        <a:t>account</a:t>
                      </a:r>
                      <a:r>
                        <a:rPr lang="en-US" sz="1600" smtClean="0">
                          <a:solidFill>
                            <a:srgbClr val="455F51"/>
                          </a:solidFill>
                          <a:latin typeface="Arial"/>
                          <a:cs typeface="Arial"/>
                        </a:rPr>
                        <a:t>s</a:t>
                      </a:r>
                      <a:r>
                        <a:rPr sz="1600" spc="229" smtClean="0">
                          <a:solidFill>
                            <a:srgbClr val="455F51"/>
                          </a:solidFill>
                          <a:latin typeface="Arial"/>
                          <a:cs typeface="Arial"/>
                        </a:rPr>
                        <a:t>  </a:t>
                      </a:r>
                      <a:r>
                        <a:rPr sz="1600" spc="-50">
                          <a:solidFill>
                            <a:srgbClr val="455F51"/>
                          </a:solidFill>
                          <a:latin typeface="Arial"/>
                          <a:cs typeface="Arial"/>
                        </a:rPr>
                        <a:t>/ </a:t>
                      </a:r>
                      <a:r>
                        <a:rPr lang="en-US" sz="1600" dirty="0" smtClean="0">
                          <a:solidFill>
                            <a:srgbClr val="455F51"/>
                          </a:solidFill>
                          <a:latin typeface="Arial"/>
                          <a:cs typeface="Arial"/>
                        </a:rPr>
                        <a:t>Islamic investment</a:t>
                      </a:r>
                      <a:r>
                        <a:rPr lang="en-US" sz="1600" spc="65" dirty="0" smtClean="0">
                          <a:solidFill>
                            <a:srgbClr val="455F51"/>
                          </a:solidFill>
                          <a:latin typeface="Arial"/>
                          <a:cs typeface="Arial"/>
                        </a:rPr>
                        <a:t> </a:t>
                      </a:r>
                      <a:r>
                        <a:rPr lang="en-US" sz="1600" dirty="0" smtClean="0">
                          <a:solidFill>
                            <a:srgbClr val="455F51"/>
                          </a:solidFill>
                          <a:latin typeface="Arial"/>
                          <a:cs typeface="Arial"/>
                        </a:rPr>
                        <a:t>certificates, the relationship is</a:t>
                      </a:r>
                      <a:r>
                        <a:rPr lang="en-US" sz="1600" baseline="0" dirty="0" smtClean="0">
                          <a:solidFill>
                            <a:srgbClr val="455F51"/>
                          </a:solidFill>
                          <a:latin typeface="Arial"/>
                          <a:cs typeface="Arial"/>
                        </a:rPr>
                        <a:t> on partnership basis</a:t>
                      </a:r>
                      <a:r>
                        <a:rPr sz="1600" spc="65" smtClean="0">
                          <a:solidFill>
                            <a:srgbClr val="455F51"/>
                          </a:solidFill>
                          <a:latin typeface="Arial"/>
                          <a:cs typeface="Arial"/>
                        </a:rPr>
                        <a:t>  </a:t>
                      </a:r>
                      <a:r>
                        <a:rPr sz="1600">
                          <a:solidFill>
                            <a:srgbClr val="455F51"/>
                          </a:solidFill>
                          <a:latin typeface="Arial"/>
                          <a:cs typeface="Arial"/>
                        </a:rPr>
                        <a:t>(</a:t>
                      </a:r>
                      <a:r>
                        <a:rPr sz="1600" smtClean="0">
                          <a:solidFill>
                            <a:srgbClr val="455F51"/>
                          </a:solidFill>
                          <a:latin typeface="Arial"/>
                          <a:cs typeface="Arial"/>
                        </a:rPr>
                        <a:t>Mudarabah</a:t>
                      </a:r>
                      <a:r>
                        <a:rPr lang="en-US" sz="1600" dirty="0" smtClean="0">
                          <a:solidFill>
                            <a:srgbClr val="455F51"/>
                          </a:solidFill>
                          <a:latin typeface="Arial"/>
                          <a:cs typeface="Arial"/>
                        </a:rPr>
                        <a:t>)</a:t>
                      </a:r>
                      <a:r>
                        <a:rPr sz="1600" smtClean="0">
                          <a:solidFill>
                            <a:srgbClr val="455F51"/>
                          </a:solidFill>
                          <a:latin typeface="Arial"/>
                          <a:cs typeface="Arial"/>
                        </a:rPr>
                        <a:t>,</a:t>
                      </a:r>
                      <a:r>
                        <a:rPr sz="1600" spc="60" smtClean="0">
                          <a:solidFill>
                            <a:srgbClr val="455F51"/>
                          </a:solidFill>
                          <a:latin typeface="Arial"/>
                          <a:cs typeface="Arial"/>
                        </a:rPr>
                        <a:t> </a:t>
                      </a:r>
                      <a:r>
                        <a:rPr lang="en-US" sz="1600" spc="60" dirty="0" smtClean="0">
                          <a:solidFill>
                            <a:srgbClr val="455F51"/>
                          </a:solidFill>
                          <a:latin typeface="Arial"/>
                          <a:cs typeface="Arial"/>
                        </a:rPr>
                        <a:t>so loss if any</a:t>
                      </a:r>
                      <a:r>
                        <a:rPr lang="en-US" sz="1600" spc="60" baseline="0" dirty="0" smtClean="0">
                          <a:solidFill>
                            <a:srgbClr val="455F51"/>
                          </a:solidFill>
                          <a:latin typeface="Arial"/>
                          <a:cs typeface="Arial"/>
                        </a:rPr>
                        <a:t> </a:t>
                      </a:r>
                      <a:r>
                        <a:rPr lang="en-US" sz="1600" baseline="0" dirty="0" smtClean="0">
                          <a:solidFill>
                            <a:srgbClr val="455F51"/>
                          </a:solidFill>
                          <a:latin typeface="Arial"/>
                          <a:ea typeface="+mn-ea"/>
                          <a:cs typeface="Arial"/>
                        </a:rPr>
                        <a:t>will be borne by the investor(s).</a:t>
                      </a:r>
                      <a:endParaRPr lang="en-US" sz="1600" baseline="0" dirty="0">
                        <a:solidFill>
                          <a:srgbClr val="455F51"/>
                        </a:solidFill>
                        <a:latin typeface="Arial"/>
                        <a:ea typeface="+mn-ea"/>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r h="1600835">
                <a:tc>
                  <a:txBody>
                    <a:bodyPr/>
                    <a:lstStyle/>
                    <a:p>
                      <a:pPr marL="156210" marR="262255">
                        <a:lnSpc>
                          <a:spcPct val="107500"/>
                        </a:lnSpc>
                        <a:spcBef>
                          <a:spcPts val="15"/>
                        </a:spcBef>
                      </a:pPr>
                      <a:endParaRPr lang="en-US" sz="1600" dirty="0" smtClean="0">
                        <a:solidFill>
                          <a:srgbClr val="455F51"/>
                        </a:solidFill>
                        <a:latin typeface="Arial"/>
                        <a:cs typeface="Arial"/>
                      </a:endParaRPr>
                    </a:p>
                    <a:p>
                      <a:pPr marL="156210" marR="262255">
                        <a:lnSpc>
                          <a:spcPct val="107500"/>
                        </a:lnSpc>
                        <a:spcBef>
                          <a:spcPts val="15"/>
                        </a:spcBef>
                      </a:pPr>
                      <a:r>
                        <a:rPr sz="1600" smtClean="0">
                          <a:solidFill>
                            <a:srgbClr val="455F51"/>
                          </a:solidFill>
                          <a:latin typeface="Arial"/>
                          <a:cs typeface="Arial"/>
                        </a:rPr>
                        <a:t>2</a:t>
                      </a:r>
                      <a:r>
                        <a:rPr sz="1600" dirty="0">
                          <a:solidFill>
                            <a:srgbClr val="455F51"/>
                          </a:solidFill>
                          <a:latin typeface="Arial"/>
                          <a:cs typeface="Arial"/>
                        </a:rPr>
                        <a:t>.</a:t>
                      </a:r>
                      <a:r>
                        <a:rPr sz="1600" spc="65" dirty="0">
                          <a:solidFill>
                            <a:srgbClr val="455F51"/>
                          </a:solidFill>
                          <a:latin typeface="Arial"/>
                          <a:cs typeface="Arial"/>
                        </a:rPr>
                        <a:t> </a:t>
                      </a:r>
                      <a:r>
                        <a:rPr sz="1600" dirty="0">
                          <a:solidFill>
                            <a:srgbClr val="455F51"/>
                          </a:solidFill>
                          <a:latin typeface="Arial"/>
                          <a:cs typeface="Arial"/>
                        </a:rPr>
                        <a:t>In</a:t>
                      </a:r>
                      <a:r>
                        <a:rPr sz="1600" spc="55" dirty="0">
                          <a:solidFill>
                            <a:srgbClr val="455F51"/>
                          </a:solidFill>
                          <a:latin typeface="Arial"/>
                          <a:cs typeface="Arial"/>
                        </a:rPr>
                        <a:t> </a:t>
                      </a:r>
                      <a:r>
                        <a:rPr sz="1600" dirty="0">
                          <a:solidFill>
                            <a:srgbClr val="455F51"/>
                          </a:solidFill>
                          <a:latin typeface="Arial"/>
                          <a:cs typeface="Arial"/>
                        </a:rPr>
                        <a:t>savings</a:t>
                      </a:r>
                      <a:r>
                        <a:rPr sz="1600" spc="65" dirty="0">
                          <a:solidFill>
                            <a:srgbClr val="455F51"/>
                          </a:solidFill>
                          <a:latin typeface="Arial"/>
                          <a:cs typeface="Arial"/>
                        </a:rPr>
                        <a:t> </a:t>
                      </a:r>
                      <a:r>
                        <a:rPr sz="1600">
                          <a:solidFill>
                            <a:srgbClr val="455F51"/>
                          </a:solidFill>
                          <a:latin typeface="Arial"/>
                          <a:cs typeface="Arial"/>
                        </a:rPr>
                        <a:t>accounts</a:t>
                      </a:r>
                      <a:r>
                        <a:rPr sz="1600" spc="70">
                          <a:solidFill>
                            <a:srgbClr val="455F51"/>
                          </a:solidFill>
                          <a:latin typeface="Arial"/>
                          <a:cs typeface="Arial"/>
                        </a:rPr>
                        <a:t> </a:t>
                      </a:r>
                      <a:r>
                        <a:rPr sz="1600" smtClean="0">
                          <a:solidFill>
                            <a:srgbClr val="455F51"/>
                          </a:solidFill>
                          <a:latin typeface="Arial"/>
                          <a:cs typeface="Arial"/>
                        </a:rPr>
                        <a:t>/</a:t>
                      </a:r>
                      <a:r>
                        <a:rPr lang="en-US" sz="1600" dirty="0" smtClean="0">
                          <a:solidFill>
                            <a:srgbClr val="455F51"/>
                          </a:solidFill>
                          <a:latin typeface="Arial"/>
                          <a:cs typeface="Arial"/>
                        </a:rPr>
                        <a:t> terms</a:t>
                      </a:r>
                      <a:r>
                        <a:rPr lang="en-US" sz="1600" baseline="0" dirty="0" smtClean="0">
                          <a:solidFill>
                            <a:srgbClr val="455F51"/>
                          </a:solidFill>
                          <a:latin typeface="Arial"/>
                          <a:cs typeface="Arial"/>
                        </a:rPr>
                        <a:t> </a:t>
                      </a:r>
                      <a:r>
                        <a:rPr sz="1600" smtClean="0">
                          <a:solidFill>
                            <a:srgbClr val="455F51"/>
                          </a:solidFill>
                          <a:latin typeface="Arial"/>
                          <a:cs typeface="Arial"/>
                        </a:rPr>
                        <a:t>certificates</a:t>
                      </a:r>
                      <a:r>
                        <a:rPr sz="1600" dirty="0">
                          <a:solidFill>
                            <a:srgbClr val="455F51"/>
                          </a:solidFill>
                          <a:latin typeface="Arial"/>
                          <a:cs typeface="Arial"/>
                        </a:rPr>
                        <a:t>,</a:t>
                      </a:r>
                      <a:r>
                        <a:rPr sz="1600" spc="60" dirty="0">
                          <a:solidFill>
                            <a:srgbClr val="455F51"/>
                          </a:solidFill>
                          <a:latin typeface="Arial"/>
                          <a:cs typeface="Arial"/>
                        </a:rPr>
                        <a:t> </a:t>
                      </a:r>
                      <a:r>
                        <a:rPr sz="1600" dirty="0">
                          <a:solidFill>
                            <a:srgbClr val="455F51"/>
                          </a:solidFill>
                          <a:latin typeface="Arial"/>
                          <a:cs typeface="Arial"/>
                        </a:rPr>
                        <a:t>the</a:t>
                      </a:r>
                      <a:r>
                        <a:rPr sz="1600" spc="70" dirty="0">
                          <a:solidFill>
                            <a:srgbClr val="455F51"/>
                          </a:solidFill>
                          <a:latin typeface="Arial"/>
                          <a:cs typeface="Arial"/>
                        </a:rPr>
                        <a:t> </a:t>
                      </a:r>
                      <a:r>
                        <a:rPr sz="1600" spc="-10" dirty="0">
                          <a:solidFill>
                            <a:srgbClr val="455F51"/>
                          </a:solidFill>
                          <a:latin typeface="Arial"/>
                          <a:cs typeface="Arial"/>
                        </a:rPr>
                        <a:t>depositor </a:t>
                      </a:r>
                      <a:r>
                        <a:rPr sz="1600" dirty="0">
                          <a:solidFill>
                            <a:srgbClr val="455F51"/>
                          </a:solidFill>
                          <a:latin typeface="Arial"/>
                          <a:cs typeface="Arial"/>
                        </a:rPr>
                        <a:t>gets</a:t>
                      </a:r>
                      <a:r>
                        <a:rPr sz="1600" spc="-5" dirty="0">
                          <a:solidFill>
                            <a:srgbClr val="455F51"/>
                          </a:solidFill>
                          <a:latin typeface="Arial"/>
                          <a:cs typeface="Arial"/>
                        </a:rPr>
                        <a:t> </a:t>
                      </a:r>
                      <a:r>
                        <a:rPr sz="1600" dirty="0">
                          <a:solidFill>
                            <a:srgbClr val="455F51"/>
                          </a:solidFill>
                          <a:latin typeface="Arial"/>
                          <a:cs typeface="Arial"/>
                        </a:rPr>
                        <a:t>a</a:t>
                      </a:r>
                      <a:r>
                        <a:rPr sz="1600" spc="-25" dirty="0">
                          <a:solidFill>
                            <a:srgbClr val="455F51"/>
                          </a:solidFill>
                          <a:latin typeface="Arial"/>
                          <a:cs typeface="Arial"/>
                        </a:rPr>
                        <a:t> </a:t>
                      </a:r>
                      <a:r>
                        <a:rPr sz="1600" spc="-10" dirty="0">
                          <a:solidFill>
                            <a:srgbClr val="455F51"/>
                          </a:solidFill>
                          <a:latin typeface="Arial"/>
                          <a:cs typeface="Arial"/>
                        </a:rPr>
                        <a:t>predetermined</a:t>
                      </a:r>
                      <a:r>
                        <a:rPr sz="1600" spc="5" dirty="0">
                          <a:solidFill>
                            <a:srgbClr val="455F51"/>
                          </a:solidFill>
                          <a:latin typeface="Arial"/>
                          <a:cs typeface="Arial"/>
                        </a:rPr>
                        <a:t> </a:t>
                      </a:r>
                      <a:r>
                        <a:rPr sz="1600" dirty="0">
                          <a:solidFill>
                            <a:srgbClr val="455F51"/>
                          </a:solidFill>
                          <a:latin typeface="Arial"/>
                          <a:cs typeface="Arial"/>
                        </a:rPr>
                        <a:t>fixed</a:t>
                      </a:r>
                      <a:r>
                        <a:rPr sz="1600" spc="-10" dirty="0">
                          <a:solidFill>
                            <a:srgbClr val="455F51"/>
                          </a:solidFill>
                          <a:latin typeface="Arial"/>
                          <a:cs typeface="Arial"/>
                        </a:rPr>
                        <a:t> return.</a:t>
                      </a:r>
                      <a:endParaRPr sz="1600">
                        <a:latin typeface="Arial"/>
                        <a:cs typeface="Arial"/>
                      </a:endParaRPr>
                    </a:p>
                  </a:txBody>
                  <a:tcPr marL="0" marR="0" marT="19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c>
                  <a:txBody>
                    <a:bodyPr/>
                    <a:lstStyle/>
                    <a:p>
                      <a:pPr marL="168275" marR="204470" algn="just">
                        <a:lnSpc>
                          <a:spcPct val="107000"/>
                        </a:lnSpc>
                        <a:spcBef>
                          <a:spcPts val="25"/>
                        </a:spcBef>
                      </a:pPr>
                      <a:r>
                        <a:rPr sz="1600" dirty="0">
                          <a:solidFill>
                            <a:srgbClr val="455F51"/>
                          </a:solidFill>
                          <a:latin typeface="Arial"/>
                          <a:ea typeface="+mn-ea"/>
                          <a:cs typeface="Arial"/>
                        </a:rPr>
                        <a:t>2. In </a:t>
                      </a:r>
                      <a:r>
                        <a:rPr sz="1600">
                          <a:solidFill>
                            <a:srgbClr val="455F51"/>
                          </a:solidFill>
                          <a:latin typeface="Arial"/>
                          <a:ea typeface="+mn-ea"/>
                          <a:cs typeface="Arial"/>
                        </a:rPr>
                        <a:t>savings </a:t>
                      </a:r>
                      <a:r>
                        <a:rPr sz="1600" smtClean="0">
                          <a:solidFill>
                            <a:srgbClr val="455F51"/>
                          </a:solidFill>
                          <a:latin typeface="Arial"/>
                          <a:ea typeface="+mn-ea"/>
                          <a:cs typeface="Arial"/>
                        </a:rPr>
                        <a:t>accounts/</a:t>
                      </a:r>
                      <a:r>
                        <a:rPr lang="en-US" sz="1600" dirty="0" smtClean="0">
                          <a:solidFill>
                            <a:srgbClr val="455F51"/>
                          </a:solidFill>
                          <a:latin typeface="Arial"/>
                          <a:ea typeface="+mn-ea"/>
                          <a:cs typeface="Arial"/>
                        </a:rPr>
                        <a:t>Islamic investment certificates</a:t>
                      </a:r>
                      <a:r>
                        <a:rPr sz="1600" smtClean="0">
                          <a:solidFill>
                            <a:srgbClr val="455F51"/>
                          </a:solidFill>
                          <a:latin typeface="Arial"/>
                          <a:ea typeface="+mn-ea"/>
                          <a:cs typeface="Arial"/>
                        </a:rPr>
                        <a:t>, </a:t>
                      </a:r>
                      <a:r>
                        <a:rPr sz="1600" dirty="0">
                          <a:solidFill>
                            <a:srgbClr val="455F51"/>
                          </a:solidFill>
                          <a:latin typeface="Arial"/>
                          <a:ea typeface="+mn-ea"/>
                          <a:cs typeface="Arial"/>
                        </a:rPr>
                        <a:t>the depositor does  not  get  a  predetermined  fixed  profit  and expected  rate  may  be  quoted  based  upon the historical business performance, but as per Shariah principles,  this  expected  rate  is  and  cannot  be guaranteed.</a:t>
                      </a:r>
                      <a:endParaRPr sz="1600">
                        <a:solidFill>
                          <a:srgbClr val="455F51"/>
                        </a:solidFill>
                        <a:latin typeface="Arial"/>
                        <a:ea typeface="+mn-ea"/>
                        <a:cs typeface="Arial"/>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bl>
          </a:graphicData>
        </a:graphic>
      </p:graphicFrame>
      <p:graphicFrame>
        <p:nvGraphicFramePr>
          <p:cNvPr id="4" name="object 4"/>
          <p:cNvGraphicFramePr>
            <a:graphicFrameLocks noGrp="1"/>
          </p:cNvGraphicFramePr>
          <p:nvPr/>
        </p:nvGraphicFramePr>
        <p:xfrm>
          <a:off x="831850" y="1792351"/>
          <a:ext cx="10012680" cy="311150"/>
        </p:xfrm>
        <a:graphic>
          <a:graphicData uri="http://schemas.openxmlformats.org/drawingml/2006/table">
            <a:tbl>
              <a:tblPr firstRow="1" bandRow="1">
                <a:tableStyleId>{2D5ABB26-0587-4C30-8999-92F81FD0307C}</a:tableStyleId>
              </a:tblPr>
              <a:tblGrid>
                <a:gridCol w="4956810"/>
                <a:gridCol w="5055870"/>
              </a:tblGrid>
              <a:tr h="311150">
                <a:tc>
                  <a:txBody>
                    <a:bodyPr/>
                    <a:lstStyle/>
                    <a:p>
                      <a:pPr algn="ctr">
                        <a:lnSpc>
                          <a:spcPct val="100000"/>
                        </a:lnSpc>
                        <a:spcBef>
                          <a:spcPts val="150"/>
                        </a:spcBef>
                      </a:pPr>
                      <a:r>
                        <a:rPr sz="1700" spc="-10" dirty="0">
                          <a:solidFill>
                            <a:srgbClr val="FFFFFF"/>
                          </a:solidFill>
                          <a:latin typeface="Arial"/>
                          <a:cs typeface="Arial"/>
                        </a:rPr>
                        <a:t>Conventional</a:t>
                      </a:r>
                      <a:r>
                        <a:rPr sz="1700" spc="-20" dirty="0">
                          <a:solidFill>
                            <a:srgbClr val="FFFFFF"/>
                          </a:solidFill>
                          <a:latin typeface="Arial"/>
                          <a:cs typeface="Arial"/>
                        </a:rPr>
                        <a:t> </a:t>
                      </a:r>
                      <a:r>
                        <a:rPr sz="1700" spc="-10" dirty="0">
                          <a:solidFill>
                            <a:srgbClr val="FFFFFF"/>
                          </a:solidFill>
                          <a:latin typeface="Arial"/>
                          <a:cs typeface="Arial"/>
                        </a:rPr>
                        <a:t>Banking</a:t>
                      </a:r>
                      <a:endParaRPr sz="1700">
                        <a:latin typeface="Arial"/>
                        <a:cs typeface="Arial"/>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55F51"/>
                    </a:solidFill>
                  </a:tcPr>
                </a:tc>
                <a:tc>
                  <a:txBody>
                    <a:bodyPr/>
                    <a:lstStyle/>
                    <a:p>
                      <a:pPr algn="ctr">
                        <a:lnSpc>
                          <a:spcPct val="100000"/>
                        </a:lnSpc>
                        <a:spcBef>
                          <a:spcPts val="150"/>
                        </a:spcBef>
                      </a:pPr>
                      <a:r>
                        <a:rPr sz="1700" dirty="0">
                          <a:solidFill>
                            <a:srgbClr val="FFFFFF"/>
                          </a:solidFill>
                          <a:latin typeface="Arial"/>
                          <a:cs typeface="Arial"/>
                        </a:rPr>
                        <a:t>Islamic</a:t>
                      </a:r>
                      <a:r>
                        <a:rPr sz="1700" spc="-35" dirty="0">
                          <a:solidFill>
                            <a:srgbClr val="FFFFFF"/>
                          </a:solidFill>
                          <a:latin typeface="Arial"/>
                          <a:cs typeface="Arial"/>
                        </a:rPr>
                        <a:t> </a:t>
                      </a:r>
                      <a:r>
                        <a:rPr sz="1700" spc="-10" dirty="0">
                          <a:solidFill>
                            <a:srgbClr val="FFFFFF"/>
                          </a:solidFill>
                          <a:latin typeface="Arial"/>
                          <a:cs typeface="Arial"/>
                        </a:rPr>
                        <a:t>Banking</a:t>
                      </a:r>
                      <a:endParaRPr sz="1700">
                        <a:latin typeface="Arial"/>
                        <a:cs typeface="Arial"/>
                      </a:endParaRPr>
                    </a:p>
                  </a:txBody>
                  <a:tcPr marL="0" marR="0" marT="190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455F51"/>
                    </a:solidFill>
                  </a:tcPr>
                </a:tc>
              </a:tr>
            </a:tbl>
          </a:graphicData>
        </a:graphic>
      </p:graphicFrame>
      <p:grpSp>
        <p:nvGrpSpPr>
          <p:cNvPr id="5" name="object 5"/>
          <p:cNvGrpSpPr/>
          <p:nvPr/>
        </p:nvGrpSpPr>
        <p:grpSpPr>
          <a:xfrm>
            <a:off x="-127000" y="6594605"/>
            <a:ext cx="12446000" cy="264795"/>
            <a:chOff x="-127000" y="6594605"/>
            <a:chExt cx="12446000" cy="264795"/>
          </a:xfrm>
        </p:grpSpPr>
        <p:sp>
          <p:nvSpPr>
            <p:cNvPr id="6" name="object 6"/>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sp>
          <p:nvSpPr>
            <p:cNvPr id="7" name="object 7"/>
            <p:cNvSpPr/>
            <p:nvPr/>
          </p:nvSpPr>
          <p:spPr>
            <a:xfrm>
              <a:off x="6095" y="6778750"/>
              <a:ext cx="12186285" cy="79375"/>
            </a:xfrm>
            <a:custGeom>
              <a:avLst/>
              <a:gdLst/>
              <a:ahLst/>
              <a:cxnLst/>
              <a:rect l="l" t="t" r="r" b="b"/>
              <a:pathLst>
                <a:path w="12186285" h="79375">
                  <a:moveTo>
                    <a:pt x="0" y="79247"/>
                  </a:moveTo>
                  <a:lnTo>
                    <a:pt x="12185904" y="79247"/>
                  </a:lnTo>
                  <a:lnTo>
                    <a:pt x="12185904" y="0"/>
                  </a:lnTo>
                  <a:lnTo>
                    <a:pt x="0" y="0"/>
                  </a:lnTo>
                  <a:lnTo>
                    <a:pt x="0" y="79247"/>
                  </a:lnTo>
                  <a:close/>
                </a:path>
              </a:pathLst>
            </a:custGeom>
            <a:solidFill>
              <a:srgbClr val="FFC000"/>
            </a:solidFill>
          </p:spPr>
          <p:txBody>
            <a:bodyPr wrap="square" lIns="0" tIns="0" rIns="0" bIns="0" rtlCol="0"/>
            <a:lstStyle/>
            <a:p>
              <a:endParaRPr/>
            </a:p>
          </p:txBody>
        </p:sp>
        <p:sp>
          <p:nvSpPr>
            <p:cNvPr id="8" name="object 8"/>
            <p:cNvSpPr/>
            <p:nvPr/>
          </p:nvSpPr>
          <p:spPr>
            <a:xfrm>
              <a:off x="6095" y="6638542"/>
              <a:ext cx="12186285" cy="140335"/>
            </a:xfrm>
            <a:custGeom>
              <a:avLst/>
              <a:gdLst/>
              <a:ahLst/>
              <a:cxnLst/>
              <a:rect l="l" t="t" r="r" b="b"/>
              <a:pathLst>
                <a:path w="12186285" h="140334">
                  <a:moveTo>
                    <a:pt x="0" y="140207"/>
                  </a:moveTo>
                  <a:lnTo>
                    <a:pt x="12185904" y="140207"/>
                  </a:lnTo>
                  <a:lnTo>
                    <a:pt x="12185904" y="0"/>
                  </a:lnTo>
                  <a:lnTo>
                    <a:pt x="0" y="0"/>
                  </a:lnTo>
                  <a:lnTo>
                    <a:pt x="0" y="140207"/>
                  </a:lnTo>
                  <a:close/>
                </a:path>
              </a:pathLst>
            </a:custGeom>
            <a:solidFill>
              <a:srgbClr val="004700"/>
            </a:solidFill>
          </p:spPr>
          <p:txBody>
            <a:bodyPr wrap="square" lIns="0" tIns="0" rIns="0" bIns="0" rtlCol="0"/>
            <a:lstStyle/>
            <a:p>
              <a:endParaRPr/>
            </a:p>
          </p:txBody>
        </p:sp>
        <p:sp>
          <p:nvSpPr>
            <p:cNvPr id="9" name="object 9"/>
            <p:cNvSpPr/>
            <p:nvPr/>
          </p:nvSpPr>
          <p:spPr>
            <a:xfrm>
              <a:off x="6095" y="6772400"/>
              <a:ext cx="12186285" cy="12700"/>
            </a:xfrm>
            <a:custGeom>
              <a:avLst/>
              <a:gdLst/>
              <a:ahLst/>
              <a:cxnLst/>
              <a:rect l="l" t="t" r="r" b="b"/>
              <a:pathLst>
                <a:path w="12186285" h="12700">
                  <a:moveTo>
                    <a:pt x="0" y="12699"/>
                  </a:moveTo>
                  <a:lnTo>
                    <a:pt x="12185904" y="12699"/>
                  </a:lnTo>
                  <a:lnTo>
                    <a:pt x="12185904" y="0"/>
                  </a:lnTo>
                  <a:lnTo>
                    <a:pt x="0" y="0"/>
                  </a:lnTo>
                  <a:lnTo>
                    <a:pt x="0" y="12699"/>
                  </a:lnTo>
                  <a:close/>
                </a:path>
              </a:pathLst>
            </a:custGeom>
            <a:solidFill>
              <a:srgbClr val="006B00"/>
            </a:solidFill>
          </p:spPr>
          <p:txBody>
            <a:bodyPr wrap="square" lIns="0" tIns="0" rIns="0" bIns="0" rtlCol="0"/>
            <a:lstStyle/>
            <a:p>
              <a:endParaRPr/>
            </a:p>
          </p:txBody>
        </p:sp>
        <p:sp>
          <p:nvSpPr>
            <p:cNvPr id="10" name="object 10"/>
            <p:cNvSpPr/>
            <p:nvPr/>
          </p:nvSpPr>
          <p:spPr>
            <a:xfrm>
              <a:off x="6095" y="6638542"/>
              <a:ext cx="12186285" cy="140335"/>
            </a:xfrm>
            <a:custGeom>
              <a:avLst/>
              <a:gdLst/>
              <a:ahLst/>
              <a:cxnLst/>
              <a:rect l="l" t="t" r="r" b="b"/>
              <a:pathLst>
                <a:path w="12186285" h="140334">
                  <a:moveTo>
                    <a:pt x="12185904" y="0"/>
                  </a:moveTo>
                  <a:lnTo>
                    <a:pt x="0" y="0"/>
                  </a:lnTo>
                  <a:lnTo>
                    <a:pt x="0" y="140207"/>
                  </a:lnTo>
                </a:path>
              </a:pathLst>
            </a:custGeom>
            <a:ln w="12700">
              <a:solidFill>
                <a:srgbClr val="006B00"/>
              </a:solidFill>
            </a:ln>
          </p:spPr>
          <p:txBody>
            <a:bodyPr wrap="square" lIns="0" tIns="0" rIns="0" bIns="0" rtlCol="0"/>
            <a:lstStyle/>
            <a:p>
              <a:endParaRPr/>
            </a:p>
          </p:txBody>
        </p:sp>
      </p:grpSp>
      <p:sp>
        <p:nvSpPr>
          <p:cNvPr id="11" name="object 11"/>
          <p:cNvSpPr txBox="1">
            <a:spLocks noGrp="1"/>
          </p:cNvSpPr>
          <p:nvPr>
            <p:ph type="title"/>
          </p:nvPr>
        </p:nvSpPr>
        <p:spPr>
          <a:xfrm>
            <a:off x="840739" y="1089405"/>
            <a:ext cx="9636760" cy="482600"/>
          </a:xfrm>
          <a:prstGeom prst="rect">
            <a:avLst/>
          </a:prstGeom>
        </p:spPr>
        <p:txBody>
          <a:bodyPr vert="horz" wrap="square" lIns="0" tIns="12700" rIns="0" bIns="0" rtlCol="0">
            <a:spAutoFit/>
          </a:bodyPr>
          <a:lstStyle/>
          <a:p>
            <a:pPr marL="12700">
              <a:lnSpc>
                <a:spcPct val="100000"/>
              </a:lnSpc>
              <a:spcBef>
                <a:spcPts val="100"/>
              </a:spcBef>
            </a:pPr>
            <a:r>
              <a:rPr lang="en-US" sz="3000" u="none" dirty="0" smtClean="0"/>
              <a:t>Overview</a:t>
            </a:r>
            <a:r>
              <a:rPr sz="3000" u="none" spc="-80" smtClean="0"/>
              <a:t> </a:t>
            </a:r>
            <a:r>
              <a:rPr sz="3000" u="none" dirty="0"/>
              <a:t>between</a:t>
            </a:r>
            <a:r>
              <a:rPr sz="3000" u="none" spc="-55" dirty="0"/>
              <a:t> </a:t>
            </a:r>
            <a:r>
              <a:rPr sz="3000" u="none" dirty="0"/>
              <a:t>Conventional</a:t>
            </a:r>
            <a:r>
              <a:rPr sz="3000" u="none" spc="-50" dirty="0"/>
              <a:t> </a:t>
            </a:r>
            <a:r>
              <a:rPr sz="3000" u="none" dirty="0"/>
              <a:t>&amp;</a:t>
            </a:r>
            <a:r>
              <a:rPr sz="3000" u="none" spc="-50" dirty="0"/>
              <a:t> </a:t>
            </a:r>
            <a:r>
              <a:rPr sz="3000" u="none" dirty="0"/>
              <a:t>Islamic</a:t>
            </a:r>
            <a:r>
              <a:rPr sz="3000" u="none" spc="-50" dirty="0"/>
              <a:t> </a:t>
            </a:r>
            <a:r>
              <a:rPr sz="3000" u="none" spc="-10" dirty="0"/>
              <a:t>Banking</a:t>
            </a:r>
            <a:endParaRPr sz="3000"/>
          </a:p>
        </p:txBody>
      </p:sp>
      <p:grpSp>
        <p:nvGrpSpPr>
          <p:cNvPr id="12" name="object 12"/>
          <p:cNvGrpSpPr/>
          <p:nvPr/>
        </p:nvGrpSpPr>
        <p:grpSpPr>
          <a:xfrm>
            <a:off x="-6350" y="-6350"/>
            <a:ext cx="12200255" cy="1547495"/>
            <a:chOff x="-6350" y="-6350"/>
            <a:chExt cx="12200255" cy="1547495"/>
          </a:xfrm>
        </p:grpSpPr>
        <p:pic>
          <p:nvPicPr>
            <p:cNvPr id="13" name="object 13"/>
            <p:cNvPicPr/>
            <p:nvPr/>
          </p:nvPicPr>
          <p:blipFill>
            <a:blip r:embed="rId2" cstate="print"/>
            <a:stretch>
              <a:fillRect/>
            </a:stretch>
          </p:blipFill>
          <p:spPr>
            <a:xfrm>
              <a:off x="10782299" y="489204"/>
              <a:ext cx="1368552" cy="1051560"/>
            </a:xfrm>
            <a:prstGeom prst="rect">
              <a:avLst/>
            </a:prstGeom>
          </p:spPr>
        </p:pic>
        <p:sp>
          <p:nvSpPr>
            <p:cNvPr id="14" name="object 14"/>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15" name="object 15"/>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6" name="object 16"/>
          <p:cNvSpPr/>
          <p:nvPr/>
        </p:nvSpPr>
        <p:spPr>
          <a:xfrm>
            <a:off x="838961" y="1613153"/>
            <a:ext cx="9870440" cy="0"/>
          </a:xfrm>
          <a:custGeom>
            <a:avLst/>
            <a:gdLst/>
            <a:ahLst/>
            <a:cxnLst/>
            <a:rect l="l" t="t" r="r" b="b"/>
            <a:pathLst>
              <a:path w="9870440">
                <a:moveTo>
                  <a:pt x="0" y="0"/>
                </a:moveTo>
                <a:lnTo>
                  <a:pt x="9870440" y="0"/>
                </a:lnTo>
              </a:path>
            </a:pathLst>
          </a:custGeom>
          <a:ln w="28575">
            <a:solidFill>
              <a:srgbClr val="000000"/>
            </a:solidFill>
          </a:ln>
        </p:spPr>
        <p:txBody>
          <a:bodyPr wrap="square" lIns="0" tIns="0" rIns="0" bIns="0" rtlCol="0"/>
          <a:lstStyle/>
          <a:p>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sp>
        <p:nvSpPr>
          <p:cNvPr id="3" name="object 3"/>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graphicFrame>
        <p:nvGraphicFramePr>
          <p:cNvPr id="4" name="object 4"/>
          <p:cNvGraphicFramePr>
            <a:graphicFrameLocks noGrp="1"/>
          </p:cNvGraphicFramePr>
          <p:nvPr/>
        </p:nvGraphicFramePr>
        <p:xfrm>
          <a:off x="690283" y="1232535"/>
          <a:ext cx="10968317" cy="4684063"/>
        </p:xfrm>
        <a:graphic>
          <a:graphicData uri="http://schemas.openxmlformats.org/drawingml/2006/table">
            <a:tbl>
              <a:tblPr firstRow="1" bandRow="1">
                <a:tableStyleId>{2D5ABB26-0587-4C30-8999-92F81FD0307C}</a:tableStyleId>
              </a:tblPr>
              <a:tblGrid>
                <a:gridCol w="5429817"/>
                <a:gridCol w="5538500"/>
              </a:tblGrid>
              <a:tr h="393025">
                <a:tc>
                  <a:txBody>
                    <a:bodyPr/>
                    <a:lstStyle/>
                    <a:p>
                      <a:pPr algn="ctr">
                        <a:lnSpc>
                          <a:spcPct val="100000"/>
                        </a:lnSpc>
                        <a:spcBef>
                          <a:spcPts val="155"/>
                        </a:spcBef>
                      </a:pPr>
                      <a:r>
                        <a:rPr sz="1700" spc="-10" dirty="0">
                          <a:solidFill>
                            <a:srgbClr val="FFFFFF"/>
                          </a:solidFill>
                          <a:latin typeface="Arial"/>
                          <a:cs typeface="Arial"/>
                        </a:rPr>
                        <a:t>Conventional</a:t>
                      </a:r>
                      <a:r>
                        <a:rPr sz="1700" spc="10" dirty="0">
                          <a:solidFill>
                            <a:srgbClr val="FFFFFF"/>
                          </a:solidFill>
                          <a:latin typeface="Arial"/>
                          <a:cs typeface="Arial"/>
                        </a:rPr>
                        <a:t> </a:t>
                      </a:r>
                      <a:r>
                        <a:rPr sz="1700" spc="-10" dirty="0">
                          <a:solidFill>
                            <a:srgbClr val="FFFFFF"/>
                          </a:solidFill>
                          <a:latin typeface="Arial"/>
                          <a:cs typeface="Arial"/>
                        </a:rPr>
                        <a:t>Banking</a:t>
                      </a:r>
                      <a:endParaRPr sz="1700">
                        <a:latin typeface="Arial"/>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5F51"/>
                    </a:solidFill>
                  </a:tcPr>
                </a:tc>
                <a:tc>
                  <a:txBody>
                    <a:bodyPr/>
                    <a:lstStyle/>
                    <a:p>
                      <a:pPr marL="1270" algn="ctr">
                        <a:lnSpc>
                          <a:spcPct val="100000"/>
                        </a:lnSpc>
                        <a:spcBef>
                          <a:spcPts val="155"/>
                        </a:spcBef>
                      </a:pPr>
                      <a:r>
                        <a:rPr sz="1700" dirty="0">
                          <a:solidFill>
                            <a:srgbClr val="FFFFFF"/>
                          </a:solidFill>
                          <a:latin typeface="Arial"/>
                          <a:cs typeface="Arial"/>
                        </a:rPr>
                        <a:t>Islamic</a:t>
                      </a:r>
                      <a:r>
                        <a:rPr sz="1700" spc="-40" dirty="0">
                          <a:solidFill>
                            <a:srgbClr val="FFFFFF"/>
                          </a:solidFill>
                          <a:latin typeface="Arial"/>
                          <a:cs typeface="Arial"/>
                        </a:rPr>
                        <a:t> </a:t>
                      </a:r>
                      <a:r>
                        <a:rPr sz="1700" spc="-10" dirty="0">
                          <a:solidFill>
                            <a:srgbClr val="FFFFFF"/>
                          </a:solidFill>
                          <a:latin typeface="Arial"/>
                          <a:cs typeface="Arial"/>
                        </a:rPr>
                        <a:t>Banking</a:t>
                      </a:r>
                      <a:endParaRPr sz="1700">
                        <a:latin typeface="Arial"/>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5F51"/>
                    </a:solidFill>
                  </a:tcPr>
                </a:tc>
              </a:tr>
              <a:tr h="508040">
                <a:tc gridSpan="2">
                  <a:txBody>
                    <a:bodyPr/>
                    <a:lstStyle/>
                    <a:p>
                      <a:pPr marL="0" algn="ctr">
                        <a:lnSpc>
                          <a:spcPct val="100000"/>
                        </a:lnSpc>
                        <a:spcBef>
                          <a:spcPts val="130"/>
                        </a:spcBef>
                      </a:pPr>
                      <a:r>
                        <a:rPr sz="2400" b="1" spc="-10">
                          <a:solidFill>
                            <a:srgbClr val="FFFFFF"/>
                          </a:solidFill>
                          <a:latin typeface="Arial"/>
                          <a:ea typeface="+mn-ea"/>
                          <a:cs typeface="Arial"/>
                        </a:rPr>
                        <a:t>Asset </a:t>
                      </a:r>
                      <a:r>
                        <a:rPr sz="2400" b="1" spc="-10" smtClean="0">
                          <a:solidFill>
                            <a:srgbClr val="FFFFFF"/>
                          </a:solidFill>
                          <a:latin typeface="Arial"/>
                          <a:ea typeface="+mn-ea"/>
                          <a:cs typeface="Arial"/>
                        </a:rPr>
                        <a:t>Side</a:t>
                      </a:r>
                      <a:endParaRPr sz="2400" b="1" spc="-10">
                        <a:solidFill>
                          <a:srgbClr val="FFFFFF"/>
                        </a:solidFill>
                        <a:latin typeface="Arial"/>
                        <a:ea typeface="+mn-ea"/>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hMerge="1">
                  <a:txBody>
                    <a:bodyPr/>
                    <a:lstStyle/>
                    <a:p>
                      <a:endParaRPr/>
                    </a:p>
                  </a:txBody>
                  <a:tcPr marL="0" marR="0" marT="0" marB="0"/>
                </a:tc>
              </a:tr>
              <a:tr h="602112">
                <a:tc>
                  <a:txBody>
                    <a:bodyPr/>
                    <a:lstStyle/>
                    <a:p>
                      <a:pPr marL="148590">
                        <a:lnSpc>
                          <a:spcPct val="100000"/>
                        </a:lnSpc>
                        <a:spcBef>
                          <a:spcPts val="155"/>
                        </a:spcBef>
                      </a:pPr>
                      <a:endParaRPr lang="en-US" sz="1600" dirty="0" smtClean="0">
                        <a:solidFill>
                          <a:srgbClr val="455F51"/>
                        </a:solidFill>
                        <a:latin typeface="Arial"/>
                        <a:ea typeface="+mn-ea"/>
                        <a:cs typeface="Arial"/>
                      </a:endParaRPr>
                    </a:p>
                    <a:p>
                      <a:pPr marL="148590">
                        <a:lnSpc>
                          <a:spcPct val="100000"/>
                        </a:lnSpc>
                        <a:spcBef>
                          <a:spcPts val="155"/>
                        </a:spcBef>
                      </a:pPr>
                      <a:r>
                        <a:rPr sz="1600" smtClean="0">
                          <a:solidFill>
                            <a:srgbClr val="455F51"/>
                          </a:solidFill>
                          <a:latin typeface="Arial"/>
                          <a:ea typeface="+mn-ea"/>
                          <a:cs typeface="Arial"/>
                        </a:rPr>
                        <a:t>1</a:t>
                      </a:r>
                      <a:r>
                        <a:rPr sz="1600">
                          <a:solidFill>
                            <a:srgbClr val="455F51"/>
                          </a:solidFill>
                          <a:latin typeface="Arial"/>
                          <a:ea typeface="+mn-ea"/>
                          <a:cs typeface="Arial"/>
                        </a:rPr>
                        <a:t>. </a:t>
                      </a:r>
                      <a:r>
                        <a:rPr lang="en-US" sz="1600" dirty="0" smtClean="0">
                          <a:solidFill>
                            <a:srgbClr val="455F51"/>
                          </a:solidFill>
                          <a:latin typeface="Arial"/>
                          <a:ea typeface="+mn-ea"/>
                          <a:cs typeface="Arial"/>
                        </a:rPr>
                        <a:t>T</a:t>
                      </a:r>
                      <a:r>
                        <a:rPr sz="1600" smtClean="0">
                          <a:solidFill>
                            <a:srgbClr val="455F51"/>
                          </a:solidFill>
                          <a:latin typeface="Arial"/>
                          <a:ea typeface="+mn-ea"/>
                          <a:cs typeface="Arial"/>
                        </a:rPr>
                        <a:t>ransactions </a:t>
                      </a:r>
                      <a:r>
                        <a:rPr sz="1600" dirty="0">
                          <a:solidFill>
                            <a:srgbClr val="455F51"/>
                          </a:solidFill>
                          <a:latin typeface="Arial"/>
                          <a:ea typeface="+mn-ea"/>
                          <a:cs typeface="Arial"/>
                        </a:rPr>
                        <a:t>are loan based</a:t>
                      </a:r>
                      <a:endParaRPr sz="1600">
                        <a:solidFill>
                          <a:srgbClr val="455F51"/>
                        </a:solidFill>
                        <a:latin typeface="Arial"/>
                        <a:ea typeface="+mn-ea"/>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c>
                  <a:txBody>
                    <a:bodyPr/>
                    <a:lstStyle/>
                    <a:p>
                      <a:pPr marL="262890">
                        <a:lnSpc>
                          <a:spcPts val="1745"/>
                        </a:lnSpc>
                      </a:pPr>
                      <a:endParaRPr lang="en-US" sz="4400" dirty="0" smtClean="0">
                        <a:solidFill>
                          <a:srgbClr val="455F51"/>
                        </a:solidFill>
                        <a:latin typeface="Arial"/>
                        <a:ea typeface="+mn-ea"/>
                        <a:cs typeface="Arial"/>
                      </a:endParaRPr>
                    </a:p>
                    <a:p>
                      <a:pPr marL="148590">
                        <a:lnSpc>
                          <a:spcPct val="100000"/>
                        </a:lnSpc>
                        <a:spcBef>
                          <a:spcPts val="155"/>
                        </a:spcBef>
                      </a:pPr>
                      <a:r>
                        <a:rPr sz="1600" smtClean="0">
                          <a:solidFill>
                            <a:srgbClr val="455F51"/>
                          </a:solidFill>
                          <a:latin typeface="Arial"/>
                          <a:ea typeface="+mn-ea"/>
                          <a:cs typeface="Arial"/>
                        </a:rPr>
                        <a:t>1</a:t>
                      </a:r>
                      <a:r>
                        <a:rPr sz="1600">
                          <a:solidFill>
                            <a:srgbClr val="455F51"/>
                          </a:solidFill>
                          <a:latin typeface="Arial"/>
                          <a:ea typeface="+mn-ea"/>
                          <a:cs typeface="Arial"/>
                        </a:rPr>
                        <a:t>. </a:t>
                      </a:r>
                      <a:r>
                        <a:rPr lang="en-US" sz="1600" dirty="0" smtClean="0">
                          <a:solidFill>
                            <a:srgbClr val="455F51"/>
                          </a:solidFill>
                          <a:latin typeface="Arial"/>
                          <a:ea typeface="+mn-ea"/>
                          <a:cs typeface="Arial"/>
                        </a:rPr>
                        <a:t>T</a:t>
                      </a:r>
                      <a:r>
                        <a:rPr sz="1600" smtClean="0">
                          <a:solidFill>
                            <a:srgbClr val="455F51"/>
                          </a:solidFill>
                          <a:latin typeface="Arial"/>
                          <a:ea typeface="+mn-ea"/>
                          <a:cs typeface="Arial"/>
                        </a:rPr>
                        <a:t>ransactions </a:t>
                      </a:r>
                      <a:r>
                        <a:rPr sz="1600" dirty="0">
                          <a:solidFill>
                            <a:srgbClr val="455F51"/>
                          </a:solidFill>
                          <a:latin typeface="Arial"/>
                          <a:ea typeface="+mn-ea"/>
                          <a:cs typeface="Arial"/>
                        </a:rPr>
                        <a:t>are asset based, as applicable</a:t>
                      </a:r>
                      <a:endParaRPr sz="1600">
                        <a:solidFill>
                          <a:srgbClr val="455F51"/>
                        </a:solidFill>
                        <a:latin typeface="Arial"/>
                        <a:ea typeface="+mn-ea"/>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r h="1419259">
                <a:tc>
                  <a:txBody>
                    <a:bodyPr/>
                    <a:lstStyle/>
                    <a:p>
                      <a:pPr marL="104139">
                        <a:lnSpc>
                          <a:spcPct val="100000"/>
                        </a:lnSpc>
                        <a:spcBef>
                          <a:spcPts val="155"/>
                        </a:spcBef>
                      </a:pPr>
                      <a:endParaRPr lang="en-US" sz="1600" dirty="0" smtClean="0">
                        <a:solidFill>
                          <a:srgbClr val="455F51"/>
                        </a:solidFill>
                        <a:latin typeface="Arial"/>
                        <a:ea typeface="+mn-ea"/>
                        <a:cs typeface="Arial"/>
                      </a:endParaRPr>
                    </a:p>
                    <a:p>
                      <a:pPr marL="104139">
                        <a:lnSpc>
                          <a:spcPct val="100000"/>
                        </a:lnSpc>
                        <a:spcBef>
                          <a:spcPts val="155"/>
                        </a:spcBef>
                      </a:pPr>
                      <a:r>
                        <a:rPr sz="1600" smtClean="0">
                          <a:solidFill>
                            <a:srgbClr val="455F51"/>
                          </a:solidFill>
                          <a:latin typeface="Arial"/>
                          <a:ea typeface="+mn-ea"/>
                          <a:cs typeface="Arial"/>
                        </a:rPr>
                        <a:t>2</a:t>
                      </a:r>
                      <a:r>
                        <a:rPr sz="1600" dirty="0">
                          <a:solidFill>
                            <a:srgbClr val="455F51"/>
                          </a:solidFill>
                          <a:latin typeface="Arial"/>
                          <a:ea typeface="+mn-ea"/>
                          <a:cs typeface="Arial"/>
                        </a:rPr>
                        <a:t>. Primary Business is earning through lending.</a:t>
                      </a:r>
                      <a:endParaRPr sz="1600">
                        <a:solidFill>
                          <a:srgbClr val="455F51"/>
                        </a:solidFill>
                        <a:latin typeface="Arial"/>
                        <a:ea typeface="+mn-ea"/>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c>
                  <a:txBody>
                    <a:bodyPr/>
                    <a:lstStyle/>
                    <a:p>
                      <a:pPr marL="152400">
                        <a:lnSpc>
                          <a:spcPct val="100000"/>
                        </a:lnSpc>
                        <a:spcBef>
                          <a:spcPts val="155"/>
                        </a:spcBef>
                      </a:pPr>
                      <a:endParaRPr lang="en-US" sz="1600" dirty="0" smtClean="0">
                        <a:solidFill>
                          <a:srgbClr val="455F51"/>
                        </a:solidFill>
                        <a:latin typeface="Arial"/>
                        <a:ea typeface="+mn-ea"/>
                        <a:cs typeface="Arial"/>
                      </a:endParaRPr>
                    </a:p>
                    <a:p>
                      <a:pPr marL="152400">
                        <a:lnSpc>
                          <a:spcPct val="100000"/>
                        </a:lnSpc>
                        <a:spcBef>
                          <a:spcPts val="155"/>
                        </a:spcBef>
                      </a:pPr>
                      <a:r>
                        <a:rPr sz="1600" smtClean="0">
                          <a:solidFill>
                            <a:srgbClr val="455F51"/>
                          </a:solidFill>
                          <a:latin typeface="Arial"/>
                          <a:ea typeface="+mn-ea"/>
                          <a:cs typeface="Arial"/>
                        </a:rPr>
                        <a:t>2</a:t>
                      </a:r>
                      <a:r>
                        <a:rPr sz="1600" dirty="0">
                          <a:solidFill>
                            <a:srgbClr val="455F51"/>
                          </a:solidFill>
                          <a:latin typeface="Arial"/>
                          <a:ea typeface="+mn-ea"/>
                          <a:cs typeface="Arial"/>
                        </a:rPr>
                        <a:t>. Primary function is earning through</a:t>
                      </a:r>
                      <a:endParaRPr sz="1600">
                        <a:solidFill>
                          <a:srgbClr val="455F51"/>
                        </a:solidFill>
                        <a:latin typeface="Arial"/>
                        <a:ea typeface="+mn-ea"/>
                        <a:cs typeface="Arial"/>
                      </a:endParaRPr>
                    </a:p>
                    <a:p>
                      <a:pPr marL="152400">
                        <a:lnSpc>
                          <a:spcPct val="100000"/>
                        </a:lnSpc>
                        <a:spcBef>
                          <a:spcPts val="135"/>
                        </a:spcBef>
                        <a:tabLst>
                          <a:tab pos="3881754" algn="l"/>
                        </a:tabLst>
                      </a:pPr>
                      <a:r>
                        <a:rPr sz="1600" dirty="0">
                          <a:solidFill>
                            <a:srgbClr val="455F51"/>
                          </a:solidFill>
                          <a:latin typeface="Arial"/>
                          <a:ea typeface="+mn-ea"/>
                          <a:cs typeface="Arial"/>
                        </a:rPr>
                        <a:t>(a) Trade (sale and purchase) of assets	(b) Rental income</a:t>
                      </a:r>
                      <a:endParaRPr sz="1600">
                        <a:solidFill>
                          <a:srgbClr val="455F51"/>
                        </a:solidFill>
                        <a:latin typeface="Arial"/>
                        <a:ea typeface="+mn-ea"/>
                        <a:cs typeface="Arial"/>
                      </a:endParaRPr>
                    </a:p>
                    <a:p>
                      <a:pPr marL="152400" marR="316865">
                        <a:lnSpc>
                          <a:spcPts val="1930"/>
                        </a:lnSpc>
                        <a:spcBef>
                          <a:spcPts val="75"/>
                        </a:spcBef>
                        <a:tabLst>
                          <a:tab pos="2025650" algn="l"/>
                        </a:tabLst>
                      </a:pPr>
                      <a:r>
                        <a:rPr sz="1600" dirty="0">
                          <a:solidFill>
                            <a:srgbClr val="455F51"/>
                          </a:solidFill>
                          <a:latin typeface="Arial"/>
                          <a:ea typeface="+mn-ea"/>
                          <a:cs typeface="Arial"/>
                        </a:rPr>
                        <a:t>(c) Fee for services	(d) Acting as an agent on behalf of its customers.</a:t>
                      </a:r>
                      <a:endParaRPr sz="1600">
                        <a:solidFill>
                          <a:srgbClr val="455F51"/>
                        </a:solidFill>
                        <a:latin typeface="Arial"/>
                        <a:ea typeface="+mn-ea"/>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r h="1761627">
                <a:tc>
                  <a:txBody>
                    <a:bodyPr/>
                    <a:lstStyle/>
                    <a:p>
                      <a:pPr marL="98425" marR="253365">
                        <a:lnSpc>
                          <a:spcPct val="107300"/>
                        </a:lnSpc>
                        <a:spcBef>
                          <a:spcPts val="30"/>
                        </a:spcBef>
                      </a:pPr>
                      <a:endParaRPr lang="en-US" sz="1600" dirty="0" smtClean="0">
                        <a:solidFill>
                          <a:srgbClr val="455F51"/>
                        </a:solidFill>
                        <a:latin typeface="Arial"/>
                        <a:ea typeface="+mn-ea"/>
                        <a:cs typeface="Arial"/>
                      </a:endParaRPr>
                    </a:p>
                    <a:p>
                      <a:pPr marL="98425" marR="253365">
                        <a:lnSpc>
                          <a:spcPct val="107300"/>
                        </a:lnSpc>
                        <a:spcBef>
                          <a:spcPts val="30"/>
                        </a:spcBef>
                      </a:pPr>
                      <a:r>
                        <a:rPr sz="1600" smtClean="0">
                          <a:solidFill>
                            <a:srgbClr val="455F51"/>
                          </a:solidFill>
                          <a:latin typeface="Arial"/>
                          <a:ea typeface="+mn-ea"/>
                          <a:cs typeface="Arial"/>
                        </a:rPr>
                        <a:t>3</a:t>
                      </a:r>
                      <a:r>
                        <a:rPr sz="1600" dirty="0">
                          <a:solidFill>
                            <a:srgbClr val="455F51"/>
                          </a:solidFill>
                          <a:latin typeface="Arial"/>
                          <a:ea typeface="+mn-ea"/>
                          <a:cs typeface="Arial"/>
                        </a:rPr>
                        <a:t>. Late payment penalty and compounded interest can be charged in case of delay in repayment.</a:t>
                      </a:r>
                      <a:endParaRPr sz="1600">
                        <a:solidFill>
                          <a:srgbClr val="455F51"/>
                        </a:solidFill>
                        <a:latin typeface="Arial"/>
                        <a:ea typeface="+mn-ea"/>
                        <a:cs typeface="Arial"/>
                      </a:endParaRP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c>
                  <a:txBody>
                    <a:bodyPr/>
                    <a:lstStyle/>
                    <a:p>
                      <a:pPr marL="156845" marR="263525" algn="just">
                        <a:lnSpc>
                          <a:spcPct val="107000"/>
                        </a:lnSpc>
                        <a:spcBef>
                          <a:spcPts val="35"/>
                        </a:spcBef>
                      </a:pPr>
                      <a:endParaRPr lang="en-US" sz="1600" dirty="0" smtClean="0">
                        <a:solidFill>
                          <a:srgbClr val="455F51"/>
                        </a:solidFill>
                        <a:latin typeface="Arial"/>
                        <a:ea typeface="+mn-ea"/>
                        <a:cs typeface="Arial"/>
                      </a:endParaRPr>
                    </a:p>
                    <a:p>
                      <a:pPr marL="156845" marR="263525" algn="just">
                        <a:lnSpc>
                          <a:spcPct val="107000"/>
                        </a:lnSpc>
                        <a:spcBef>
                          <a:spcPts val="35"/>
                        </a:spcBef>
                      </a:pPr>
                      <a:r>
                        <a:rPr sz="1600" smtClean="0">
                          <a:solidFill>
                            <a:srgbClr val="455F51"/>
                          </a:solidFill>
                          <a:latin typeface="Arial"/>
                          <a:ea typeface="+mn-ea"/>
                          <a:cs typeface="Arial"/>
                        </a:rPr>
                        <a:t>3</a:t>
                      </a:r>
                      <a:r>
                        <a:rPr sz="1600" dirty="0">
                          <a:solidFill>
                            <a:srgbClr val="455F51"/>
                          </a:solidFill>
                          <a:latin typeface="Arial"/>
                          <a:ea typeface="+mn-ea"/>
                          <a:cs typeface="Arial"/>
                        </a:rPr>
                        <a:t>. The bank cannot charge late payment penalty in case of delay in payments. Charity Amounts are given by the customer as per their undertaking to pay an amount as charity which is only applicable for habitual customers or without any non- genuine reaons.</a:t>
                      </a:r>
                      <a:endParaRPr sz="1600">
                        <a:solidFill>
                          <a:srgbClr val="455F51"/>
                        </a:solidFill>
                        <a:latin typeface="Arial"/>
                        <a:ea typeface="+mn-ea"/>
                        <a:cs typeface="Arial"/>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bl>
          </a:graphicData>
        </a:graphic>
      </p:graphicFrame>
      <p:sp>
        <p:nvSpPr>
          <p:cNvPr id="5" name="object 5"/>
          <p:cNvSpPr txBox="1">
            <a:spLocks noGrp="1"/>
          </p:cNvSpPr>
          <p:nvPr>
            <p:ph type="title"/>
          </p:nvPr>
        </p:nvSpPr>
        <p:spPr>
          <a:xfrm>
            <a:off x="676148" y="649350"/>
            <a:ext cx="9001760" cy="443070"/>
          </a:xfrm>
          <a:prstGeom prst="rect">
            <a:avLst/>
          </a:prstGeom>
        </p:spPr>
        <p:txBody>
          <a:bodyPr vert="horz" wrap="square" lIns="0" tIns="12065" rIns="0" bIns="0" rtlCol="0">
            <a:spAutoFit/>
          </a:bodyPr>
          <a:lstStyle/>
          <a:p>
            <a:pPr marL="12700">
              <a:lnSpc>
                <a:spcPct val="100000"/>
              </a:lnSpc>
              <a:spcBef>
                <a:spcPts val="95"/>
              </a:spcBef>
            </a:pPr>
            <a:r>
              <a:rPr lang="en-US" sz="2800" u="none" dirty="0" smtClean="0"/>
              <a:t>Overview</a:t>
            </a:r>
            <a:r>
              <a:rPr sz="2800" u="none" spc="-100" smtClean="0"/>
              <a:t> </a:t>
            </a:r>
            <a:r>
              <a:rPr sz="2800" u="none" dirty="0"/>
              <a:t>between</a:t>
            </a:r>
            <a:r>
              <a:rPr sz="2800" u="none" spc="-105" dirty="0"/>
              <a:t> </a:t>
            </a:r>
            <a:r>
              <a:rPr sz="2800" u="none" dirty="0"/>
              <a:t>Conventional</a:t>
            </a:r>
            <a:r>
              <a:rPr sz="2800" u="none" spc="-90" dirty="0"/>
              <a:t> </a:t>
            </a:r>
            <a:r>
              <a:rPr sz="2800" u="none" dirty="0"/>
              <a:t>&amp;</a:t>
            </a:r>
            <a:r>
              <a:rPr sz="2800" u="none" spc="-114" dirty="0"/>
              <a:t> </a:t>
            </a:r>
            <a:r>
              <a:rPr sz="2800" u="none" dirty="0"/>
              <a:t>Islamic</a:t>
            </a:r>
            <a:r>
              <a:rPr sz="2800" u="none" spc="-120" dirty="0"/>
              <a:t> </a:t>
            </a:r>
            <a:r>
              <a:rPr sz="2800" u="none" spc="-10" dirty="0"/>
              <a:t>Banking</a:t>
            </a:r>
            <a:endParaRPr sz="2800"/>
          </a:p>
        </p:txBody>
      </p:sp>
      <p:pic>
        <p:nvPicPr>
          <p:cNvPr id="6" name="object 6"/>
          <p:cNvPicPr/>
          <p:nvPr/>
        </p:nvPicPr>
        <p:blipFill>
          <a:blip r:embed="rId2" cstate="print"/>
          <a:stretch>
            <a:fillRect/>
          </a:stretch>
        </p:blipFill>
        <p:spPr>
          <a:xfrm>
            <a:off x="10796016" y="489204"/>
            <a:ext cx="1370076" cy="827532"/>
          </a:xfrm>
          <a:prstGeom prst="rect">
            <a:avLst/>
          </a:prstGeom>
        </p:spPr>
      </p:pic>
      <p:grpSp>
        <p:nvGrpSpPr>
          <p:cNvPr id="7" name="object 7"/>
          <p:cNvGrpSpPr/>
          <p:nvPr/>
        </p:nvGrpSpPr>
        <p:grpSpPr>
          <a:xfrm>
            <a:off x="-6350" y="-6350"/>
            <a:ext cx="12200255" cy="555625"/>
            <a:chOff x="-6350" y="-6350"/>
            <a:chExt cx="12200255" cy="555625"/>
          </a:xfrm>
        </p:grpSpPr>
        <p:sp>
          <p:nvSpPr>
            <p:cNvPr id="8" name="object 8"/>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9" name="object 9"/>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0" name="object 10"/>
          <p:cNvSpPr/>
          <p:nvPr/>
        </p:nvSpPr>
        <p:spPr>
          <a:xfrm>
            <a:off x="697230" y="1137666"/>
            <a:ext cx="9319260" cy="14604"/>
          </a:xfrm>
          <a:custGeom>
            <a:avLst/>
            <a:gdLst/>
            <a:ahLst/>
            <a:cxnLst/>
            <a:rect l="l" t="t" r="r" b="b"/>
            <a:pathLst>
              <a:path w="9319260" h="14605">
                <a:moveTo>
                  <a:pt x="0" y="0"/>
                </a:moveTo>
                <a:lnTo>
                  <a:pt x="9319006" y="14478"/>
                </a:lnTo>
              </a:path>
            </a:pathLst>
          </a:custGeom>
          <a:ln w="28575">
            <a:solidFill>
              <a:srgbClr val="000000"/>
            </a:solidFill>
          </a:ln>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42544"/>
            <a:ext cx="12192000" cy="6052185"/>
          </a:xfrm>
          <a:custGeom>
            <a:avLst/>
            <a:gdLst/>
            <a:ahLst/>
            <a:cxnLst/>
            <a:rect l="l" t="t" r="r" b="b"/>
            <a:pathLst>
              <a:path w="12192000" h="6052184">
                <a:moveTo>
                  <a:pt x="0" y="6052061"/>
                </a:moveTo>
                <a:lnTo>
                  <a:pt x="12192000" y="6052061"/>
                </a:lnTo>
                <a:lnTo>
                  <a:pt x="12192000" y="0"/>
                </a:lnTo>
                <a:lnTo>
                  <a:pt x="0" y="0"/>
                </a:lnTo>
                <a:lnTo>
                  <a:pt x="0" y="6052061"/>
                </a:lnTo>
                <a:close/>
              </a:path>
            </a:pathLst>
          </a:custGeom>
          <a:solidFill>
            <a:srgbClr val="D9D9D9">
              <a:alpha val="56077"/>
            </a:srgbClr>
          </a:solidFill>
        </p:spPr>
        <p:txBody>
          <a:bodyPr wrap="square" lIns="0" tIns="0" rIns="0" bIns="0" rtlCol="0"/>
          <a:lstStyle/>
          <a:p>
            <a:endParaRPr/>
          </a:p>
        </p:txBody>
      </p:sp>
      <p:sp>
        <p:nvSpPr>
          <p:cNvPr id="3" name="object 3"/>
          <p:cNvSpPr/>
          <p:nvPr/>
        </p:nvSpPr>
        <p:spPr>
          <a:xfrm>
            <a:off x="0" y="6721605"/>
            <a:ext cx="12192000" cy="10795"/>
          </a:xfrm>
          <a:custGeom>
            <a:avLst/>
            <a:gdLst/>
            <a:ahLst/>
            <a:cxnLst/>
            <a:rect l="l" t="t" r="r" b="b"/>
            <a:pathLst>
              <a:path w="12192000" h="10795">
                <a:moveTo>
                  <a:pt x="0" y="0"/>
                </a:moveTo>
                <a:lnTo>
                  <a:pt x="12192000" y="10664"/>
                </a:lnTo>
              </a:path>
            </a:pathLst>
          </a:custGeom>
          <a:ln w="254000">
            <a:solidFill>
              <a:srgbClr val="0A5D17"/>
            </a:solidFill>
          </a:ln>
        </p:spPr>
        <p:txBody>
          <a:bodyPr wrap="square" lIns="0" tIns="0" rIns="0" bIns="0" rtlCol="0"/>
          <a:lstStyle/>
          <a:p>
            <a:endParaRPr/>
          </a:p>
        </p:txBody>
      </p:sp>
      <p:graphicFrame>
        <p:nvGraphicFramePr>
          <p:cNvPr id="4" name="object 4"/>
          <p:cNvGraphicFramePr>
            <a:graphicFrameLocks noGrp="1"/>
          </p:cNvGraphicFramePr>
          <p:nvPr/>
        </p:nvGraphicFramePr>
        <p:xfrm>
          <a:off x="690283" y="1232535"/>
          <a:ext cx="11120717" cy="4145109"/>
        </p:xfrm>
        <a:graphic>
          <a:graphicData uri="http://schemas.openxmlformats.org/drawingml/2006/table">
            <a:tbl>
              <a:tblPr firstRow="1" bandRow="1">
                <a:tableStyleId>{2D5ABB26-0587-4C30-8999-92F81FD0307C}</a:tableStyleId>
              </a:tblPr>
              <a:tblGrid>
                <a:gridCol w="5505262"/>
                <a:gridCol w="5615455"/>
              </a:tblGrid>
              <a:tr h="443865">
                <a:tc>
                  <a:txBody>
                    <a:bodyPr/>
                    <a:lstStyle/>
                    <a:p>
                      <a:pPr algn="ctr">
                        <a:lnSpc>
                          <a:spcPct val="100000"/>
                        </a:lnSpc>
                        <a:spcBef>
                          <a:spcPts val="155"/>
                        </a:spcBef>
                      </a:pPr>
                      <a:r>
                        <a:rPr sz="2000" spc="-10" dirty="0">
                          <a:solidFill>
                            <a:srgbClr val="FFFFFF"/>
                          </a:solidFill>
                          <a:latin typeface="Arial"/>
                          <a:cs typeface="Arial"/>
                        </a:rPr>
                        <a:t>Conventional</a:t>
                      </a:r>
                      <a:r>
                        <a:rPr sz="2000" spc="10" dirty="0">
                          <a:solidFill>
                            <a:srgbClr val="FFFFFF"/>
                          </a:solidFill>
                          <a:latin typeface="Arial"/>
                          <a:cs typeface="Arial"/>
                        </a:rPr>
                        <a:t> </a:t>
                      </a:r>
                      <a:r>
                        <a:rPr sz="2000" spc="-10" dirty="0">
                          <a:solidFill>
                            <a:srgbClr val="FFFFFF"/>
                          </a:solidFill>
                          <a:latin typeface="Arial"/>
                          <a:cs typeface="Arial"/>
                        </a:rPr>
                        <a:t>Banking</a:t>
                      </a:r>
                      <a:endParaRPr sz="2000">
                        <a:latin typeface="Arial"/>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5F51"/>
                    </a:solidFill>
                  </a:tcPr>
                </a:tc>
                <a:tc>
                  <a:txBody>
                    <a:bodyPr/>
                    <a:lstStyle/>
                    <a:p>
                      <a:pPr marL="1270" algn="ctr">
                        <a:lnSpc>
                          <a:spcPct val="100000"/>
                        </a:lnSpc>
                        <a:spcBef>
                          <a:spcPts val="155"/>
                        </a:spcBef>
                      </a:pPr>
                      <a:r>
                        <a:rPr sz="2000" dirty="0">
                          <a:solidFill>
                            <a:srgbClr val="FFFFFF"/>
                          </a:solidFill>
                          <a:latin typeface="Arial"/>
                          <a:cs typeface="Arial"/>
                        </a:rPr>
                        <a:t>Islamic</a:t>
                      </a:r>
                      <a:r>
                        <a:rPr sz="2000" spc="-40" dirty="0">
                          <a:solidFill>
                            <a:srgbClr val="FFFFFF"/>
                          </a:solidFill>
                          <a:latin typeface="Arial"/>
                          <a:cs typeface="Arial"/>
                        </a:rPr>
                        <a:t> </a:t>
                      </a:r>
                      <a:r>
                        <a:rPr sz="2000" spc="-10" dirty="0">
                          <a:solidFill>
                            <a:srgbClr val="FFFFFF"/>
                          </a:solidFill>
                          <a:latin typeface="Arial"/>
                          <a:cs typeface="Arial"/>
                        </a:rPr>
                        <a:t>Banking</a:t>
                      </a:r>
                      <a:endParaRPr sz="2000">
                        <a:latin typeface="Arial"/>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455F51"/>
                    </a:solidFill>
                  </a:tcPr>
                </a:tc>
              </a:tr>
              <a:tr h="381000">
                <a:tc gridSpan="2">
                  <a:txBody>
                    <a:bodyPr/>
                    <a:lstStyle/>
                    <a:p>
                      <a:pPr marL="0" algn="ctr">
                        <a:lnSpc>
                          <a:spcPct val="100000"/>
                        </a:lnSpc>
                        <a:spcBef>
                          <a:spcPts val="130"/>
                        </a:spcBef>
                      </a:pPr>
                      <a:r>
                        <a:rPr sz="2400" b="1" spc="-10">
                          <a:solidFill>
                            <a:srgbClr val="FFFFFF"/>
                          </a:solidFill>
                          <a:latin typeface="Arial"/>
                          <a:ea typeface="+mn-ea"/>
                          <a:cs typeface="Arial"/>
                        </a:rPr>
                        <a:t>Asset </a:t>
                      </a:r>
                      <a:r>
                        <a:rPr sz="2400" b="1" spc="-10" smtClean="0">
                          <a:solidFill>
                            <a:srgbClr val="FFFFFF"/>
                          </a:solidFill>
                          <a:latin typeface="Arial"/>
                          <a:ea typeface="+mn-ea"/>
                          <a:cs typeface="Arial"/>
                        </a:rPr>
                        <a:t>Side</a:t>
                      </a:r>
                      <a:endParaRPr sz="2400" b="1" spc="-10">
                        <a:solidFill>
                          <a:srgbClr val="FFFFFF"/>
                        </a:solidFill>
                        <a:latin typeface="Arial"/>
                        <a:ea typeface="+mn-ea"/>
                        <a:cs typeface="Arial"/>
                      </a:endParaRPr>
                    </a:p>
                  </a:txBody>
                  <a:tcPr marL="0" marR="0" marT="196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1F5F"/>
                    </a:solidFill>
                  </a:tcPr>
                </a:tc>
                <a:tc hMerge="1">
                  <a:txBody>
                    <a:bodyPr/>
                    <a:lstStyle/>
                    <a:p>
                      <a:endParaRPr/>
                    </a:p>
                  </a:txBody>
                  <a:tcPr marL="0" marR="0" marT="0" marB="0"/>
                </a:tc>
              </a:tr>
              <a:tr h="1828800">
                <a:tc>
                  <a:txBody>
                    <a:bodyPr/>
                    <a:lstStyle/>
                    <a:p>
                      <a:pPr marL="156845" marR="263525" algn="just">
                        <a:lnSpc>
                          <a:spcPct val="107000"/>
                        </a:lnSpc>
                        <a:spcBef>
                          <a:spcPts val="35"/>
                        </a:spcBef>
                      </a:pPr>
                      <a:endParaRPr lang="en-US" sz="1600" dirty="0" smtClean="0">
                        <a:solidFill>
                          <a:srgbClr val="455F51"/>
                        </a:solidFill>
                        <a:latin typeface="Arial"/>
                        <a:ea typeface="+mn-ea"/>
                        <a:cs typeface="Arial"/>
                      </a:endParaRPr>
                    </a:p>
                    <a:p>
                      <a:pPr marL="156845" marR="263525" algn="just">
                        <a:lnSpc>
                          <a:spcPct val="107000"/>
                        </a:lnSpc>
                        <a:spcBef>
                          <a:spcPts val="35"/>
                        </a:spcBef>
                      </a:pPr>
                      <a:r>
                        <a:rPr sz="1600" smtClean="0">
                          <a:solidFill>
                            <a:srgbClr val="455F51"/>
                          </a:solidFill>
                          <a:latin typeface="Arial"/>
                          <a:ea typeface="+mn-ea"/>
                          <a:cs typeface="Arial"/>
                        </a:rPr>
                        <a:t>4</a:t>
                      </a:r>
                      <a:r>
                        <a:rPr sz="1600" dirty="0">
                          <a:solidFill>
                            <a:srgbClr val="455F51"/>
                          </a:solidFill>
                          <a:latin typeface="Arial"/>
                          <a:ea typeface="+mn-ea"/>
                          <a:cs typeface="Arial"/>
                        </a:rPr>
                        <a:t>. In case of late repayment, the penalty becomes part of bank’s income.</a:t>
                      </a:r>
                      <a:endParaRPr sz="1600">
                        <a:solidFill>
                          <a:srgbClr val="455F51"/>
                        </a:solidFill>
                        <a:latin typeface="Arial"/>
                        <a:ea typeface="+mn-ea"/>
                        <a:cs typeface="Arial"/>
                      </a:endParaRPr>
                    </a:p>
                  </a:txBody>
                  <a:tcPr marL="0" marR="0" marT="381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solidFill>
                      <a:srgbClr val="E9EFE8"/>
                    </a:solidFill>
                  </a:tcPr>
                </a:tc>
                <a:tc>
                  <a:txBody>
                    <a:bodyPr/>
                    <a:lstStyle/>
                    <a:p>
                      <a:pPr marL="156845" marR="263525" algn="just">
                        <a:lnSpc>
                          <a:spcPct val="107000"/>
                        </a:lnSpc>
                        <a:spcBef>
                          <a:spcPts val="35"/>
                        </a:spcBef>
                      </a:pPr>
                      <a:endParaRPr lang="en-US" sz="1600" dirty="0" smtClean="0">
                        <a:solidFill>
                          <a:srgbClr val="455F51"/>
                        </a:solidFill>
                        <a:latin typeface="Arial"/>
                        <a:ea typeface="+mn-ea"/>
                        <a:cs typeface="Arial"/>
                      </a:endParaRPr>
                    </a:p>
                    <a:p>
                      <a:pPr marL="156845" marR="263525" algn="just">
                        <a:lnSpc>
                          <a:spcPct val="107000"/>
                        </a:lnSpc>
                        <a:spcBef>
                          <a:spcPts val="35"/>
                        </a:spcBef>
                      </a:pPr>
                      <a:r>
                        <a:rPr sz="1600" smtClean="0">
                          <a:solidFill>
                            <a:srgbClr val="455F51"/>
                          </a:solidFill>
                          <a:latin typeface="Arial"/>
                          <a:ea typeface="+mn-ea"/>
                          <a:cs typeface="Arial"/>
                        </a:rPr>
                        <a:t>4</a:t>
                      </a:r>
                      <a:r>
                        <a:rPr sz="1600" dirty="0">
                          <a:solidFill>
                            <a:srgbClr val="455F51"/>
                          </a:solidFill>
                          <a:latin typeface="Arial"/>
                          <a:ea typeface="+mn-ea"/>
                          <a:cs typeface="Arial"/>
                        </a:rPr>
                        <a:t>. </a:t>
                      </a:r>
                      <a:r>
                        <a:rPr sz="1600">
                          <a:solidFill>
                            <a:srgbClr val="455F51"/>
                          </a:solidFill>
                          <a:latin typeface="Arial"/>
                          <a:ea typeface="+mn-ea"/>
                          <a:cs typeface="Arial"/>
                        </a:rPr>
                        <a:t>The </a:t>
                      </a:r>
                      <a:r>
                        <a:rPr sz="1600" smtClean="0">
                          <a:solidFill>
                            <a:srgbClr val="455F51"/>
                          </a:solidFill>
                          <a:latin typeface="Arial"/>
                          <a:ea typeface="+mn-ea"/>
                          <a:cs typeface="Arial"/>
                        </a:rPr>
                        <a:t>charity</a:t>
                      </a:r>
                      <a:r>
                        <a:rPr lang="en-US" sz="1600" baseline="0" dirty="0" smtClean="0">
                          <a:solidFill>
                            <a:srgbClr val="455F51"/>
                          </a:solidFill>
                          <a:latin typeface="Arial"/>
                          <a:ea typeface="+mn-ea"/>
                          <a:cs typeface="Arial"/>
                        </a:rPr>
                        <a:t> (if demanded by the Bank) </a:t>
                      </a:r>
                      <a:r>
                        <a:rPr sz="1600" smtClean="0">
                          <a:solidFill>
                            <a:srgbClr val="455F51"/>
                          </a:solidFill>
                          <a:latin typeface="Arial"/>
                          <a:ea typeface="+mn-ea"/>
                          <a:cs typeface="Arial"/>
                        </a:rPr>
                        <a:t>given </a:t>
                      </a:r>
                      <a:r>
                        <a:rPr sz="1600" dirty="0">
                          <a:solidFill>
                            <a:srgbClr val="455F51"/>
                          </a:solidFill>
                          <a:latin typeface="Arial"/>
                          <a:ea typeface="+mn-ea"/>
                          <a:cs typeface="Arial"/>
                        </a:rPr>
                        <a:t>by the customers does not become part of bank’s income, not utilized on Bank’s staff welfare and is only utilized by the Bank on behalf of the customer for social welfare purposes with proper disclosure in the bank’s annual accounts.</a:t>
                      </a:r>
                      <a:endParaRPr sz="1600">
                        <a:solidFill>
                          <a:srgbClr val="455F51"/>
                        </a:solidFill>
                        <a:latin typeface="Arial"/>
                        <a:ea typeface="+mn-ea"/>
                        <a:cs typeface="Arial"/>
                      </a:endParaRPr>
                    </a:p>
                  </a:txBody>
                  <a:tcPr marL="0" marR="0" marT="4445"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r h="1484903">
                <a:tc>
                  <a:txBody>
                    <a:bodyPr/>
                    <a:lstStyle/>
                    <a:p>
                      <a:pPr marL="156845" marR="263525" algn="just">
                        <a:lnSpc>
                          <a:spcPct val="107000"/>
                        </a:lnSpc>
                        <a:spcBef>
                          <a:spcPts val="35"/>
                        </a:spcBef>
                      </a:pPr>
                      <a:endParaRPr lang="en-US" sz="1600" dirty="0" smtClean="0">
                        <a:solidFill>
                          <a:srgbClr val="455F51"/>
                        </a:solidFill>
                        <a:latin typeface="Arial"/>
                        <a:ea typeface="+mn-ea"/>
                        <a:cs typeface="Arial"/>
                      </a:endParaRPr>
                    </a:p>
                    <a:p>
                      <a:pPr marL="156845" marR="263525" algn="just">
                        <a:lnSpc>
                          <a:spcPct val="107000"/>
                        </a:lnSpc>
                        <a:spcBef>
                          <a:spcPts val="35"/>
                        </a:spcBef>
                      </a:pPr>
                      <a:r>
                        <a:rPr sz="1600" smtClean="0">
                          <a:solidFill>
                            <a:srgbClr val="455F51"/>
                          </a:solidFill>
                          <a:latin typeface="Arial"/>
                          <a:ea typeface="+mn-ea"/>
                          <a:cs typeface="Arial"/>
                        </a:rPr>
                        <a:t>5</a:t>
                      </a:r>
                      <a:r>
                        <a:rPr sz="1600" dirty="0">
                          <a:solidFill>
                            <a:srgbClr val="455F51"/>
                          </a:solidFill>
                          <a:latin typeface="Arial"/>
                          <a:ea typeface="+mn-ea"/>
                          <a:cs typeface="Arial"/>
                        </a:rPr>
                        <a:t>. The relation of a conventional bank to the client is as</a:t>
                      </a:r>
                      <a:endParaRPr sz="1600">
                        <a:solidFill>
                          <a:srgbClr val="455F51"/>
                        </a:solidFill>
                        <a:latin typeface="Arial"/>
                        <a:ea typeface="+mn-ea"/>
                        <a:cs typeface="Arial"/>
                      </a:endParaRPr>
                    </a:p>
                    <a:p>
                      <a:pPr marL="156845" marR="263525" algn="just">
                        <a:lnSpc>
                          <a:spcPct val="107000"/>
                        </a:lnSpc>
                        <a:spcBef>
                          <a:spcPts val="35"/>
                        </a:spcBef>
                      </a:pPr>
                      <a:r>
                        <a:rPr sz="1600" dirty="0">
                          <a:solidFill>
                            <a:srgbClr val="455F51"/>
                          </a:solidFill>
                          <a:latin typeface="Arial"/>
                          <a:ea typeface="+mn-ea"/>
                          <a:cs typeface="Arial"/>
                        </a:rPr>
                        <a:t>creditor and debtor.</a:t>
                      </a:r>
                      <a:endParaRPr sz="1600">
                        <a:solidFill>
                          <a:srgbClr val="455F51"/>
                        </a:solidFill>
                        <a:latin typeface="Arial"/>
                        <a:ea typeface="+mn-ea"/>
                        <a:cs typeface="Arial"/>
                      </a:endParaRPr>
                    </a:p>
                  </a:txBody>
                  <a:tcPr marL="0" marR="0" marT="20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c>
                  <a:txBody>
                    <a:bodyPr/>
                    <a:lstStyle/>
                    <a:p>
                      <a:pPr marL="156845" marR="263525" algn="just">
                        <a:lnSpc>
                          <a:spcPct val="107000"/>
                        </a:lnSpc>
                        <a:spcBef>
                          <a:spcPts val="35"/>
                        </a:spcBef>
                      </a:pPr>
                      <a:endParaRPr lang="en-US" sz="1600" dirty="0" smtClean="0">
                        <a:solidFill>
                          <a:srgbClr val="455F51"/>
                        </a:solidFill>
                        <a:latin typeface="Arial"/>
                        <a:ea typeface="+mn-ea"/>
                        <a:cs typeface="Arial"/>
                      </a:endParaRPr>
                    </a:p>
                    <a:p>
                      <a:pPr marL="156845" marR="263525" algn="just">
                        <a:lnSpc>
                          <a:spcPct val="107000"/>
                        </a:lnSpc>
                        <a:spcBef>
                          <a:spcPts val="35"/>
                        </a:spcBef>
                      </a:pPr>
                      <a:r>
                        <a:rPr sz="1600" smtClean="0">
                          <a:solidFill>
                            <a:srgbClr val="455F51"/>
                          </a:solidFill>
                          <a:latin typeface="Arial"/>
                          <a:ea typeface="+mn-ea"/>
                          <a:cs typeface="Arial"/>
                        </a:rPr>
                        <a:t>5</a:t>
                      </a:r>
                      <a:r>
                        <a:rPr sz="1600" dirty="0">
                          <a:solidFill>
                            <a:srgbClr val="455F51"/>
                          </a:solidFill>
                          <a:latin typeface="Arial"/>
                          <a:ea typeface="+mn-ea"/>
                          <a:cs typeface="Arial"/>
                        </a:rPr>
                        <a:t>. The relation of Islamic bank to the client is as partners,</a:t>
                      </a:r>
                      <a:endParaRPr sz="1600">
                        <a:solidFill>
                          <a:srgbClr val="455F51"/>
                        </a:solidFill>
                        <a:latin typeface="Arial"/>
                        <a:ea typeface="+mn-ea"/>
                        <a:cs typeface="Arial"/>
                      </a:endParaRPr>
                    </a:p>
                    <a:p>
                      <a:pPr marL="156845" marR="263525" algn="just">
                        <a:lnSpc>
                          <a:spcPct val="107000"/>
                        </a:lnSpc>
                        <a:spcBef>
                          <a:spcPts val="35"/>
                        </a:spcBef>
                      </a:pPr>
                      <a:r>
                        <a:rPr sz="1600" dirty="0">
                          <a:solidFill>
                            <a:srgbClr val="455F51"/>
                          </a:solidFill>
                          <a:latin typeface="Arial"/>
                          <a:ea typeface="+mn-ea"/>
                          <a:cs typeface="Arial"/>
                        </a:rPr>
                        <a:t>investors, trader, buyer and seller.</a:t>
                      </a:r>
                      <a:endParaRPr sz="1600">
                        <a:solidFill>
                          <a:srgbClr val="455F51"/>
                        </a:solidFill>
                        <a:latin typeface="Arial"/>
                        <a:ea typeface="+mn-ea"/>
                        <a:cs typeface="Arial"/>
                      </a:endParaRPr>
                    </a:p>
                  </a:txBody>
                  <a:tcPr marL="0" marR="0" marT="20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E9EFE8"/>
                    </a:solidFill>
                  </a:tcPr>
                </a:tc>
              </a:tr>
            </a:tbl>
          </a:graphicData>
        </a:graphic>
      </p:graphicFrame>
      <p:sp>
        <p:nvSpPr>
          <p:cNvPr id="5" name="object 5"/>
          <p:cNvSpPr txBox="1">
            <a:spLocks noGrp="1"/>
          </p:cNvSpPr>
          <p:nvPr>
            <p:ph type="title"/>
          </p:nvPr>
        </p:nvSpPr>
        <p:spPr>
          <a:xfrm>
            <a:off x="676148" y="649350"/>
            <a:ext cx="9001760" cy="443070"/>
          </a:xfrm>
          <a:prstGeom prst="rect">
            <a:avLst/>
          </a:prstGeom>
        </p:spPr>
        <p:txBody>
          <a:bodyPr vert="horz" wrap="square" lIns="0" tIns="12065" rIns="0" bIns="0" rtlCol="0">
            <a:spAutoFit/>
          </a:bodyPr>
          <a:lstStyle/>
          <a:p>
            <a:pPr marL="12700">
              <a:lnSpc>
                <a:spcPct val="100000"/>
              </a:lnSpc>
              <a:spcBef>
                <a:spcPts val="95"/>
              </a:spcBef>
            </a:pPr>
            <a:r>
              <a:rPr lang="en-US" sz="2800" u="none" dirty="0" smtClean="0"/>
              <a:t>Overview</a:t>
            </a:r>
            <a:r>
              <a:rPr sz="2800" u="none" spc="-100" smtClean="0"/>
              <a:t> </a:t>
            </a:r>
            <a:r>
              <a:rPr sz="2800" u="none" dirty="0"/>
              <a:t>between</a:t>
            </a:r>
            <a:r>
              <a:rPr sz="2800" u="none" spc="-105" dirty="0"/>
              <a:t> </a:t>
            </a:r>
            <a:r>
              <a:rPr sz="2800" u="none" dirty="0"/>
              <a:t>Conventional</a:t>
            </a:r>
            <a:r>
              <a:rPr sz="2800" u="none" spc="-90" dirty="0"/>
              <a:t> </a:t>
            </a:r>
            <a:r>
              <a:rPr sz="2800" u="none" dirty="0"/>
              <a:t>&amp;</a:t>
            </a:r>
            <a:r>
              <a:rPr sz="2800" u="none" spc="-114" dirty="0"/>
              <a:t> </a:t>
            </a:r>
            <a:r>
              <a:rPr sz="2800" u="none" dirty="0"/>
              <a:t>Islamic</a:t>
            </a:r>
            <a:r>
              <a:rPr sz="2800" u="none" spc="-120" dirty="0"/>
              <a:t> </a:t>
            </a:r>
            <a:r>
              <a:rPr sz="2800" u="none" spc="-10" dirty="0"/>
              <a:t>Banking</a:t>
            </a:r>
            <a:endParaRPr sz="2800"/>
          </a:p>
        </p:txBody>
      </p:sp>
      <p:pic>
        <p:nvPicPr>
          <p:cNvPr id="6" name="object 6"/>
          <p:cNvPicPr/>
          <p:nvPr/>
        </p:nvPicPr>
        <p:blipFill>
          <a:blip r:embed="rId2" cstate="print"/>
          <a:stretch>
            <a:fillRect/>
          </a:stretch>
        </p:blipFill>
        <p:spPr>
          <a:xfrm>
            <a:off x="10796016" y="489204"/>
            <a:ext cx="1370076" cy="827532"/>
          </a:xfrm>
          <a:prstGeom prst="rect">
            <a:avLst/>
          </a:prstGeom>
        </p:spPr>
      </p:pic>
      <p:grpSp>
        <p:nvGrpSpPr>
          <p:cNvPr id="7" name="object 7"/>
          <p:cNvGrpSpPr/>
          <p:nvPr/>
        </p:nvGrpSpPr>
        <p:grpSpPr>
          <a:xfrm>
            <a:off x="-6350" y="-6350"/>
            <a:ext cx="12200255" cy="555625"/>
            <a:chOff x="-6350" y="-6350"/>
            <a:chExt cx="12200255" cy="555625"/>
          </a:xfrm>
        </p:grpSpPr>
        <p:sp>
          <p:nvSpPr>
            <p:cNvPr id="8" name="object 8"/>
            <p:cNvSpPr/>
            <p:nvPr/>
          </p:nvSpPr>
          <p:spPr>
            <a:xfrm>
              <a:off x="0" y="0"/>
              <a:ext cx="12187555" cy="542925"/>
            </a:xfrm>
            <a:custGeom>
              <a:avLst/>
              <a:gdLst/>
              <a:ahLst/>
              <a:cxnLst/>
              <a:rect l="l" t="t" r="r" b="b"/>
              <a:pathLst>
                <a:path w="12187555" h="542925">
                  <a:moveTo>
                    <a:pt x="0" y="542544"/>
                  </a:moveTo>
                  <a:lnTo>
                    <a:pt x="12187428" y="542544"/>
                  </a:lnTo>
                  <a:lnTo>
                    <a:pt x="12187428" y="0"/>
                  </a:lnTo>
                  <a:lnTo>
                    <a:pt x="0" y="0"/>
                  </a:lnTo>
                  <a:lnTo>
                    <a:pt x="0" y="542544"/>
                  </a:lnTo>
                  <a:close/>
                </a:path>
              </a:pathLst>
            </a:custGeom>
            <a:solidFill>
              <a:srgbClr val="004700"/>
            </a:solidFill>
          </p:spPr>
          <p:txBody>
            <a:bodyPr wrap="square" lIns="0" tIns="0" rIns="0" bIns="0" rtlCol="0"/>
            <a:lstStyle/>
            <a:p>
              <a:endParaRPr/>
            </a:p>
          </p:txBody>
        </p:sp>
        <p:sp>
          <p:nvSpPr>
            <p:cNvPr id="9" name="object 9"/>
            <p:cNvSpPr/>
            <p:nvPr/>
          </p:nvSpPr>
          <p:spPr>
            <a:xfrm>
              <a:off x="0" y="0"/>
              <a:ext cx="12187555" cy="542925"/>
            </a:xfrm>
            <a:custGeom>
              <a:avLst/>
              <a:gdLst/>
              <a:ahLst/>
              <a:cxnLst/>
              <a:rect l="l" t="t" r="r" b="b"/>
              <a:pathLst>
                <a:path w="12187555" h="542925">
                  <a:moveTo>
                    <a:pt x="0" y="542544"/>
                  </a:moveTo>
                  <a:lnTo>
                    <a:pt x="12187428" y="542544"/>
                  </a:lnTo>
                  <a:lnTo>
                    <a:pt x="12187428" y="0"/>
                  </a:lnTo>
                </a:path>
              </a:pathLst>
            </a:custGeom>
            <a:ln w="12700">
              <a:solidFill>
                <a:srgbClr val="006B00"/>
              </a:solidFill>
            </a:ln>
          </p:spPr>
          <p:txBody>
            <a:bodyPr wrap="square" lIns="0" tIns="0" rIns="0" bIns="0" rtlCol="0"/>
            <a:lstStyle/>
            <a:p>
              <a:endParaRPr/>
            </a:p>
          </p:txBody>
        </p:sp>
      </p:grpSp>
      <p:sp>
        <p:nvSpPr>
          <p:cNvPr id="10" name="object 10"/>
          <p:cNvSpPr/>
          <p:nvPr/>
        </p:nvSpPr>
        <p:spPr>
          <a:xfrm>
            <a:off x="697230" y="1137666"/>
            <a:ext cx="9319260" cy="14604"/>
          </a:xfrm>
          <a:custGeom>
            <a:avLst/>
            <a:gdLst/>
            <a:ahLst/>
            <a:cxnLst/>
            <a:rect l="l" t="t" r="r" b="b"/>
            <a:pathLst>
              <a:path w="9319260" h="14605">
                <a:moveTo>
                  <a:pt x="0" y="0"/>
                </a:moveTo>
                <a:lnTo>
                  <a:pt x="9319006" y="14478"/>
                </a:lnTo>
              </a:path>
            </a:pathLst>
          </a:custGeom>
          <a:ln w="28575">
            <a:solidFill>
              <a:srgbClr val="000000"/>
            </a:solidFill>
          </a:ln>
        </p:spPr>
        <p:txBody>
          <a:bodyPr wrap="square" lIns="0" tIns="0" rIns="0" bIns="0" rtlCol="0"/>
          <a:lstStyle/>
          <a:p>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ts val="1810"/>
              </a:lnSpc>
            </a:pPr>
            <a:r>
              <a:rPr dirty="0"/>
              <a:t>Classification:</a:t>
            </a:r>
            <a:r>
              <a:rPr spc="-100" dirty="0"/>
              <a:t> </a:t>
            </a:r>
            <a:r>
              <a:rPr spc="-10" dirty="0"/>
              <a:t>Public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TotalTime>
  <Words>1221</Words>
  <Application>Microsoft Office PowerPoint</Application>
  <PresentationFormat>Custom</PresentationFormat>
  <Paragraphs>228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Islamic Banking Awareness Session</vt:lpstr>
      <vt:lpstr>Speaker’s Profile</vt:lpstr>
      <vt:lpstr>Outline</vt:lpstr>
      <vt:lpstr>Quranic Verse: Prohibition of Riba</vt:lpstr>
      <vt:lpstr>Quranic Verse: Prohibition of Riba</vt:lpstr>
      <vt:lpstr> Definition of Riba </vt:lpstr>
      <vt:lpstr>Overview between Conventional &amp; Islamic Banking</vt:lpstr>
      <vt:lpstr>Overview between Conventional &amp; Islamic Banking</vt:lpstr>
      <vt:lpstr>Overview between Conventional &amp; Islamic Banking</vt:lpstr>
      <vt:lpstr>Overview of a conventional bank’s main functions</vt:lpstr>
      <vt:lpstr>Overview of an Islamic bank’s main functions </vt:lpstr>
      <vt:lpstr>Shariah Board Members at HabibMetro SIRAT</vt:lpstr>
      <vt:lpstr>Sirat’s Branch Network</vt:lpstr>
      <vt:lpstr>Slide 14</vt:lpstr>
      <vt:lpstr>Islamic Deposit Products</vt:lpstr>
      <vt:lpstr>Islamic Banking General Working Model</vt:lpstr>
      <vt:lpstr>Slide 17</vt:lpstr>
      <vt:lpstr>Controls in Islamic Banking Institutions </vt:lpstr>
      <vt:lpstr>Slide 19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Hasan Amir Ali Khan</dc:creator>
  <cp:keywords>Public</cp:keywords>
  <cp:lastModifiedBy>Mufti Khawaja Noor ul Hassan</cp:lastModifiedBy>
  <cp:revision>17</cp:revision>
  <dcterms:created xsi:type="dcterms:W3CDTF">2023-10-14T16:12:40Z</dcterms:created>
  <dcterms:modified xsi:type="dcterms:W3CDTF">2023-10-15T12:19:03Z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2023-07-10T00:00:00Z</vt:filetime>
  </property>
  <property fmtid="{D5CDD505-2E9C-101B-9397-08002B2CF9AE}" pid="3" name="Creator">
    <vt:lpwstr>Microsoft® PowerPoint® for Microsoft 365</vt:lpwstr>
  </property>
  <property fmtid="{D5CDD505-2E9C-101B-9397-08002B2CF9AE}" pid="4" name="LastSaved">
    <vt:filetime>2023-10-14T00:00:00Z</vt:filetime>
  </property>
  <property fmtid="{D5CDD505-2E9C-101B-9397-08002B2CF9AE}" pid="5" name="Producer">
    <vt:lpwstr>Microsoft® PowerPoint® for Microsoft 365</vt:lpwstr>
  </property>
</Properties>
</file>